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73"/>
  </p:notesMasterIdLst>
  <p:sldIdLst>
    <p:sldId id="295" r:id="rId2"/>
    <p:sldId id="303" r:id="rId3"/>
    <p:sldId id="30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7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74" r:id="rId23"/>
    <p:sldId id="332" r:id="rId24"/>
    <p:sldId id="333" r:id="rId25"/>
    <p:sldId id="334" r:id="rId26"/>
    <p:sldId id="335" r:id="rId27"/>
    <p:sldId id="375" r:id="rId28"/>
    <p:sldId id="336" r:id="rId29"/>
    <p:sldId id="337" r:id="rId30"/>
    <p:sldId id="377" r:id="rId31"/>
    <p:sldId id="389" r:id="rId32"/>
    <p:sldId id="390" r:id="rId33"/>
    <p:sldId id="391" r:id="rId34"/>
    <p:sldId id="338" r:id="rId35"/>
    <p:sldId id="339" r:id="rId36"/>
    <p:sldId id="340" r:id="rId37"/>
    <p:sldId id="341" r:id="rId38"/>
    <p:sldId id="342" r:id="rId39"/>
    <p:sldId id="381" r:id="rId40"/>
    <p:sldId id="343" r:id="rId41"/>
    <p:sldId id="344" r:id="rId42"/>
    <p:sldId id="345" r:id="rId43"/>
    <p:sldId id="346" r:id="rId44"/>
    <p:sldId id="347" r:id="rId45"/>
    <p:sldId id="388" r:id="rId46"/>
    <p:sldId id="348" r:id="rId47"/>
    <p:sldId id="351" r:id="rId48"/>
    <p:sldId id="385" r:id="rId49"/>
    <p:sldId id="386" r:id="rId50"/>
    <p:sldId id="387" r:id="rId51"/>
    <p:sldId id="378" r:id="rId52"/>
    <p:sldId id="383" r:id="rId53"/>
    <p:sldId id="379" r:id="rId54"/>
    <p:sldId id="380" r:id="rId55"/>
    <p:sldId id="356" r:id="rId56"/>
    <p:sldId id="357" r:id="rId57"/>
    <p:sldId id="358" r:id="rId58"/>
    <p:sldId id="359" r:id="rId59"/>
    <p:sldId id="360" r:id="rId60"/>
    <p:sldId id="361" r:id="rId61"/>
    <p:sldId id="362" r:id="rId62"/>
    <p:sldId id="363" r:id="rId63"/>
    <p:sldId id="364" r:id="rId64"/>
    <p:sldId id="365" r:id="rId65"/>
    <p:sldId id="366" r:id="rId66"/>
    <p:sldId id="367" r:id="rId67"/>
    <p:sldId id="368" r:id="rId68"/>
    <p:sldId id="369" r:id="rId69"/>
    <p:sldId id="370" r:id="rId70"/>
    <p:sldId id="371" r:id="rId71"/>
    <p:sldId id="372" r:id="rId7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 varScale="1">
        <p:scale>
          <a:sx n="66" d="100"/>
          <a:sy n="66" d="100"/>
        </p:scale>
        <p:origin x="-130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03A80625-237C-454D-B53F-A1AD4A7E7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79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2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0"/>
            <a:ext cx="217170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725" y="0"/>
            <a:ext cx="636270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2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CC910-76A5-4B14-B2C9-D81FF8AEB3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325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7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4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6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71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645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930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3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1325" y="1371600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dirty="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30250"/>
            <a:ext cx="9144000" cy="412750"/>
          </a:xfrm>
          <a:prstGeom prst="rect">
            <a:avLst/>
          </a:prstGeom>
          <a:solidFill>
            <a:srgbClr val="00234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507163"/>
            <a:ext cx="9155113" cy="3651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10953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3175" y="990600"/>
            <a:ext cx="9148763" cy="47625"/>
            <a:chOff x="0" y="462"/>
            <a:chExt cx="5763" cy="30"/>
          </a:xfrm>
        </p:grpSpPr>
        <p:sp>
          <p:nvSpPr>
            <p:cNvPr id="1034" name="Line 7"/>
            <p:cNvSpPr>
              <a:spLocks noChangeShapeType="1"/>
            </p:cNvSpPr>
            <p:nvPr/>
          </p:nvSpPr>
          <p:spPr bwMode="auto">
            <a:xfrm>
              <a:off x="0" y="492"/>
              <a:ext cx="5763" cy="0"/>
            </a:xfrm>
            <a:prstGeom prst="line">
              <a:avLst/>
            </a:prstGeom>
            <a:noFill/>
            <a:ln w="6350">
              <a:solidFill>
                <a:srgbClr val="33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035" name="Line 8"/>
            <p:cNvSpPr>
              <a:spLocks noChangeShapeType="1"/>
            </p:cNvSpPr>
            <p:nvPr/>
          </p:nvSpPr>
          <p:spPr bwMode="auto">
            <a:xfrm>
              <a:off x="0" y="462"/>
              <a:ext cx="5763" cy="0"/>
            </a:xfrm>
            <a:prstGeom prst="line">
              <a:avLst/>
            </a:prstGeom>
            <a:noFill/>
            <a:ln w="6350">
              <a:solidFill>
                <a:srgbClr val="33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1031" name="Line 9"/>
          <p:cNvSpPr>
            <a:spLocks noChangeShapeType="1"/>
          </p:cNvSpPr>
          <p:nvPr/>
        </p:nvSpPr>
        <p:spPr bwMode="auto">
          <a:xfrm flipV="1">
            <a:off x="0" y="6519863"/>
            <a:ext cx="9144000" cy="0"/>
          </a:xfrm>
          <a:prstGeom prst="line">
            <a:avLst/>
          </a:prstGeom>
          <a:noFill/>
          <a:ln w="38100">
            <a:solidFill>
              <a:srgbClr val="0023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725" y="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n"/>
        <a:defRPr sz="3000">
          <a:solidFill>
            <a:srgbClr val="000000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80000"/>
        <a:buFont typeface="Wingdings" pitchFamily="2" charset="2"/>
        <a:buChar char="n"/>
        <a:defRPr sz="2600">
          <a:solidFill>
            <a:srgbClr val="000000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70000"/>
        <a:buFont typeface="Wingdings" pitchFamily="2" charset="2"/>
        <a:buChar char="n"/>
        <a:defRPr sz="2300">
          <a:solidFill>
            <a:srgbClr val="000000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6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title"/>
          </p:nvPr>
        </p:nvSpPr>
        <p:spPr>
          <a:xfrm>
            <a:off x="212725" y="2209800"/>
            <a:ext cx="8686800" cy="1066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Medical Gas Administration</a:t>
            </a:r>
          </a:p>
        </p:txBody>
      </p:sp>
      <p:sp>
        <p:nvSpPr>
          <p:cNvPr id="3075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AD7E83BA-6013-45AE-A16D-6CC8291321A4}" type="slidenum">
              <a:rPr lang="en-US">
                <a:solidFill>
                  <a:schemeClr val="tx1"/>
                </a:solidFill>
              </a:rPr>
              <a:pPr eaLnBrk="0" hangingPunct="0"/>
              <a:t>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Oxygen Therapy </a:t>
            </a:r>
            <a:r>
              <a:rPr lang="en-CA" dirty="0" smtClean="0"/>
              <a:t>–</a:t>
            </a:r>
            <a:r>
              <a:rPr lang="en-US" dirty="0" smtClean="0">
                <a:latin typeface="Arial" pitchFamily="34" charset="0"/>
              </a:rPr>
              <a:t/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Assessing the Need for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RT will combine objective and subjective measures to confirm inadequate oxygenation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Often will recommend administration based solely on subjective measures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78DEBC3-D5AF-47AF-8DB8-B0DA30215E86}" type="slidenum">
              <a:rPr lang="en-US">
                <a:solidFill>
                  <a:schemeClr val="tx1"/>
                </a:solidFill>
              </a:rPr>
              <a:pPr/>
              <a:t>10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Oxygen Therapy </a:t>
            </a:r>
            <a:r>
              <a:rPr lang="en-CA" dirty="0" smtClean="0"/>
              <a:t>–</a:t>
            </a:r>
            <a:r>
              <a:rPr lang="en-US" dirty="0" smtClean="0">
                <a:latin typeface="Arial" pitchFamily="34" charset="0"/>
              </a:rPr>
              <a:t/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Design &amp; Performance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Requires expert in-depth knowledge 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What is the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range?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Low = &lt;35%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Mod = 35 - 60%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High = &gt;60%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Does the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remain fixed or variable when pt demand changes?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Fixed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does not vary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Variable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varies when pt changes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Dependent on provided flow and Pt demand	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257D5FD-9BB7-4898-AF5A-50AB92296BEF}" type="slidenum">
              <a:rPr lang="en-US">
                <a:solidFill>
                  <a:schemeClr val="tx1"/>
                </a:solidFill>
              </a:rPr>
              <a:pPr/>
              <a:t>11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Design &amp; Performance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Low-flow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Flow does not meet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inspiratory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demand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is diluted with air upon inspiration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Nasal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cannula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Nasal catheter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Tracheal catheter</a:t>
            </a:r>
          </a:p>
          <a:p>
            <a:pPr marL="968375" lvl="3" indent="0" eaLnBrk="1" hangingPunct="1">
              <a:buFont typeface="Wingdings 2" pitchFamily="18" charset="2"/>
              <a:buNone/>
            </a:pPr>
            <a:endParaRPr lang="en-US" dirty="0" smtClean="0"/>
          </a:p>
          <a:p>
            <a:pPr lvl="2"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016F2B1-6D90-43EA-AE2B-40B619BC3852}" type="slidenum">
              <a:rPr lang="en-US">
                <a:solidFill>
                  <a:schemeClr val="tx1"/>
                </a:solidFill>
              </a:rPr>
              <a:pPr/>
              <a:t>12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945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Arial" pitchFamily="34" charset="0"/>
              </a:rPr>
              <a:t>Nasal Cannula</a:t>
            </a:r>
          </a:p>
        </p:txBody>
      </p:sp>
      <p:sp>
        <p:nvSpPr>
          <p:cNvPr id="15363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E55CC9-C06D-499A-AAB3-1EC207D9B86C}" type="slidenum">
              <a:rPr lang="en-US">
                <a:solidFill>
                  <a:schemeClr val="tx1"/>
                </a:solidFill>
              </a:rPr>
              <a:pPr/>
              <a:t>13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15364" name="Picture 5" descr="A02215-03-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143000"/>
            <a:ext cx="5000625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 lvl="2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Nasal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annula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					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Adult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0-6 l/m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&gt;4L requires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humidity (?)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Can cause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irritation,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dryness, bleeding, etc.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Rule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thumb for nasal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5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With normal rate/depth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[4 X (L/M)] + 20 = ~FiO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6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24-44%	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Neo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0-2 l/m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9DAB919-7213-4CA3-8374-4A1B1037CCB1}" type="slidenum">
              <a:rPr lang="en-US">
                <a:solidFill>
                  <a:schemeClr val="tx1"/>
                </a:solidFill>
              </a:rPr>
              <a:pPr/>
              <a:t>14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16389" name="Picture 5" descr="A02215-03-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219200"/>
            <a:ext cx="1715135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" descr="http://coursewareobjects.elsevier.com/objects/elr/Wilkins/Egans9e/IC/images/038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886200"/>
            <a:ext cx="25273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6858000" cy="4530725"/>
          </a:xfrm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 lvl="2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Nasal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catheter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				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Adult 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Visualize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placement or blind to depth = to length of nose to tragus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Replace Q8hrs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Affects secretion,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irritax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etc.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Good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for short procedures</a:t>
            </a:r>
          </a:p>
          <a:p>
            <a:pPr lvl="5"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bronchoscopy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4E3525E-1DB6-4A92-AA8E-EA57BD45FD57}" type="slidenum">
              <a:rPr lang="en-US">
                <a:solidFill>
                  <a:schemeClr val="tx1"/>
                </a:solidFill>
              </a:rPr>
              <a:pPr/>
              <a:t>15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17413" name="Picture 2" descr="http://coursewareobjects.elsevier.com/objects/elr/Wilkins/Egans9e/IC/images/038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48886"/>
            <a:ext cx="3124200" cy="304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Xtracheal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catheter		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Surgically inserted in trachea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Uses trachea/upper airway as reservoir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Requires very low flows to meet needs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B06088D-C48E-487D-B0CE-4B5FDDB68BCE}" type="slidenum">
              <a:rPr lang="en-US">
                <a:solidFill>
                  <a:schemeClr val="tx1"/>
                </a:solidFill>
              </a:rPr>
              <a:pPr/>
              <a:t>16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18437" name="Picture 2" descr="http://coursewareobjects.elsevier.com/objects/elr/Wilkins/Egans9e/IC/images/038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209800"/>
            <a:ext cx="21288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 lvl="2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Performance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characteristics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low-flow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		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varies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with amount of air dilution,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pt-dependent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3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Must assess response to therapy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Rule of thumb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nasal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cannula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4"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With normal rate/depth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[4 X (L/M)] + 20 = ~FiO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36C66FE-66F6-4F83-9E9F-2C3A137B3921}" type="slidenum">
              <a:rPr lang="en-US">
                <a:solidFill>
                  <a:schemeClr val="tx1"/>
                </a:solidFill>
              </a:rPr>
              <a:pPr/>
              <a:t>17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Troubleshooting low-flow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Obstruction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Displacement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Irritation</a:t>
            </a:r>
          </a:p>
          <a:p>
            <a:pPr lvl="3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3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Reservoir Systems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Builds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supply in reservoir b/w breaths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Reduces air dilution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Reduces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use, increased utilization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Provides higher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@ lower flows</a:t>
            </a:r>
          </a:p>
          <a:p>
            <a:pPr lvl="2"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B057F36-858A-42D6-8B62-5EAAF6B38BB1}" type="slidenum">
              <a:rPr lang="en-US">
                <a:solidFill>
                  <a:schemeClr val="tx1"/>
                </a:solidFill>
              </a:rPr>
              <a:pPr/>
              <a:t>18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334000" cy="4530725"/>
          </a:xfrm>
        </p:spPr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Reservoir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cannula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Frequent replacement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No humidification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Requires nasal exhalation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Nasal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Stores ~20ml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Aesthetically displeasing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Pendant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Better aesthetically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Extra weight can irritate ears/face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A1C9232-CF57-4658-B38A-B5DBA88AA36E}" type="slidenum">
              <a:rPr lang="en-US">
                <a:solidFill>
                  <a:schemeClr val="tx1"/>
                </a:solidFill>
              </a:rPr>
              <a:pPr/>
              <a:t>19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21509" name="Picture 2" descr="http://coursewareobjects.elsevier.com/objects/elr/Wilkins/Egans9e/IC/images/038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0"/>
            <a:ext cx="17033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http://coursewareobjects.elsevier.com/objects/elr/Wilkins/Egans9e/IC/images/038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038600"/>
            <a:ext cx="15367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5" descr="A02215-03-0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1524000"/>
            <a:ext cx="2039938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smtClean="0">
                <a:latin typeface="Verdana" pitchFamily="34" charset="0"/>
              </a:rPr>
              <a:t>Medical gases are drugs</a:t>
            </a:r>
          </a:p>
          <a:p>
            <a:r>
              <a:rPr lang="en-US" sz="2000" b="1" dirty="0" smtClean="0">
                <a:latin typeface="Verdana" pitchFamily="34" charset="0"/>
              </a:rPr>
              <a:t>RT</a:t>
            </a:r>
            <a:r>
              <a:rPr lang="en-US" altLang="ja-JP" sz="2000" b="1" dirty="0" smtClean="0">
                <a:latin typeface="Verdana" pitchFamily="34" charset="0"/>
              </a:rPr>
              <a:t>s assess need for therapy, recommend and administer dosage, determine goals of therapy, monitor response, alter therapy accordingly, and record their data in the pt record (chart)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>
              <a:latin typeface="Verdana" pitchFamily="34" charset="0"/>
            </a:endParaRPr>
          </a:p>
        </p:txBody>
      </p:sp>
      <p:sp>
        <p:nvSpPr>
          <p:cNvPr id="410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972D3EE-2B7D-4C6C-90BA-E644363319A8}" type="slidenum">
              <a:rPr lang="en-US">
                <a:solidFill>
                  <a:schemeClr val="tx1"/>
                </a:solidFill>
              </a:rPr>
              <a:pPr/>
              <a:t>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Low-Flow Devices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Reservoir masks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Simple mask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Non-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rebreather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Partial non-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rebreather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Non-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reservoir circuit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61B13A8-CF9C-4646-B23D-BF322B97BCB0}" type="slidenum">
              <a:rPr lang="en-US">
                <a:solidFill>
                  <a:schemeClr val="tx1"/>
                </a:solidFill>
              </a:rPr>
              <a:pPr/>
              <a:t>20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Low-Flow Devices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Reservoir Masks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2057400" y="1600200"/>
            <a:ext cx="6629400" cy="4530725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Simple mask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Gas gathers in mask</a:t>
            </a:r>
          </a:p>
          <a:p>
            <a:pPr lvl="2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Exhalax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ports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Air entrained through ports and around mask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5-10 L/M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&lt;5 = CO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rebreathing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&gt;10 = use more invasive mask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91E571B-E0FB-4249-80DE-1D92E9162421}" type="slidenum">
              <a:rPr lang="en-US">
                <a:solidFill>
                  <a:schemeClr val="tx1"/>
                </a:solidFill>
              </a:rPr>
              <a:pPr/>
              <a:t>21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23557" name="Picture 2" descr="http://coursewareobjects.elsevier.com/objects/elr/Wilkins/Egans9e/IC/images/038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71800"/>
            <a:ext cx="30638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5" descr="A02215-03-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4267200"/>
            <a:ext cx="2095095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</a:rPr>
              <a:t>Partial </a:t>
            </a:r>
            <a:r>
              <a:rPr lang="en-US" sz="3600" dirty="0" err="1" smtClean="0">
                <a:latin typeface="Arial" pitchFamily="34" charset="0"/>
              </a:rPr>
              <a:t>rebreather</a:t>
            </a:r>
            <a:r>
              <a:rPr lang="en-US" sz="3600" dirty="0" smtClean="0">
                <a:latin typeface="Arial" pitchFamily="34" charset="0"/>
              </a:rPr>
              <a:t>, Non-</a:t>
            </a:r>
            <a:r>
              <a:rPr lang="en-US" sz="3600" dirty="0" err="1" smtClean="0">
                <a:latin typeface="Arial" pitchFamily="34" charset="0"/>
              </a:rPr>
              <a:t>rebreather</a:t>
            </a:r>
            <a:endParaRPr lang="en-US" sz="3600" dirty="0" smtClean="0">
              <a:latin typeface="Arial" pitchFamily="34" charset="0"/>
            </a:endParaRPr>
          </a:p>
        </p:txBody>
      </p:sp>
      <p:sp>
        <p:nvSpPr>
          <p:cNvPr id="24579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C0D95E1-14D1-4A5B-95B6-89A985282217}" type="slidenum">
              <a:rPr lang="en-US">
                <a:solidFill>
                  <a:schemeClr val="tx1"/>
                </a:solidFill>
              </a:rPr>
              <a:pPr/>
              <a:t>22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24580" name="Picture 5" descr="A01813-35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543050"/>
            <a:ext cx="59055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Low-Flow Devices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Reservoir Masks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Partial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			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Utilizes 1L reservoir bag and mask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No valves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1st third (dead space) is breathed into reservoir bag and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rebreathed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Air entrainment from ports and around mask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Adequate flow as long as reservoir bag does not collapse on inspiration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A6E07A4-C2F7-4708-A340-AB75D51DDE56}" type="slidenum">
              <a:rPr lang="en-US">
                <a:solidFill>
                  <a:schemeClr val="tx1"/>
                </a:solidFill>
              </a:rPr>
              <a:pPr/>
              <a:t>23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Low-Flow Devices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Reservoir Masks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Non-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				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Utilizes one-way valves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b/w reservoir and mask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on one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exhalax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port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Leak-free will provide 100%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&gt;~70%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is rare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Hard to provide a leak-free system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2EF0CFF-9F9F-4CB4-83B8-5F7BBB120EBA}" type="slidenum">
              <a:rPr lang="en-US">
                <a:solidFill>
                  <a:schemeClr val="tx1"/>
                </a:solidFill>
              </a:rPr>
              <a:pPr/>
              <a:t>24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Low-Flow Devices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Reservoir Masks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715000" cy="5029200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Non-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rebreathing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reservoir circuit	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Principle same as mask system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Reservoir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Can be a piece of blue tubing or res bag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Can be used with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Tpiece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Trach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/ETT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Utilizes failsafe inlet valve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8E15761-B35A-4584-8D23-EF6FDCFD5F40}" type="slidenum">
              <a:rPr lang="en-US">
                <a:solidFill>
                  <a:schemeClr val="tx1"/>
                </a:solidFill>
              </a:rPr>
              <a:pPr/>
              <a:t>25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27653" name="Picture 2" descr="http://coursewareobjects.elsevier.com/objects/elr/Wilkins/Egans9e/IC/images/038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295400"/>
            <a:ext cx="259080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Low-Flow Devices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Reservoir Masks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Troubleshooting reservoir systems</a:t>
            </a:r>
          </a:p>
          <a:p>
            <a:pPr lvl="3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Irritax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3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Obstrux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Dislodgement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8886740-00DF-46B4-A197-088924CFFF2C}" type="slidenum">
              <a:rPr lang="en-US">
                <a:solidFill>
                  <a:schemeClr val="tx1"/>
                </a:solidFill>
              </a:rPr>
              <a:pPr/>
              <a:t>26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Low- vs. High-Flow vs. Reservoir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latin typeface="Verdana" pitchFamily="34" charset="0"/>
              </a:rPr>
              <a:t>   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AB06458-E44F-489E-8BD4-6F64A8DE3D0F}" type="slidenum">
              <a:rPr lang="en-US">
                <a:solidFill>
                  <a:schemeClr val="tx1"/>
                </a:solidFill>
              </a:rPr>
              <a:pPr/>
              <a:t>27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29701" name="Picture 2" descr="http://coursewareobjects.elsevier.com/objects/elr/Wilkins/Egans9e/IC/images/038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52600"/>
            <a:ext cx="7162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High-Flow Devices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High-flow						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Supplies given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@ flows higher than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inspiratory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demand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Peak I Flow = 3 X Minute Ventilation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Minute Vent = f x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Vt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20L/m is upper end of normal Minute Ventilation  (60L/M)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Uses entrainment or blenders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704539F-76C2-472F-AEBD-5502FCF7126F}" type="slidenum">
              <a:rPr lang="en-US">
                <a:solidFill>
                  <a:schemeClr val="tx1"/>
                </a:solidFill>
              </a:rPr>
              <a:pPr/>
              <a:t>28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High-Flow Devices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Principles of gas mixing – 		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Find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when you know air and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flows		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When given an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find air – 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ratio and total flow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Magic box      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air flow needed for a given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total flow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129D81B-74DB-40C1-B1ED-34A8665A1175}" type="slidenum">
              <a:rPr lang="en-US">
                <a:solidFill>
                  <a:schemeClr val="tx1"/>
                </a:solidFill>
              </a:rPr>
              <a:pPr/>
              <a:t>29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General Goals/Objectives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b="1" dirty="0" smtClean="0">
                <a:latin typeface="Verdana" pitchFamily="34" charset="0"/>
              </a:rPr>
              <a:t>Correcting hypoxemia</a:t>
            </a:r>
          </a:p>
          <a:p>
            <a:pPr lvl="2"/>
            <a:r>
              <a:rPr lang="en-US" sz="2000" b="1" dirty="0" smtClean="0">
                <a:latin typeface="Verdana" pitchFamily="34" charset="0"/>
              </a:rPr>
              <a:t>By raising alveolar and blood levels of oxygen</a:t>
            </a:r>
          </a:p>
          <a:p>
            <a:pPr lvl="2"/>
            <a:r>
              <a:rPr lang="en-US" sz="2000" b="1" dirty="0" smtClean="0">
                <a:latin typeface="Verdana" pitchFamily="34" charset="0"/>
              </a:rPr>
              <a:t>Easiest objective to attain and measure</a:t>
            </a:r>
          </a:p>
          <a:p>
            <a:pPr lvl="1"/>
            <a:r>
              <a:rPr lang="en-US" sz="2000" b="1" dirty="0" smtClean="0">
                <a:latin typeface="Verdana" pitchFamily="34" charset="0"/>
              </a:rPr>
              <a:t>Decreasing symptoms of hypoxemia</a:t>
            </a:r>
          </a:p>
          <a:p>
            <a:pPr lvl="2"/>
            <a:r>
              <a:rPr lang="en-US" sz="2000" b="1" dirty="0" smtClean="0">
                <a:latin typeface="Verdana" pitchFamily="34" charset="0"/>
              </a:rPr>
              <a:t>Supplemental O</a:t>
            </a:r>
            <a:r>
              <a:rPr lang="en-US" sz="2000" b="1" baseline="-25000" dirty="0" smtClean="0">
                <a:latin typeface="Verdana" pitchFamily="34" charset="0"/>
              </a:rPr>
              <a:t>2</a:t>
            </a:r>
            <a:r>
              <a:rPr lang="en-US" sz="2000" b="1" dirty="0" smtClean="0">
                <a:latin typeface="Verdana" pitchFamily="34" charset="0"/>
              </a:rPr>
              <a:t> can help relieve symptoms of hypoxia</a:t>
            </a:r>
          </a:p>
          <a:p>
            <a:pPr lvl="3"/>
            <a:r>
              <a:rPr lang="en-US" sz="2000" b="1" dirty="0" smtClean="0">
                <a:latin typeface="Verdana" pitchFamily="34" charset="0"/>
              </a:rPr>
              <a:t>Less </a:t>
            </a:r>
            <a:r>
              <a:rPr lang="en-US" sz="2000" b="1" dirty="0" err="1" smtClean="0">
                <a:latin typeface="Verdana" pitchFamily="34" charset="0"/>
              </a:rPr>
              <a:t>dyspnea</a:t>
            </a:r>
            <a:r>
              <a:rPr lang="en-US" sz="2000" b="1" dirty="0" smtClean="0">
                <a:latin typeface="Verdana" pitchFamily="34" charset="0"/>
              </a:rPr>
              <a:t>/WOB</a:t>
            </a:r>
          </a:p>
          <a:p>
            <a:pPr lvl="3"/>
            <a:r>
              <a:rPr lang="en-US" sz="2000" b="1" dirty="0" smtClean="0">
                <a:latin typeface="Verdana" pitchFamily="34" charset="0"/>
              </a:rPr>
              <a:t>Improve mental </a:t>
            </a:r>
            <a:r>
              <a:rPr lang="en-US" sz="2000" b="1" dirty="0" err="1" smtClean="0">
                <a:latin typeface="Verdana" pitchFamily="34" charset="0"/>
              </a:rPr>
              <a:t>funx</a:t>
            </a:r>
            <a:endParaRPr lang="en-US" sz="2000" b="1" dirty="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endParaRPr lang="en-US" sz="2000" dirty="0" smtClean="0"/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DC2AC13-C9F7-42C4-92AA-26340439E353}" type="slidenum">
              <a:rPr lang="en-US">
                <a:solidFill>
                  <a:schemeClr val="tx1"/>
                </a:solidFill>
              </a:rPr>
              <a:pPr/>
              <a:t>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Find O</a:t>
            </a:r>
            <a:r>
              <a:rPr lang="en-US" sz="4000" baseline="-25000" dirty="0" smtClean="0"/>
              <a:t>2 </a:t>
            </a:r>
            <a:r>
              <a:rPr lang="en-US" sz="4000" dirty="0" smtClean="0"/>
              <a:t>%, Air &amp; O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 Flow Given</a:t>
            </a:r>
            <a:endParaRPr lang="en-US" sz="800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What is the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% when mixing 6L of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6L of air?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% = (Air flow x 20) + (O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flow x 100)</a:t>
            </a:r>
          </a:p>
          <a:p>
            <a:pPr lvl="4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Total Flow</a:t>
            </a:r>
          </a:p>
          <a:p>
            <a:pPr lvl="4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= (6 x 20) + (6 x 100)</a:t>
            </a:r>
          </a:p>
          <a:p>
            <a:pPr lvl="4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12</a:t>
            </a:r>
          </a:p>
          <a:p>
            <a:pPr lvl="4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= (120) + (600)</a:t>
            </a:r>
          </a:p>
          <a:p>
            <a:pPr lvl="4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12</a:t>
            </a:r>
          </a:p>
          <a:p>
            <a:pPr lvl="4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= 60%</a:t>
            </a: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D362D63-CA0C-4230-A283-073F0552B1F4}" type="slidenum">
              <a:rPr lang="en-US">
                <a:solidFill>
                  <a:schemeClr val="tx1"/>
                </a:solidFill>
              </a:rPr>
              <a:pPr/>
              <a:t>30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Given FiO</a:t>
            </a:r>
            <a:r>
              <a:rPr lang="en-US" sz="4000" baseline="-25000" dirty="0" smtClean="0"/>
              <a:t>2</a:t>
            </a:r>
            <a:r>
              <a:rPr lang="en-US" sz="4000" dirty="0" smtClean="0">
                <a:latin typeface="Arial" pitchFamily="34" charset="0"/>
              </a:rPr>
              <a:t>, Find Ratio and Total Flow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81600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Order to deliver 40%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Air  = 100 -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    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- 20</a:t>
            </a:r>
          </a:p>
          <a:p>
            <a:pPr lvl="1"/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>
              <a:buNone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= 100 - 40</a:t>
            </a:r>
          </a:p>
          <a:p>
            <a:pPr lvl="1">
              <a:buNone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40 - 20</a:t>
            </a:r>
          </a:p>
          <a:p>
            <a:pPr lvl="1">
              <a:buNone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= 60   =  3  = 3 parts air</a:t>
            </a:r>
          </a:p>
          <a:p>
            <a:pPr lvl="1">
              <a:buNone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20        1      1 part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flowmeter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is set at 5L/m, you are entraining 15L/m Air.  Total flow = 20L/m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6E8F89C-B614-49F6-B358-68E8D7D094E5}" type="slidenum">
              <a:rPr lang="en-US">
                <a:solidFill>
                  <a:schemeClr val="tx1"/>
                </a:solidFill>
              </a:rPr>
              <a:pPr/>
              <a:t>31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u="sng" dirty="0" smtClean="0">
                <a:latin typeface="Arial" pitchFamily="34" charset="0"/>
              </a:rPr>
              <a:t>Air</a:t>
            </a:r>
            <a:r>
              <a:rPr lang="en-US" sz="3600" dirty="0" smtClean="0">
                <a:latin typeface="Arial" pitchFamily="34" charset="0"/>
              </a:rPr>
              <a:t>     </a:t>
            </a:r>
            <a:r>
              <a:rPr lang="en-US" sz="3600" u="sng" dirty="0" smtClean="0">
                <a:latin typeface="Arial" pitchFamily="34" charset="0"/>
              </a:rPr>
              <a:t>100 – FiO</a:t>
            </a:r>
            <a:r>
              <a:rPr lang="en-US" sz="3600" baseline="-25000" dirty="0" smtClean="0"/>
              <a:t>2</a:t>
            </a:r>
            <a:r>
              <a:rPr lang="en-US" sz="3600" u="sng" dirty="0" smtClean="0">
                <a:latin typeface="Arial" pitchFamily="34" charset="0"/>
              </a:rPr>
              <a:t> </a:t>
            </a:r>
            <a:r>
              <a:rPr lang="en-US" sz="1800" dirty="0" smtClean="0">
                <a:latin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</a:rPr>
              <a:t>= </a:t>
            </a:r>
            <a:r>
              <a:rPr lang="en-US" sz="3200" u="sng" dirty="0" smtClean="0">
                <a:latin typeface="Arial" pitchFamily="34" charset="0"/>
              </a:rPr>
              <a:t>30</a:t>
            </a:r>
            <a:r>
              <a:rPr lang="en-US" sz="1800" dirty="0" smtClean="0">
                <a:latin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</a:rPr>
              <a:t>=</a:t>
            </a:r>
            <a:r>
              <a:rPr lang="en-US" sz="1800" dirty="0" smtClean="0">
                <a:latin typeface="Arial" pitchFamily="34" charset="0"/>
              </a:rPr>
              <a:t> </a:t>
            </a:r>
            <a:r>
              <a:rPr lang="en-US" sz="3600" u="sng" dirty="0" smtClean="0">
                <a:latin typeface="Arial" pitchFamily="34" charset="0"/>
              </a:rPr>
              <a:t>3 </a:t>
            </a:r>
            <a:r>
              <a:rPr lang="en-US" sz="2800" dirty="0" smtClean="0">
                <a:latin typeface="Arial" pitchFamily="34" charset="0"/>
              </a:rPr>
              <a:t>= </a:t>
            </a:r>
            <a:r>
              <a:rPr lang="en-US" sz="1800" dirty="0" smtClean="0">
                <a:latin typeface="Arial" pitchFamily="34" charset="0"/>
              </a:rPr>
              <a:t> 0.6 parts air to 1 part O</a:t>
            </a:r>
            <a:r>
              <a:rPr lang="en-US" sz="1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u="sng" dirty="0" smtClean="0">
                <a:latin typeface="Arial" pitchFamily="34" charset="0"/>
              </a:rPr>
              <a:t/>
            </a:r>
            <a:br>
              <a:rPr lang="en-US" sz="3600" u="sng" dirty="0" smtClean="0">
                <a:latin typeface="Arial" pitchFamily="34" charset="0"/>
              </a:rPr>
            </a:br>
            <a:r>
              <a:rPr lang="en-US" sz="3600" dirty="0" smtClean="0">
                <a:latin typeface="Arial" pitchFamily="34" charset="0"/>
              </a:rPr>
              <a:t>O</a:t>
            </a:r>
            <a:r>
              <a:rPr lang="en-US" sz="3600" baseline="-25000" dirty="0" smtClean="0"/>
              <a:t>2</a:t>
            </a:r>
            <a:r>
              <a:rPr lang="en-US" sz="3600" dirty="0" smtClean="0">
                <a:latin typeface="Arial" pitchFamily="34" charset="0"/>
              </a:rPr>
              <a:t>      20 –  FiO</a:t>
            </a:r>
            <a:r>
              <a:rPr lang="en-US" sz="3600" baseline="-25000" dirty="0" smtClean="0"/>
              <a:t>2</a:t>
            </a:r>
            <a:r>
              <a:rPr lang="en-US" sz="700" dirty="0" smtClean="0">
                <a:latin typeface="Arial" pitchFamily="34" charset="0"/>
              </a:rPr>
              <a:t>        </a:t>
            </a:r>
            <a:r>
              <a:rPr lang="en-US" sz="2800" dirty="0" smtClean="0">
                <a:latin typeface="Arial" pitchFamily="34" charset="0"/>
              </a:rPr>
              <a:t>    50    5        </a:t>
            </a:r>
            <a:r>
              <a:rPr lang="en-US" sz="700" dirty="0" smtClean="0">
                <a:latin typeface="Arial" pitchFamily="34" charset="0"/>
              </a:rPr>
              <a:t>                         1</a:t>
            </a:r>
            <a:r>
              <a:rPr lang="en-US" sz="3600" dirty="0" smtClean="0">
                <a:latin typeface="Arial" pitchFamily="34" charset="0"/>
              </a:rPr>
              <a:t>          </a:t>
            </a:r>
          </a:p>
        </p:txBody>
      </p:sp>
      <p:sp>
        <p:nvSpPr>
          <p:cNvPr id="34819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23A70D5E-41D1-485C-A6B0-98C8B1796843}" type="slidenum">
              <a:rPr lang="en-US">
                <a:solidFill>
                  <a:schemeClr val="tx1"/>
                </a:solidFill>
              </a:rPr>
              <a:pPr/>
              <a:t>32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4820" name="Picture 2" descr="http://coursewareobjects.elsevier.com/objects/elr/Wilkins/Egans9e/IC/images/038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447800"/>
            <a:ext cx="59436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1143000" y="5638800"/>
            <a:ext cx="6858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dirty="0"/>
              <a:t>If 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flowmeter</a:t>
            </a:r>
            <a:r>
              <a:rPr lang="en-US" dirty="0" smtClean="0"/>
              <a:t> </a:t>
            </a:r>
            <a:r>
              <a:rPr lang="en-US" dirty="0"/>
              <a:t>is set at 6L/m</a:t>
            </a:r>
          </a:p>
          <a:p>
            <a:pPr eaLnBrk="0" hangingPunct="0"/>
            <a:r>
              <a:rPr lang="en-US" dirty="0"/>
              <a:t>	air entrained = 3.6L/m, 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flow = 6L/m</a:t>
            </a:r>
          </a:p>
          <a:p>
            <a:pPr eaLnBrk="0" hangingPunct="0"/>
            <a:r>
              <a:rPr lang="en-US" dirty="0"/>
              <a:t>	total flow = 9.6 L/m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</a:rPr>
              <a:t>Given FiO</a:t>
            </a:r>
            <a:r>
              <a:rPr lang="en-US" sz="2800" baseline="-25000" dirty="0" smtClean="0"/>
              <a:t>2</a:t>
            </a:r>
            <a:r>
              <a:rPr lang="en-US" sz="2800" dirty="0" smtClean="0">
                <a:latin typeface="Arial" pitchFamily="34" charset="0"/>
              </a:rPr>
              <a:t> and Total Flow, Find Flow to Set your O</a:t>
            </a:r>
            <a:r>
              <a:rPr lang="en-US" sz="2800" baseline="-25000" dirty="0" smtClean="0"/>
              <a:t>2</a:t>
            </a:r>
            <a:r>
              <a:rPr lang="en-US" sz="2800" dirty="0" smtClean="0">
                <a:latin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</a:rPr>
              <a:t>Flowmeter</a:t>
            </a:r>
            <a:r>
              <a:rPr lang="en-US" sz="2800" dirty="0" smtClean="0">
                <a:latin typeface="Arial" pitchFamily="34" charset="0"/>
              </a:rPr>
              <a:t> to</a:t>
            </a: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38739B5-D2B1-45DE-9A50-1103269578CE}" type="slidenum">
              <a:rPr lang="en-US">
                <a:solidFill>
                  <a:schemeClr val="tx1"/>
                </a:solidFill>
              </a:rPr>
              <a:pPr/>
              <a:t>33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0" y="1371600"/>
            <a:ext cx="91440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dirty="0"/>
              <a:t>		 </a:t>
            </a:r>
            <a:r>
              <a:rPr lang="en-US" dirty="0" smtClean="0"/>
              <a:t>FiO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ordered = .35      Total flow = 60L/m</a:t>
            </a:r>
          </a:p>
          <a:p>
            <a:pPr eaLnBrk="0" hangingPunct="0"/>
            <a:endParaRPr lang="en-US" dirty="0"/>
          </a:p>
          <a:p>
            <a:pPr eaLnBrk="0" hangingPunct="0"/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Flow = (</a:t>
            </a:r>
            <a:r>
              <a:rPr lang="en-US" u="sng" dirty="0"/>
              <a:t>total flow) (</a:t>
            </a:r>
            <a:r>
              <a:rPr lang="en-US" u="sng" dirty="0" smtClean="0"/>
              <a:t>FiO</a:t>
            </a:r>
            <a:r>
              <a:rPr lang="en-US" baseline="-25000" dirty="0" smtClean="0"/>
              <a:t>2 </a:t>
            </a:r>
            <a:r>
              <a:rPr lang="en-US" u="sng" dirty="0" smtClean="0"/>
              <a:t>- 20</a:t>
            </a:r>
            <a:r>
              <a:rPr lang="en-US" u="sng" dirty="0"/>
              <a:t>) </a:t>
            </a:r>
          </a:p>
          <a:p>
            <a:pPr eaLnBrk="0" hangingPunct="0"/>
            <a:r>
              <a:rPr lang="en-US" dirty="0"/>
              <a:t>                              79</a:t>
            </a:r>
          </a:p>
          <a:p>
            <a:pPr eaLnBrk="0" hangingPunct="0"/>
            <a:endParaRPr lang="en-US" dirty="0"/>
          </a:p>
          <a:p>
            <a:pPr eaLnBrk="0" hangingPunct="0"/>
            <a:r>
              <a:rPr lang="en-US" dirty="0"/>
              <a:t>            = </a:t>
            </a:r>
            <a:r>
              <a:rPr lang="en-US" u="sng" dirty="0"/>
              <a:t>(60 l/m) (35 </a:t>
            </a:r>
            <a:r>
              <a:rPr lang="en-US" u="sng" dirty="0" smtClean="0"/>
              <a:t>- </a:t>
            </a:r>
            <a:r>
              <a:rPr lang="en-US" u="sng" dirty="0"/>
              <a:t>20)</a:t>
            </a:r>
          </a:p>
          <a:p>
            <a:pPr eaLnBrk="0" hangingPunct="0"/>
            <a:r>
              <a:rPr lang="en-US" dirty="0"/>
              <a:t>                            79</a:t>
            </a:r>
          </a:p>
          <a:p>
            <a:pPr eaLnBrk="0" hangingPunct="0"/>
            <a:endParaRPr lang="en-US" dirty="0"/>
          </a:p>
          <a:p>
            <a:pPr eaLnBrk="0" hangingPunct="0"/>
            <a:r>
              <a:rPr lang="en-US" dirty="0"/>
              <a:t>   set 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/>
              <a:t>flowmeter</a:t>
            </a:r>
            <a:r>
              <a:rPr lang="en-US" dirty="0"/>
              <a:t>  = 11.4 l/m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High-Flow Devices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Air entrainment system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Amount of air entrained varies directly with port size and velocity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 more air entrained,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Higher flow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Lower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sz="2800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B5540B9-E1E2-43EF-A633-916496A93C4A}" type="slidenum">
              <a:rPr lang="en-US">
                <a:solidFill>
                  <a:schemeClr val="tx1"/>
                </a:solidFill>
              </a:rPr>
              <a:pPr/>
              <a:t>34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36869" name="Picture 2" descr="http://coursewareobjects.elsevier.com/objects/elr/Wilkins/Egans9e/IC/images/038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505200"/>
            <a:ext cx="586740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depends on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Air to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ratio (Amount of air entrained)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Downstream resistance (Backpressure)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Increased resistance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Decreases entrainment</a:t>
            </a: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Decreases total flow</a:t>
            </a: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Increased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%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delivered may increase, but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may decrease due to insufficient flow for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demand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4D49445-1900-473F-A59C-AFAF8AE252BB}" type="slidenum">
              <a:rPr lang="en-US">
                <a:solidFill>
                  <a:schemeClr val="tx1"/>
                </a:solidFill>
              </a:rPr>
              <a:pPr/>
              <a:t>35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Input flow changes 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Nominal effect on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Changes total flow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	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Magic box					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Only for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estimax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For accuracy use E38 - 2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ACD5A2F-3225-472D-9A84-4A37DFB995EF}" type="slidenum">
              <a:rPr lang="en-US">
                <a:solidFill>
                  <a:schemeClr val="tx1"/>
                </a:solidFill>
              </a:rPr>
              <a:pPr/>
              <a:t>36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AE devices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AEM (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Venti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-mask)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AE Nebulizer (Large volume nebulizer)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Cool/heated aerosol</a:t>
            </a:r>
          </a:p>
          <a:p>
            <a:pPr lvl="1" eaLnBrk="1" hangingPunct="1"/>
            <a:endParaRPr lang="en-US" dirty="0" smtClean="0"/>
          </a:p>
          <a:p>
            <a:pPr lvl="2"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39405F6-FF32-4B3C-9AA6-6791F1B4C998}" type="slidenum">
              <a:rPr lang="en-US">
                <a:solidFill>
                  <a:schemeClr val="tx1"/>
                </a:solidFill>
              </a:rPr>
              <a:pPr/>
              <a:t>37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Air entrainment mask			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Adjustable air entrainment ports and jets to precisely control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and flow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 higher the flow, the lower the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(Inverse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relaxship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) vice versa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For precise FiO</a:t>
            </a:r>
            <a:r>
              <a:rPr lang="en-US" sz="2000" baseline="-25000" dirty="0" smtClean="0"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’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s, total flow must be &gt;</a:t>
            </a:r>
            <a:r>
              <a:rPr lang="en-US" altLang="ja-JP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 demand (Peak </a:t>
            </a:r>
            <a:r>
              <a:rPr lang="en-US" altLang="ja-JP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 flow) (3 X min vent)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Aerosol collar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Allows connection of a humidified gas to the entrainment port</a:t>
            </a:r>
          </a:p>
          <a:p>
            <a:pPr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6DCC6AF-6549-40A7-BF9C-F1B614D7FCBA}" type="slidenum">
              <a:rPr lang="en-US">
                <a:solidFill>
                  <a:schemeClr val="tx1"/>
                </a:solidFill>
              </a:rPr>
              <a:pPr/>
              <a:t>38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  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AEM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341508C-E317-4A3C-8A64-0439A2141CC0}" type="slidenum">
              <a:rPr lang="en-US">
                <a:solidFill>
                  <a:schemeClr val="tx1"/>
                </a:solidFill>
              </a:rPr>
              <a:pPr/>
              <a:t>39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41989" name="Picture 2" descr="http://coursewareobjects.elsevier.com/objects/elr/Wilkins/Egans9e/IC/images/038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362200"/>
            <a:ext cx="535305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06362"/>
            <a:ext cx="8229600" cy="808038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Goals/Objectives – cont</a:t>
            </a:r>
            <a:r>
              <a:rPr lang="en-US" altLang="ja-JP" sz="3600" b="1" dirty="0" smtClean="0">
                <a:latin typeface="Arial" pitchFamily="34" charset="0"/>
              </a:rPr>
              <a:t>.</a:t>
            </a:r>
            <a:endParaRPr lang="en-US" sz="3600" dirty="0" smtClean="0">
              <a:latin typeface="Arial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067800" cy="5638800"/>
          </a:xfrm>
        </p:spPr>
        <p:txBody>
          <a:bodyPr/>
          <a:lstStyle/>
          <a:p>
            <a:pPr lvl="1" eaLnBrk="1" hangingPunct="1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Minimizing CP workload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2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CP system will compensate for hypoxemia by –</a:t>
            </a:r>
          </a:p>
          <a:p>
            <a:pPr lvl="3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Increasing ventilation to get more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in the lungs and to the blood</a:t>
            </a:r>
          </a:p>
          <a:p>
            <a:pPr lvl="4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Increased WOB</a:t>
            </a:r>
          </a:p>
          <a:p>
            <a:pPr lvl="3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Increasing cardiac output to get more oxygenated blood to tissues</a:t>
            </a:r>
          </a:p>
          <a:p>
            <a:pPr lvl="4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Hard on the heart, especially if diseased</a:t>
            </a:r>
          </a:p>
          <a:p>
            <a:pPr lvl="2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Hypoxia causes Pulmonary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vasoconstrix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Pulmonary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HyperTxn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3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These cause an increased workload on the right side of the heart</a:t>
            </a:r>
          </a:p>
          <a:p>
            <a:pPr lvl="4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Over time, the right heart will become more muscular and then eventually fail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Pulmonale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Supplemental O</a:t>
            </a:r>
            <a:r>
              <a:rPr lang="en-US" sz="1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can relieve hypoxemia and relieve pulmonary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vasoconstrix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HyperTxn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by reducing right ventricular workload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BAF4A0B-E54E-46DB-BB4F-28587F5A7BF4}" type="slidenum">
              <a:rPr lang="en-US">
                <a:solidFill>
                  <a:schemeClr val="tx1"/>
                </a:solidFill>
              </a:rPr>
              <a:pPr/>
              <a:t>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 lvl="1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Air e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ntrainment nebulizer (Cool/heated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aerosol mask)</a:t>
            </a:r>
          </a:p>
          <a:p>
            <a:pPr lvl="2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Same as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mask,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except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There is additional temp and humidity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control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It allows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for administrax of particulate water (sterile) to airway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Great for </a:t>
            </a:r>
            <a:r>
              <a:rPr lang="en-US" dirty="0" err="1" smtClean="0">
                <a:latin typeface="Arial" pitchFamily="34" charset="0"/>
                <a:ea typeface="+mn-ea"/>
                <a:cs typeface="Arial" pitchFamily="34" charset="0"/>
              </a:rPr>
              <a:t>trachs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 (Heated)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Airway edema (Cool)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It has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fixed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jets;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port is only variable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Limits O</a:t>
            </a:r>
            <a:r>
              <a:rPr lang="en-US" sz="2000" baseline="-25000" dirty="0" smtClean="0"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flow to 12-15 l/m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Provides fixed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only when total flow exceeds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demand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Face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tents provide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less-consistent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>
              <a:latin typeface="Arial" pitchFamily="34" charset="0"/>
              <a:ea typeface="+mn-ea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DFBA97B-C88F-4708-9DB7-B4CB01BD4098}" type="slidenum">
              <a:rPr lang="en-US">
                <a:solidFill>
                  <a:schemeClr val="tx1"/>
                </a:solidFill>
              </a:rPr>
              <a:pPr/>
              <a:t>40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43013" name="Picture 2" descr="http://coursewareobjects.elsevier.com/objects/elr/Wilkins/Egans9e/IC/images/038016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267200"/>
            <a:ext cx="1308100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</a:rPr>
              <a:t>Oxygen Therapy</a:t>
            </a:r>
            <a:br>
              <a:rPr lang="en-US" sz="3600" dirty="0" smtClean="0">
                <a:latin typeface="Arial" pitchFamily="34" charset="0"/>
              </a:rPr>
            </a:br>
            <a:r>
              <a:rPr lang="en-US" sz="3600" dirty="0" smtClean="0">
                <a:latin typeface="Arial" pitchFamily="34" charset="0"/>
              </a:rPr>
              <a:t>High-Flow Devices</a:t>
            </a:r>
            <a:r>
              <a:rPr lang="en-CA" sz="3600" dirty="0" smtClean="0"/>
              <a:t> –</a:t>
            </a:r>
            <a:r>
              <a:rPr lang="en-US" sz="36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LVN cont</a:t>
            </a:r>
            <a:r>
              <a:rPr lang="en-US" altLang="ja-JP" sz="2000" dirty="0" smtClean="0">
                <a:latin typeface="Arial" pitchFamily="34" charset="0"/>
                <a:cs typeface="Arial" pitchFamily="34" charset="0"/>
              </a:rPr>
              <a:t>d.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Determining if total flow is sufficient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Visual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inspex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Aerosol mist is seen exiting tubing on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and flow is constant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Pt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Vt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compared to neb flow	</a:t>
            </a:r>
          </a:p>
          <a:p>
            <a:pPr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A1BD84F-613F-43CC-8446-CF77099EBD77}" type="slidenum">
              <a:rPr lang="en-US">
                <a:solidFill>
                  <a:schemeClr val="tx1"/>
                </a:solidFill>
              </a:rPr>
              <a:pPr/>
              <a:t>41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44037" name="Picture 2" descr="product_128_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962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4" descr="http://coursewareobjects.elsevier.com/objects/elr/Wilkins/Egans9e/IC/images/038016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962400"/>
            <a:ext cx="138430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6" descr="http://coursewareobjects.elsevier.com/objects/elr/Wilkins/Egans9e/IC/images/038016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5181600"/>
            <a:ext cx="12954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 descr="http://coursewareobjects.elsevier.com/objects/elr/Wilkins/Egans9e/IC/images/038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3886200"/>
            <a:ext cx="37465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10" descr="http://coursewareobjects.elsevier.com/objects/elr/Wilkins/Egans9e/IC/images/038016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5257800"/>
            <a:ext cx="19812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Troubleshooting air entrainment systems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Affected by downstream resistance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Water in tubing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Obstruction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55EFC1E-48D1-42D9-BEED-F0BF55CD9CE7}" type="slidenum">
              <a:rPr lang="en-US">
                <a:solidFill>
                  <a:schemeClr val="tx1"/>
                </a:solidFill>
              </a:rPr>
              <a:pPr/>
              <a:t>42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</a:t>
            </a:r>
            <a:r>
              <a:rPr lang="en-CA" sz="4000" dirty="0" smtClean="0"/>
              <a:t> 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Providing moderate to high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@ high flow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@100% a LVN can only provide 12-15L/M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To be a true high-flow device, it must ensure constant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by providing full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demand</a:t>
            </a:r>
          </a:p>
          <a:p>
            <a:pPr lvl="3" eaLnBrk="1" hangingPunct="1"/>
            <a:endParaRPr lang="en-US" dirty="0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B39FEEB-64E7-46DF-9AEF-D7E088654A8F}" type="slidenum">
              <a:rPr lang="en-US">
                <a:solidFill>
                  <a:schemeClr val="tx1"/>
                </a:solidFill>
              </a:rPr>
              <a:pPr/>
              <a:t>43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58888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 </a:t>
            </a:r>
            <a:r>
              <a:rPr lang="en-CA" sz="4000" dirty="0" smtClean="0"/>
              <a:t>–</a:t>
            </a:r>
            <a:r>
              <a:rPr lang="en-US" sz="4000" dirty="0" smtClean="0">
                <a:latin typeface="Arial" pitchFamily="34" charset="0"/>
              </a:rPr>
              <a:t> Entrainment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87925"/>
          </a:xfrm>
        </p:spPr>
        <p:txBody>
          <a:bodyPr/>
          <a:lstStyle/>
          <a:p>
            <a:pPr marL="342900" lvl="1" indent="-342900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Providing moderate to high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@ high flow</a:t>
            </a:r>
          </a:p>
          <a:p>
            <a:pPr marL="342900" lvl="1" indent="-342900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Methods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Add reservoir tubing if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intubated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or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trached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Closed reservoir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3-5L anesthesia bag w/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emerg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inlet valve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Shotgun				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Dual LVN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Most common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Lower entrainment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Decrease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, increase flow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Add supplemental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to mask</a:t>
            </a:r>
          </a:p>
          <a:p>
            <a:pPr lvl="2" eaLnBrk="1" hangingPunct="1"/>
            <a:endParaRPr lang="en-US" dirty="0" smtClean="0">
              <a:latin typeface="Verdana" pitchFamily="34" charset="0"/>
            </a:endParaRPr>
          </a:p>
          <a:p>
            <a:pPr lvl="2"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618C986-65F7-4D45-B4B5-46E8B539D322}" type="slidenum">
              <a:rPr lang="en-US">
                <a:solidFill>
                  <a:schemeClr val="tx1"/>
                </a:solidFill>
              </a:rPr>
              <a:pPr/>
              <a:t>44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47109" name="Picture 2" descr="http://coursewareobjects.elsevier.com/objects/elr/Wilkins/Egans9e/IC/images/038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4114800"/>
            <a:ext cx="22987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4" descr="http://coursewareobjects.elsevier.com/objects/elr/Wilkins/Egans9e/IC/images/038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0"/>
            <a:ext cx="1460500" cy="96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Dual </a:t>
            </a:r>
            <a:r>
              <a:rPr lang="en-US" dirty="0" err="1" smtClean="0">
                <a:latin typeface="Arial" pitchFamily="34" charset="0"/>
              </a:rPr>
              <a:t>Nebulization</a:t>
            </a:r>
            <a:r>
              <a:rPr lang="en-US" dirty="0" smtClean="0">
                <a:latin typeface="Arial" pitchFamily="34" charset="0"/>
              </a:rPr>
              <a:t> System</a:t>
            </a:r>
          </a:p>
        </p:txBody>
      </p:sp>
      <p:sp>
        <p:nvSpPr>
          <p:cNvPr id="48131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BE207F2-A7E3-4FCB-A738-A9C932D0B6AE}" type="slidenum">
              <a:rPr lang="en-US">
                <a:solidFill>
                  <a:schemeClr val="tx1"/>
                </a:solidFill>
              </a:rPr>
              <a:pPr/>
              <a:t>45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48132" name="Picture 5" descr="A01813-35-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88" y="1671638"/>
            <a:ext cx="50006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Oxygen Therapy</a:t>
            </a:r>
            <a:br>
              <a:rPr lang="en-US" sz="4000" dirty="0" smtClean="0">
                <a:latin typeface="Arial" pitchFamily="34" charset="0"/>
              </a:rPr>
            </a:br>
            <a:r>
              <a:rPr lang="en-US" sz="4000" dirty="0" smtClean="0">
                <a:latin typeface="Arial" pitchFamily="34" charset="0"/>
              </a:rPr>
              <a:t>High-Flow Devices – Entrainment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Problems w/ downstream flow resistance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Downstream pressure from the entrainment port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Increases back P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Decreases entrainment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Increases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Decreases flow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Results in variably delivered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Not enough flow to meet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insp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demand</a:t>
            </a:r>
            <a:r>
              <a:rPr lang="en-US" dirty="0" smtClean="0"/>
              <a:t>	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6634603A-351A-4489-BB7A-22ECD4A65013}" type="slidenum">
              <a:rPr lang="en-US">
                <a:solidFill>
                  <a:schemeClr val="tx1"/>
                </a:solidFill>
              </a:rPr>
              <a:pPr/>
              <a:t>46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Arial" pitchFamily="34" charset="0"/>
              </a:rPr>
              <a:t>Oxygen Therapy</a:t>
            </a:r>
            <a:br>
              <a:rPr lang="en-US" sz="3600" smtClean="0">
                <a:latin typeface="Arial" pitchFamily="34" charset="0"/>
              </a:rPr>
            </a:br>
            <a:r>
              <a:rPr lang="en-US" sz="3600" smtClean="0">
                <a:latin typeface="Arial" pitchFamily="34" charset="0"/>
              </a:rPr>
              <a:t>More Reservoirs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Enclosures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Tents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Hoods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Incubators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Others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BVM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Pulse dose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cannula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Concentrators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4F3A3C2-33FE-4D7D-8F53-04983BCC6F7C}" type="slidenum">
              <a:rPr lang="en-US">
                <a:solidFill>
                  <a:schemeClr val="tx1"/>
                </a:solidFill>
              </a:rPr>
              <a:pPr/>
              <a:t>47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-115888"/>
            <a:ext cx="8229600" cy="1258888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More Reservoirs – Enclosures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 lvl="2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Hoods						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Best method to deliver controlled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to infants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Covers only head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Ideal to allow nursing access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7 L/m minimum flow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To flush adequately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Flows above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10 - 15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L/M are contraindicated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Generates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damaging noises,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cold and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dry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Cold stress can increase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ea typeface="+mn-ea"/>
                <a:cs typeface="Arial" pitchFamily="34" charset="0"/>
              </a:rPr>
              <a:t>consumpx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and apnea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Analyze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@ pt head level (layering)</a:t>
            </a:r>
            <a:endParaRPr lang="en-US" sz="2000" dirty="0">
              <a:latin typeface="Arial" pitchFamily="34" charset="0"/>
              <a:ea typeface="+mn-ea"/>
              <a:cs typeface="Arial" pitchFamily="34" charset="0"/>
            </a:endParaRP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Must heat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and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humidify incoming gas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Do not direct at pt face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Maintain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neutral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t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hermal environment</a:t>
            </a:r>
            <a:endParaRPr lang="en-US" sz="2000" dirty="0">
              <a:latin typeface="Arial" pitchFamily="34" charset="0"/>
              <a:ea typeface="+mn-ea"/>
              <a:cs typeface="Arial" pitchFamily="34" charset="0"/>
            </a:endParaRP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Age and weight appropriate</a:t>
            </a:r>
          </a:p>
          <a:p>
            <a:pPr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A2E0837-BE12-4213-AB7C-DAAE3214AC98}" type="slidenum">
              <a:rPr lang="en-US">
                <a:solidFill>
                  <a:schemeClr val="tx1"/>
                </a:solidFill>
              </a:rPr>
              <a:pPr/>
              <a:t>48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51205" name="Picture 2" descr="http://coursewareobjects.elsevier.com/objects/elr/Wilkins/Egans9e/IC/images/038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981200"/>
            <a:ext cx="2374900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More Reservoirs – Enclosures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324600" cy="4530725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Incubator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Isolette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Plexiglas enclosure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Servo-controlled convex heating with supplemental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Freq opening and dilution make it hard to deliver high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Hoods are used in incubators to provide supplemental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531D43E-79EB-48CC-87F3-271F2837676E}" type="slidenum">
              <a:rPr lang="en-US">
                <a:solidFill>
                  <a:schemeClr val="tx1"/>
                </a:solidFill>
              </a:rPr>
              <a:pPr/>
              <a:t>49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52229" name="Picture 2" descr="http://coursewareobjects.elsevier.com/objects/elr/Wilkins/Egans9e/IC/images/038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1295400"/>
            <a:ext cx="23622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% delivered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7F5B9DE-37CA-4048-9B06-BB2593DE019C}" type="slidenum">
              <a:rPr lang="en-US">
                <a:solidFill>
                  <a:schemeClr val="tx1"/>
                </a:solidFill>
              </a:rPr>
              <a:pPr/>
              <a:t>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More Reservoirs – Others	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Others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BVM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Resuscitation bag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Pulse dose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cannulas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Oxygen concentrators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02E3FF7-2879-4CAF-A633-1E49D1D4D653}" type="slidenum">
              <a:rPr lang="en-US">
                <a:solidFill>
                  <a:schemeClr val="tx1"/>
                </a:solidFill>
              </a:rPr>
              <a:pPr/>
              <a:t>50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High-Flow Devices – Blenders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Blending systems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Used when entrainment cannot provide high enough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@ high flows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Need frequent analyzing for safety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Methods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Manual mixers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Blenders 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CBBE57E-AF07-4273-97ED-B14055632D88}" type="slidenum">
              <a:rPr lang="en-US">
                <a:solidFill>
                  <a:schemeClr val="tx1"/>
                </a:solidFill>
              </a:rPr>
              <a:pPr/>
              <a:t>51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945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Arial" pitchFamily="34" charset="0"/>
              </a:rPr>
              <a:t>Oxygen Blender</a:t>
            </a:r>
          </a:p>
        </p:txBody>
      </p:sp>
      <p:sp>
        <p:nvSpPr>
          <p:cNvPr id="55299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71B3C24-8AB7-4AED-8BF6-28FBB44EBF60}" type="slidenum">
              <a:rPr lang="en-US">
                <a:solidFill>
                  <a:schemeClr val="tx1"/>
                </a:solidFill>
              </a:rPr>
              <a:pPr/>
              <a:t>52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55300" name="Picture 5" descr="A02215-03-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19200"/>
            <a:ext cx="491438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High-Flow Devices – Blenders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Blending methods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Mixing gas manually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Individual air and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flow meters combined for a desired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and flow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Oxygen blenders   F38 - 20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Air and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inlets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 regulated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Precision-blended for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and flow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Alarms for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delivery outside of set range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Prone to inaccuracy and failure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AEEA24D-A4A1-4270-8762-9891D4C7640B}" type="slidenum">
              <a:rPr lang="en-US">
                <a:solidFill>
                  <a:schemeClr val="tx1"/>
                </a:solidFill>
              </a:rPr>
              <a:pPr/>
              <a:t>53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Arial" pitchFamily="34" charset="0"/>
              </a:rPr>
              <a:t>To Calculate FiO</a:t>
            </a:r>
            <a:r>
              <a:rPr lang="en-US" sz="4000" baseline="-25000" dirty="0" smtClean="0"/>
              <a:t>2</a:t>
            </a:r>
            <a:r>
              <a:rPr lang="en-US" sz="4000" dirty="0" smtClean="0">
                <a:latin typeface="Arial" pitchFamily="34" charset="0"/>
              </a:rPr>
              <a:t> Blending </a:t>
            </a:r>
            <a:r>
              <a:rPr lang="en-US" dirty="0" smtClean="0">
                <a:latin typeface="Arial" pitchFamily="34" charset="0"/>
              </a:rPr>
              <a:t>T</a:t>
            </a:r>
            <a:r>
              <a:rPr lang="en-US" sz="4000" dirty="0" smtClean="0">
                <a:latin typeface="Arial" pitchFamily="34" charset="0"/>
              </a:rPr>
              <a:t>wo  </a:t>
            </a:r>
            <a:r>
              <a:rPr lang="en-US" dirty="0" smtClean="0">
                <a:latin typeface="Arial" pitchFamily="34" charset="0"/>
              </a:rPr>
              <a:t>D</a:t>
            </a:r>
            <a:r>
              <a:rPr lang="en-US" sz="4000" dirty="0" smtClean="0">
                <a:latin typeface="Arial" pitchFamily="34" charset="0"/>
              </a:rPr>
              <a:t>evices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 u="sng" dirty="0" smtClean="0">
                <a:latin typeface="Verdana" pitchFamily="34" charset="0"/>
              </a:rPr>
              <a:t>(FiO</a:t>
            </a:r>
            <a:r>
              <a:rPr lang="en-US" sz="2000" baseline="-25000" dirty="0" smtClean="0"/>
              <a:t>2</a:t>
            </a:r>
            <a:r>
              <a:rPr lang="en-US" sz="2200" u="sng" dirty="0" smtClean="0">
                <a:latin typeface="Verdana" pitchFamily="34" charset="0"/>
              </a:rPr>
              <a:t>)(V total)+ (FiO</a:t>
            </a:r>
            <a:r>
              <a:rPr lang="en-US" sz="2000" baseline="-25000" dirty="0" smtClean="0"/>
              <a:t>2</a:t>
            </a:r>
            <a:r>
              <a:rPr lang="en-US" sz="2200" u="sng" dirty="0" smtClean="0">
                <a:latin typeface="Verdana" pitchFamily="34" charset="0"/>
              </a:rPr>
              <a:t>)(V total</a:t>
            </a:r>
            <a:r>
              <a:rPr lang="en-US" sz="2200" dirty="0" smtClean="0">
                <a:latin typeface="Verdana" pitchFamily="34" charset="0"/>
              </a:rPr>
              <a:t>) =FiO</a:t>
            </a:r>
            <a:r>
              <a:rPr lang="en-US" sz="2000" baseline="-25000" dirty="0" smtClean="0"/>
              <a:t>2</a:t>
            </a:r>
            <a:endParaRPr lang="en-US" sz="2200" dirty="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200" dirty="0" smtClean="0">
                <a:latin typeface="Verdana" pitchFamily="34" charset="0"/>
              </a:rPr>
              <a:t>          V total + V total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dirty="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dirty="0" smtClean="0">
                <a:latin typeface="Verdana" pitchFamily="34" charset="0"/>
              </a:rPr>
              <a:t>           </a:t>
            </a:r>
            <a:r>
              <a:rPr lang="en-US" sz="2200" u="sng" dirty="0" smtClean="0">
                <a:latin typeface="Verdana" pitchFamily="34" charset="0"/>
              </a:rPr>
              <a:t>(.7)(20)+(.5)(20)</a:t>
            </a:r>
            <a:r>
              <a:rPr lang="en-US" sz="2200" dirty="0" smtClean="0">
                <a:latin typeface="Verdana" pitchFamily="34" charset="0"/>
              </a:rPr>
              <a:t> = FiO</a:t>
            </a:r>
            <a:r>
              <a:rPr lang="en-US" sz="2000" baseline="-25000" dirty="0" smtClean="0"/>
              <a:t>2</a:t>
            </a:r>
            <a:endParaRPr lang="en-US" sz="2200" dirty="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dirty="0" smtClean="0">
                <a:latin typeface="Verdana" pitchFamily="34" charset="0"/>
              </a:rPr>
              <a:t>                  20 + 20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dirty="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dirty="0" smtClean="0">
                <a:latin typeface="Verdana" pitchFamily="34" charset="0"/>
              </a:rPr>
              <a:t>				</a:t>
            </a:r>
            <a:r>
              <a:rPr lang="en-US" sz="2200" u="sng" dirty="0" smtClean="0">
                <a:latin typeface="Verdana" pitchFamily="34" charset="0"/>
              </a:rPr>
              <a:t>14 + 10</a:t>
            </a:r>
            <a:r>
              <a:rPr lang="en-US" sz="2200" dirty="0" smtClean="0">
                <a:latin typeface="Verdana" pitchFamily="34" charset="0"/>
              </a:rPr>
              <a:t> =</a:t>
            </a:r>
            <a:r>
              <a:rPr lang="en-US" sz="2200" u="sng" dirty="0" smtClean="0">
                <a:latin typeface="Verdana" pitchFamily="34" charset="0"/>
              </a:rPr>
              <a:t>24</a:t>
            </a:r>
            <a:r>
              <a:rPr lang="en-US" sz="2200" dirty="0" smtClean="0">
                <a:latin typeface="Verdana" pitchFamily="34" charset="0"/>
              </a:rPr>
              <a:t> = </a:t>
            </a:r>
            <a:r>
              <a:rPr lang="en-US" sz="3700" dirty="0" smtClean="0">
                <a:latin typeface="Verdana" pitchFamily="34" charset="0"/>
              </a:rPr>
              <a:t>.6</a:t>
            </a:r>
            <a:endParaRPr lang="en-US" sz="3700" u="sng" dirty="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dirty="0" smtClean="0">
                <a:latin typeface="Verdana" pitchFamily="34" charset="0"/>
              </a:rPr>
              <a:t>				    40       40</a:t>
            </a:r>
          </a:p>
        </p:txBody>
      </p:sp>
      <p:sp>
        <p:nvSpPr>
          <p:cNvPr id="57348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CDA1F10-1B51-43F7-AE6C-12F1CE1B3F5F}" type="slidenum">
              <a:rPr lang="en-US">
                <a:solidFill>
                  <a:schemeClr val="tx1"/>
                </a:solidFill>
              </a:rPr>
              <a:pPr/>
              <a:t>54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Selecting Delivery Approach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Not one best method every time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 RT and their expert knowledge need to be available for –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Consultation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Assessment/reassessment</a:t>
            </a:r>
          </a:p>
          <a:p>
            <a:pPr lvl="1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Alterax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of therapy</a:t>
            </a:r>
          </a:p>
          <a:p>
            <a:pPr lvl="1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Discontinuax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of therapy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0BA44B4-D48F-422C-9F53-B931DC2637B8}" type="slidenum">
              <a:rPr lang="en-US">
                <a:solidFill>
                  <a:schemeClr val="tx1"/>
                </a:solidFill>
              </a:rPr>
              <a:pPr/>
              <a:t>55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Selecting Delivery Approach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Purpose (Objective)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Increase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to correct hypoxemia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Minimize symptoms of hypoxemia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Minimize CP workload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Patient		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Cause and severity of hypoxemia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Age</a:t>
            </a:r>
          </a:p>
          <a:p>
            <a:pPr lvl="2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Neuro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status/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orientax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Airway in place/protected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Regular rate and rhythm (Minute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Ventilax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909CBD3-9A55-42C9-A219-A231BD0F646A}" type="slidenum">
              <a:rPr lang="en-US">
                <a:solidFill>
                  <a:schemeClr val="tx1"/>
                </a:solidFill>
              </a:rPr>
              <a:pPr/>
              <a:t>56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Selecting Delivery Approach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Equipment performance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 more critical, the greater need for high, stable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Becomes more difficult the more critical the situation, due to pt varying pattern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6E01C67-DBE7-4232-9BBA-FF4000B26CC4}" type="slidenum">
              <a:rPr lang="en-US">
                <a:solidFill>
                  <a:schemeClr val="tx1"/>
                </a:solidFill>
              </a:rPr>
              <a:pPr/>
              <a:t>57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Selecting Delivery Approach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Pt categories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Emergency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Highest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possible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Highest 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possible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Critical adult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&gt;60%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&gt;60mmHg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&gt;90%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Stable adult, acute illness, mild hypoxemia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Low to mod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Response to therapy, not precise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concentraxs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1A1590F-E721-4214-9885-444218C5BA77}" type="slidenum">
              <a:rPr lang="en-US">
                <a:solidFill>
                  <a:schemeClr val="tx1"/>
                </a:solidFill>
              </a:rPr>
              <a:pPr/>
              <a:t>58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258888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Selecting Delivery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Pt categories cont.</a:t>
            </a:r>
          </a:p>
          <a:p>
            <a:pPr lvl="2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Chronic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dx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adult, acute on chronic illness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Ensure adequate oxygenax without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depressing ventilation</a:t>
            </a:r>
            <a:endParaRPr lang="en-US" sz="2000" dirty="0">
              <a:latin typeface="Arial" pitchFamily="34" charset="0"/>
              <a:ea typeface="+mn-ea"/>
              <a:cs typeface="Arial" pitchFamily="34" charset="0"/>
            </a:endParaRP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85 - 90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%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50 - 60mmHg</a:t>
            </a:r>
            <a:endParaRPr lang="en-US" sz="2000" dirty="0">
              <a:latin typeface="Arial" pitchFamily="34" charset="0"/>
              <a:ea typeface="+mn-ea"/>
              <a:cs typeface="Arial" pitchFamily="34" charset="0"/>
            </a:endParaRP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Use venti mask to control 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precision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Assess response to therapy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lang="en-US" sz="2000" dirty="0">
              <a:latin typeface="Arial" pitchFamily="34" charset="0"/>
              <a:ea typeface="+mn-ea"/>
              <a:cs typeface="Arial" pitchFamily="34" charset="0"/>
            </a:endParaRP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If not maintainable on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cannula</a:t>
            </a: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, use masks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Pt may remove mask frequently due to </a:t>
            </a:r>
          </a:p>
          <a:p>
            <a:pPr lvl="6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Discomfort</a:t>
            </a:r>
          </a:p>
          <a:p>
            <a:pPr lvl="6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Convenience</a:t>
            </a:r>
          </a:p>
          <a:p>
            <a:pPr lvl="6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Change in mental status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Encourage </a:t>
            </a:r>
            <a:r>
              <a:rPr lang="en-US" dirty="0" err="1" smtClean="0">
                <a:latin typeface="Arial" pitchFamily="34" charset="0"/>
                <a:ea typeface="+mn-ea"/>
                <a:cs typeface="Arial" pitchFamily="34" charset="0"/>
              </a:rPr>
              <a:t>cannula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 use b/w mask use if mask must come off for periods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627A3B42-6381-4D65-A00F-23ED5D015829}" type="slidenum">
              <a:rPr lang="en-US">
                <a:solidFill>
                  <a:schemeClr val="tx1"/>
                </a:solidFill>
              </a:rPr>
              <a:pPr/>
              <a:t>59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90805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260475"/>
            <a:ext cx="8229600" cy="5064125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Assessing the need for oxygen therapy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3 basic ways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Laboratory measures – Invasive or noninvasive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Clinical problem or condition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Symptoms of hypoxemia 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2D7CE3E4-58A1-441E-882E-CF3FCEA58E57}" type="slidenum">
              <a:rPr lang="en-US">
                <a:solidFill>
                  <a:schemeClr val="tx1"/>
                </a:solidFill>
              </a:rPr>
              <a:pPr/>
              <a:t>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67945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Protocol-based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therapy	</a:t>
            </a:r>
          </a:p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Will ensure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Initial assessment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Qualifying measure for protocol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Modifiable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tx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plan according to need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Discontinuation of therapy per protocol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9114FB1-322C-46DB-A6BE-AAF4BB25727F}" type="slidenum">
              <a:rPr lang="en-US">
                <a:solidFill>
                  <a:schemeClr val="tx1"/>
                </a:solidFill>
              </a:rPr>
              <a:pPr/>
              <a:t>60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toxicity					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Primarily affects lungs and CNS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2 determining factors of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tox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Time of exposure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I.e. the higher the 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and exposure time, the greater the toxicity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CNS effects occur with hyperbaric pressures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Pulmonary effects can occur @ clinical 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levels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Patchy infiltrates on x-ray, prominent in lower lung fields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Major alveolar injury</a:t>
            </a:r>
          </a:p>
          <a:p>
            <a:pPr lvl="2"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A10350E-0C2C-4BBB-9CA5-6D004204FCE3}" type="slidenum">
              <a:rPr lang="en-US">
                <a:solidFill>
                  <a:schemeClr val="tx1"/>
                </a:solidFill>
              </a:rPr>
              <a:pPr/>
              <a:t>61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toxicity cont.</a:t>
            </a:r>
            <a:endParaRPr lang="en-US" altLang="ja-JP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Pathophysiology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					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 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damages capillary endothelium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Followed by interstitial edema and AC membrane thickening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Type I cells are destroyed (Cells that create new lung tissue, gas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xchange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cells)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Type II cells proliferate (trigger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inflamax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response)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E8DB84A-F381-448D-BC11-2E1F4529D8A9}" type="slidenum">
              <a:rPr lang="en-US">
                <a:solidFill>
                  <a:schemeClr val="tx1"/>
                </a:solidFill>
              </a:rPr>
              <a:pPr/>
              <a:t>62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toxicity cont.</a:t>
            </a:r>
          </a:p>
          <a:p>
            <a:pPr lvl="2">
              <a:defRPr/>
            </a:pP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Pathophysiology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cont.</a:t>
            </a:r>
          </a:p>
          <a:p>
            <a:pPr lvl="3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Exudative phase</a:t>
            </a:r>
          </a:p>
          <a:p>
            <a:pPr lvl="4">
              <a:defRPr/>
            </a:pPr>
            <a:r>
              <a:rPr lang="en-US" sz="2000" dirty="0">
                <a:latin typeface="Arial" pitchFamily="34" charset="0"/>
                <a:ea typeface="+mn-ea"/>
                <a:cs typeface="Arial" pitchFamily="34" charset="0"/>
              </a:rPr>
              <a:t>Alveolar fluid buildup (from inflamax response) leads to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Low ventilation/perfusion ratio (shunting)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Hypoxemia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Hyaline membranes form @ alveolar level</a:t>
            </a:r>
          </a:p>
          <a:p>
            <a:pPr lvl="6">
              <a:defRPr/>
            </a:pPr>
            <a:r>
              <a:rPr lang="en-US" dirty="0" err="1" smtClean="0">
                <a:latin typeface="Arial" pitchFamily="34" charset="0"/>
                <a:ea typeface="+mn-ea"/>
                <a:cs typeface="Arial" pitchFamily="34" charset="0"/>
              </a:rPr>
              <a:t>Proteinaceous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ea typeface="+mn-ea"/>
                <a:cs typeface="Arial" pitchFamily="34" charset="0"/>
              </a:rPr>
              <a:t>eosinophilic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 (basic) material</a:t>
            </a:r>
          </a:p>
          <a:p>
            <a:pPr lvl="6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Composed of cellular debris and condensed plasma proteins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Pulmonary fibrosis develops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Pulmonary </a:t>
            </a:r>
            <a:r>
              <a:rPr lang="en-US" dirty="0" err="1" smtClean="0">
                <a:latin typeface="Arial" pitchFamily="34" charset="0"/>
                <a:ea typeface="+mn-ea"/>
                <a:cs typeface="Arial" pitchFamily="34" charset="0"/>
              </a:rPr>
              <a:t>HyperTxn</a:t>
            </a: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 develops</a:t>
            </a:r>
          </a:p>
          <a:p>
            <a:pPr lvl="2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3C3E0F9-2E9B-407C-B971-CA277F1D24A5}" type="slidenum">
              <a:rPr lang="en-US">
                <a:solidFill>
                  <a:schemeClr val="tx1"/>
                </a:solidFill>
              </a:rPr>
              <a:pPr/>
              <a:t>63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toxicity cont</a:t>
            </a:r>
            <a:r>
              <a:rPr lang="en-US" altLang="ja-JP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85800" lvl="2" indent="0"/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marL="685800" lvl="2" indent="0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Cause</a:t>
            </a:r>
          </a:p>
          <a:p>
            <a:pPr lvl="3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Overproducx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of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-free radicals</a:t>
            </a: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Byproducts of cellular metabolism</a:t>
            </a: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Toxic in excessive amounts</a:t>
            </a: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Normally, antioxidants and other special enzymes dispose of excess free radicals</a:t>
            </a:r>
          </a:p>
          <a:p>
            <a:pPr lvl="4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Neutrophils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(WBC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s) and macrophages flood the infiltrate the tissue and mediate inflammation response, leading to more free radicals</a:t>
            </a:r>
          </a:p>
          <a:p>
            <a:pPr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20F29651-FCCC-4C1F-BB9A-F4F15757ADA0}" type="slidenum">
              <a:rPr lang="en-US">
                <a:solidFill>
                  <a:schemeClr val="tx1"/>
                </a:solidFill>
              </a:rPr>
              <a:pPr/>
              <a:t>64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>
          <a:xfrm>
            <a:off x="457200" y="1447799"/>
            <a:ext cx="8229600" cy="4683125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toxicity cont</a:t>
            </a:r>
            <a:r>
              <a:rPr lang="en-CA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ja-JP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How much is too much?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&gt;50% for very extended times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&gt;PO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the less time it takes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Goal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Use the lowest FiO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possible to maintain adequate tissue oxygenation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Other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consideraxs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Growing lungs are more sensitive to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Retinopathy of Prematurity (ROP)</a:t>
            </a:r>
          </a:p>
          <a:p>
            <a:pPr lvl="4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Bronchopulmonary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Dysplasia (BPD), chronic lung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dz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Never withhold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from a hypoxic pt</a:t>
            </a:r>
          </a:p>
          <a:p>
            <a:pPr lvl="4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Alternative is death due to tissue hypoxia</a:t>
            </a: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1B972B9-CE5B-4535-80FE-EF1E94FCC861}" type="slidenum">
              <a:rPr lang="en-US">
                <a:solidFill>
                  <a:schemeClr val="tx1"/>
                </a:solidFill>
              </a:rPr>
              <a:pPr/>
              <a:t>65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68613" name="Picture 2" descr="http://coursewareobjects.elsevier.com/objects/elr/Wilkins/Egans9e/IC/images/038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600200"/>
            <a:ext cx="2451100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410200"/>
          </a:xfrm>
        </p:spPr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Depression of ventilation				</a:t>
            </a:r>
          </a:p>
          <a:p>
            <a:pPr lvl="2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Hypercarbic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drive is blunted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 PCO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no longer stimulates pt to increase ventilation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Suppression of hypoxic drive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3B964F1-800F-4B3B-B64A-1B15F3234728}" type="slidenum">
              <a:rPr lang="en-US">
                <a:solidFill>
                  <a:schemeClr val="tx1"/>
                </a:solidFill>
              </a:rPr>
              <a:pPr/>
              <a:t>66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  <a:extLst>
            <a:ext uri="{FAA26D3D-D897-4be2-8F04-BA451C77F1D7}"/>
          </a:extLst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Depression of ventilation – cont.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 only stimulus left to increase ventilation is due to hypoxia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When you add too much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, (remove the hypoxia), you effectively remove the neurological stimulus to breathe (peripheral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chemoreceptors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Hypoventilation occurs</a:t>
            </a:r>
          </a:p>
          <a:p>
            <a:pPr lvl="5">
              <a:defRPr/>
            </a:pPr>
            <a:r>
              <a:rPr lang="en-US" dirty="0" smtClean="0">
                <a:latin typeface="Arial" pitchFamily="34" charset="0"/>
                <a:ea typeface="+mn-ea"/>
                <a:cs typeface="Arial" pitchFamily="34" charset="0"/>
              </a:rPr>
              <a:t>VDS/VT ratio increases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continues to elevate to sedative levels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Pt stops breathing until hypoxic again</a:t>
            </a:r>
          </a:p>
          <a:p>
            <a:pPr lvl="4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If CO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is too high, they will remain sedated and code (CP arrest)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Never withhold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therapy from a hypoxic pt (PaO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lvl="3">
              <a:defRPr/>
            </a:pP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True hypoxic drive is extremely rare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Blip>
                <a:blip r:embed="rId2"/>
              </a:buBlip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869EBF0-C37A-4C27-A730-13B40FD68348}" type="slidenum">
              <a:rPr lang="en-US">
                <a:solidFill>
                  <a:schemeClr val="tx1"/>
                </a:solidFill>
              </a:rPr>
              <a:pPr/>
              <a:t>67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Retinopathy of Prematurity (ROP)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retrolental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fibroplasia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Up to 1 month of age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Excessive blood oxygen level causes retinal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vasoconstrix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Leads to necrosis of the vessels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New vessels proliferate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These new and fragile vessels hemorrhage and cause scarring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Scarring leads to retinal detachment and blindness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Keep 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&lt;80mmHg (American Academy of Pediatrics)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0CDDB00-B524-4ACC-BC1D-3550E6AD87E1}" type="slidenum">
              <a:rPr lang="en-US">
                <a:solidFill>
                  <a:schemeClr val="tx1"/>
                </a:solidFill>
              </a:rPr>
              <a:pPr/>
              <a:t>68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911725"/>
          </a:xfrm>
        </p:spPr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Absorption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atelectasis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			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Normal alveoli content is room air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and CO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diffuse and replace each other as they load and unload the lungs and blood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If high levels of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are used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No </a:t>
            </a:r>
            <a:r>
              <a:rPr lang="ja-JP" altLang="en-US" sz="2000" smtClean="0"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non-diffusing</a:t>
            </a:r>
            <a:r>
              <a:rPr lang="ja-JP" altLang="en-US" sz="2000" smtClean="0"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 gases remain in the lung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The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will diffuse, leaving the alveoli nearly vacant and collapsing it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Can also occur with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hypopnea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/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hypoventilax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patterns</a:t>
            </a:r>
          </a:p>
          <a:p>
            <a:pPr lvl="3"/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Sedax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, surgical pain, CNS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dysfuncx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, etc.</a:t>
            </a:r>
          </a:p>
          <a:p>
            <a:pPr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FD21F20-B031-4ABD-A3B5-814CED912291}" type="slidenum">
              <a:rPr lang="en-US">
                <a:solidFill>
                  <a:schemeClr val="tx1"/>
                </a:solidFill>
              </a:rPr>
              <a:pPr/>
              <a:t>69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41325" y="1143000"/>
            <a:ext cx="8229600" cy="4953000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Assessing the need for oxygen therapy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Laboratory measures – Invasive or noninvasive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Partial pressure of oxygen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Partial pressure of oxygen in alveoli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PaO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Partial pressure of oxygen in arterial blood</a:t>
            </a:r>
          </a:p>
          <a:p>
            <a:pPr lvl="3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Hgb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Saturation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SaO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Arterial Saturation of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Oxyhemaglobin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SpO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Pulse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Oximetry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Oxyhemaglobin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Saturation</a:t>
            </a:r>
          </a:p>
          <a:p>
            <a:pPr lvl="1"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26C6B23-8FA3-4514-831E-4B5ACBDFFCF9}" type="slidenum">
              <a:rPr lang="en-US">
                <a:solidFill>
                  <a:schemeClr val="tx1"/>
                </a:solidFill>
              </a:rPr>
              <a:pPr/>
              <a:t>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Absorption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atelectasis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cont</a:t>
            </a:r>
            <a:r>
              <a:rPr lang="en-CA" altLang="ja-JP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ja-JP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Can be used to remove free air from body cavities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After removing normal levels of </a:t>
            </a:r>
            <a:r>
              <a:rPr lang="ja-JP" altLang="en-US" sz="2000" smtClean="0"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non-diffusing</a:t>
            </a:r>
            <a:r>
              <a:rPr lang="ja-JP" altLang="en-US" sz="2000" smtClean="0">
                <a:latin typeface="Arial" pitchFamily="34" charset="0"/>
                <a:ea typeface="+mn-ea"/>
                <a:cs typeface="Arial" pitchFamily="34" charset="0"/>
              </a:rPr>
              <a:t>”</a:t>
            </a:r>
            <a:r>
              <a:rPr lang="en-US" altLang="ja-JP" sz="2000" dirty="0" smtClean="0">
                <a:latin typeface="Arial" pitchFamily="34" charset="0"/>
                <a:ea typeface="+mn-ea"/>
                <a:cs typeface="Arial" pitchFamily="34" charset="0"/>
              </a:rPr>
              <a:t> gases from the lungs, the blood quickly depletes its level of these gases and will absorb them from the free air in the cavities it is residing in</a:t>
            </a:r>
          </a:p>
          <a:p>
            <a:pPr eaLnBrk="1" hangingPunct="1"/>
            <a:endParaRPr lang="en-US" dirty="0" smtClean="0">
              <a:latin typeface="Verdana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D064809-4222-4100-8A1D-E4D26527E35B}" type="slidenum">
              <a:rPr lang="en-US">
                <a:solidFill>
                  <a:schemeClr val="tx1"/>
                </a:solidFill>
              </a:rPr>
              <a:pPr/>
              <a:t>70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Oxygen Therapy</a:t>
            </a:r>
            <a:br>
              <a:rPr lang="en-US" dirty="0" smtClean="0">
                <a:latin typeface="Arial" pitchFamily="34" charset="0"/>
              </a:rPr>
            </a:br>
            <a:r>
              <a:rPr lang="en-US" dirty="0" smtClean="0">
                <a:latin typeface="Arial" pitchFamily="34" charset="0"/>
              </a:rPr>
              <a:t>Precautions &amp; Hazards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lvl="1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Fire					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Fire triangle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</a:t>
            </a:r>
            <a:r>
              <a:rPr lang="en-US" sz="2000" baseline="-25000" dirty="0" smtClean="0"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, heat, and fuel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Increase risk of fire 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 concentration of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High pressures of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dirty="0" smtClean="0">
              <a:latin typeface="Arial" pitchFamily="34" charset="0"/>
              <a:ea typeface="+mn-ea"/>
              <a:cs typeface="Arial" pitchFamily="34" charset="0"/>
            </a:endParaRP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Reduce O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 buildup in enclosed environments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Under drapes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Operating rooms, etc.</a:t>
            </a:r>
          </a:p>
          <a:p>
            <a:pPr lvl="2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Be cautious when using electronic equipment</a:t>
            </a:r>
          </a:p>
          <a:p>
            <a:pPr lvl="3"/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Scalpels, </a:t>
            </a:r>
            <a:r>
              <a:rPr lang="en-US" sz="2000" dirty="0" err="1" smtClean="0">
                <a:latin typeface="Arial" pitchFamily="34" charset="0"/>
                <a:ea typeface="+mn-ea"/>
                <a:cs typeface="Arial" pitchFamily="34" charset="0"/>
              </a:rPr>
              <a:t>cardioversion</a:t>
            </a:r>
            <a:r>
              <a:rPr lang="en-US" sz="2000" dirty="0" smtClean="0">
                <a:latin typeface="Arial" pitchFamily="34" charset="0"/>
                <a:ea typeface="+mn-ea"/>
                <a:cs typeface="Arial" pitchFamily="34" charset="0"/>
              </a:rPr>
              <a:t>, cardio shock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23CE927-85D7-4537-9DD1-E0D94352A282}" type="slidenum">
              <a:rPr lang="en-US">
                <a:solidFill>
                  <a:schemeClr val="tx1"/>
                </a:solidFill>
              </a:rPr>
              <a:pPr/>
              <a:t>71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Assessing the need for oxygen therapy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Clinical problem or condition</a:t>
            </a:r>
          </a:p>
          <a:p>
            <a:pPr lvl="3"/>
            <a:r>
              <a:rPr lang="en-US" sz="2000" dirty="0" smtClean="0">
                <a:latin typeface="Arial" pitchFamily="34" charset="0"/>
                <a:cs typeface="Arial" pitchFamily="34" charset="0"/>
              </a:rPr>
              <a:t>Specific clinical problems or conditions where hypoxemia is common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Post-op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COPD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PE</a:t>
            </a:r>
          </a:p>
          <a:p>
            <a:pPr lvl="4"/>
            <a:r>
              <a:rPr lang="en-US" sz="2000" dirty="0" smtClean="0">
                <a:latin typeface="Arial" pitchFamily="34" charset="0"/>
                <a:cs typeface="Arial" pitchFamily="34" charset="0"/>
              </a:rPr>
              <a:t>Etc.</a:t>
            </a:r>
          </a:p>
          <a:p>
            <a:pPr lvl="1"/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3B5BB80-3660-4FDB-ABDC-F9A3194F066E}" type="slidenum">
              <a:rPr lang="en-US">
                <a:solidFill>
                  <a:schemeClr val="tx1"/>
                </a:solidFill>
              </a:rPr>
              <a:pPr/>
              <a:t>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Oxygen Therapy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Assessing the need for oxygen therapy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Symptoms of hypoxemia				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Respiratory, Cardiovascular, and Neurological</a:t>
            </a:r>
          </a:p>
          <a:p>
            <a:pPr lvl="2"/>
            <a:r>
              <a:rPr lang="en-US" sz="2000" dirty="0" smtClean="0">
                <a:latin typeface="Arial" pitchFamily="34" charset="0"/>
                <a:cs typeface="Arial" pitchFamily="34" charset="0"/>
              </a:rPr>
              <a:t>Tachycardia,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Tachypnea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hypertxn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cyanosis,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dyspnea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disorientation, clubbing, etc.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275388"/>
            <a:ext cx="990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02ECEFA-D648-4B00-81BE-91EDD1E0DD8D}" type="slidenum">
              <a:rPr lang="en-US">
                <a:solidFill>
                  <a:schemeClr val="tx1"/>
                </a:solidFill>
              </a:rPr>
              <a:pPr/>
              <a:t>9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_Theme">
  <a:themeElements>
    <a:clrScheme name="1_MI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I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Standard_Theme</Template>
  <TotalTime>2007</TotalTime>
  <Words>1884</Words>
  <Application>Microsoft Office PowerPoint</Application>
  <PresentationFormat>On-screen Show (4:3)</PresentationFormat>
  <Paragraphs>601</Paragraphs>
  <Slides>71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Standard_Theme</vt:lpstr>
      <vt:lpstr>Medical Gas Administration</vt:lpstr>
      <vt:lpstr>Oxygen Therapy</vt:lpstr>
      <vt:lpstr>Oxygen Therapy General Goals/Objectives</vt:lpstr>
      <vt:lpstr>Oxygen Therapy Goals/Objectives – cont.</vt:lpstr>
      <vt:lpstr>Oxygen Therapy</vt:lpstr>
      <vt:lpstr>Oxygen Therapy</vt:lpstr>
      <vt:lpstr>Oxygen Therapy</vt:lpstr>
      <vt:lpstr>Oxygen Therapy</vt:lpstr>
      <vt:lpstr>Oxygen Therapy</vt:lpstr>
      <vt:lpstr>Oxygen Therapy – Assessing the Need for</vt:lpstr>
      <vt:lpstr>Oxygen Therapy – Design &amp; Performance</vt:lpstr>
      <vt:lpstr>Oxygen Therapy Design &amp; Performance</vt:lpstr>
      <vt:lpstr>Nasal Cannula</vt:lpstr>
      <vt:lpstr>Oxygen Therapy Low-Flow Devices</vt:lpstr>
      <vt:lpstr>Oxygen Therapy Low-Flow Devices</vt:lpstr>
      <vt:lpstr>Oxygen Therapy Low-Flow Devices</vt:lpstr>
      <vt:lpstr>Oxygen Therapy Low-Flow Devices</vt:lpstr>
      <vt:lpstr>Oxygen Therapy Low-Flow Devices</vt:lpstr>
      <vt:lpstr>Oxygen Therapy Low-Flow Devices</vt:lpstr>
      <vt:lpstr>Oxygen Therapy Low-Flow Devices</vt:lpstr>
      <vt:lpstr>Low-Flow Devices Reservoir Masks</vt:lpstr>
      <vt:lpstr>Partial rebreather, Non-rebreather</vt:lpstr>
      <vt:lpstr>Low-Flow Devices Reservoir Masks</vt:lpstr>
      <vt:lpstr>Low-Flow Devices Reservoir Masks</vt:lpstr>
      <vt:lpstr>Low-Flow Devices Reservoir Masks</vt:lpstr>
      <vt:lpstr>Low-Flow Devices Reservoir Masks</vt:lpstr>
      <vt:lpstr>Low- vs. High-Flow vs. Reservoir</vt:lpstr>
      <vt:lpstr>Oxygen Therapy High-Flow Devices</vt:lpstr>
      <vt:lpstr>Oxygen Therapy High-Flow Devices</vt:lpstr>
      <vt:lpstr> Find O2 %, Air &amp; O2 Flow Given</vt:lpstr>
      <vt:lpstr>Given FiO2, Find Ratio and Total Flow</vt:lpstr>
      <vt:lpstr>Air     100 – FiO2  = 30 = 3 =  0.6 parts air to 1 part O2 O2      20 –  FiO2            50    5                                 1          </vt:lpstr>
      <vt:lpstr>Given FiO2 and Total Flow, Find Flow to Set your O2 Flowmeter to</vt:lpstr>
      <vt:lpstr>Oxygen Therapy High-Flow Devices</vt:lpstr>
      <vt:lpstr>Oxygen Therapy High-Flow Devices – Entrainment</vt:lpstr>
      <vt:lpstr>Oxygen Therapy High-Flow Devices – Entrainment</vt:lpstr>
      <vt:lpstr>Oxygen Therapy High-Flow Devices – Entrainment</vt:lpstr>
      <vt:lpstr>Oxygen Therapy High-Flow Devices – Entrainment</vt:lpstr>
      <vt:lpstr>  </vt:lpstr>
      <vt:lpstr>Oxygen Therapy High-Flow Devices – Entrainment</vt:lpstr>
      <vt:lpstr>Oxygen Therapy High-Flow Devices – Entrainment</vt:lpstr>
      <vt:lpstr>Oxygen Therapy High-Flow Devices – Entrainment</vt:lpstr>
      <vt:lpstr>Oxygen Therapy High-Flow Devices – Entrainment</vt:lpstr>
      <vt:lpstr>Oxygen Therapy High-Flow Devices – Entrainment</vt:lpstr>
      <vt:lpstr>Dual Nebulization System</vt:lpstr>
      <vt:lpstr>Oxygen Therapy High-Flow Devices – Entrainment</vt:lpstr>
      <vt:lpstr>Oxygen Therapy More Reservoirs</vt:lpstr>
      <vt:lpstr>Oxygen Therapy More Reservoirs – Enclosures</vt:lpstr>
      <vt:lpstr>Oxygen Therapy More Reservoirs – Enclosures</vt:lpstr>
      <vt:lpstr>Oxygen Therapy More Reservoirs – Others </vt:lpstr>
      <vt:lpstr>Oxygen Therapy High-Flow Devices – Blenders</vt:lpstr>
      <vt:lpstr>Oxygen Blender</vt:lpstr>
      <vt:lpstr>Oxygen Therapy High-Flow Devices – Blenders</vt:lpstr>
      <vt:lpstr>To Calculate FiO2 Blending Two  Devices</vt:lpstr>
      <vt:lpstr>Oxygen Therapy Selecting Delivery Approach</vt:lpstr>
      <vt:lpstr>Oxygen Therapy Selecting Delivery Approach</vt:lpstr>
      <vt:lpstr>Oxygen Therapy Selecting Delivery Approach</vt:lpstr>
      <vt:lpstr>Oxygen Therapy Selecting Delivery Approach</vt:lpstr>
      <vt:lpstr>Oxygen Therapy Selecting Delivery Approach</vt:lpstr>
      <vt:lpstr>Oxygen Therapy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  <vt:lpstr>Oxygen Therapy Precautions &amp; Hazards</vt:lpstr>
    </vt:vector>
  </TitlesOfParts>
  <Company>MSU Great Falls CoT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cayko</dc:creator>
  <cp:lastModifiedBy>isdadmin</cp:lastModifiedBy>
  <cp:revision>124</cp:revision>
  <dcterms:created xsi:type="dcterms:W3CDTF">2006-09-05T14:16:45Z</dcterms:created>
  <dcterms:modified xsi:type="dcterms:W3CDTF">2014-03-20T16:24:05Z</dcterms:modified>
</cp:coreProperties>
</file>