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72" r:id="rId4"/>
    <p:sldId id="263" r:id="rId5"/>
    <p:sldId id="270" r:id="rId6"/>
    <p:sldId id="269" r:id="rId7"/>
    <p:sldId id="265" r:id="rId8"/>
    <p:sldId id="273" r:id="rId9"/>
    <p:sldId id="271" r:id="rId10"/>
    <p:sldId id="268" r:id="rId11"/>
    <p:sldId id="261" r:id="rId12"/>
    <p:sldId id="267" r:id="rId13"/>
    <p:sldId id="266" r:id="rId14"/>
    <p:sldId id="260" r:id="rId15"/>
    <p:sldId id="258" r:id="rId16"/>
    <p:sldId id="259" r:id="rId17"/>
    <p:sldId id="262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51" autoAdjust="0"/>
    <p:restoredTop sz="76293" autoAdjust="0"/>
  </p:normalViewPr>
  <p:slideViewPr>
    <p:cSldViewPr>
      <p:cViewPr varScale="1">
        <p:scale>
          <a:sx n="55" d="100"/>
          <a:sy n="55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18EFCB40-2522-4C22-8E15-99EAC0B40FEF}" type="datetimeFigureOut">
              <a:rPr lang="en-US"/>
              <a:pPr/>
              <a:t>5/9/2012</a:t>
            </a:fld>
            <a:endParaRPr lang="en-US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01F27732-81A2-4020-AC4D-2818CD4CEAB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3314E23-89A5-4A1A-9C9A-061109C56B0B}" type="datetimeFigureOut">
              <a:rPr lang="en-US"/>
              <a:pPr>
                <a:defRPr/>
              </a:pPr>
              <a:t>5/9/2012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2D4D5EC-F2E5-4D34-8DA4-25A0244CE0E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CA" dirty="0" smtClean="0"/>
              <a:t>Maybe do a group exercise as to what has to be in a transport ventilator</a:t>
            </a:r>
            <a:r>
              <a:rPr lang="en-CA" baseline="0" dirty="0" smtClean="0"/>
              <a:t> and what would be nice.  Like an air compressor.  If it doesn’t what do we have to be aware of – O</a:t>
            </a:r>
            <a:r>
              <a:rPr lang="en-CA" baseline="-25000" dirty="0" smtClean="0"/>
              <a:t>2</a:t>
            </a:r>
            <a:r>
              <a:rPr lang="en-CA" baseline="0" dirty="0" smtClean="0"/>
              <a:t> washout, </a:t>
            </a:r>
            <a:r>
              <a:rPr lang="en-CA" baseline="0" dirty="0" err="1" smtClean="0"/>
              <a:t>atelectasis</a:t>
            </a:r>
            <a:r>
              <a:rPr lang="en-CA" baseline="0" dirty="0" smtClean="0"/>
              <a:t>, increased secretions, and inflammation.</a:t>
            </a:r>
            <a:endParaRPr lang="en-CA" dirty="0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A14396-C2B2-45CD-8580-907BDE5BE60E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CA" dirty="0" smtClean="0"/>
              <a:t>Use in homecare scenario. </a:t>
            </a:r>
            <a:r>
              <a:rPr lang="en-CA" baseline="0" dirty="0" smtClean="0"/>
              <a:t> Where you don’t have access to a high-pressure gas source, run off a compressor or O</a:t>
            </a:r>
            <a:r>
              <a:rPr lang="en-CA" baseline="-25000" dirty="0" smtClean="0"/>
              <a:t>2</a:t>
            </a:r>
            <a:r>
              <a:rPr lang="en-CA" baseline="0" dirty="0" smtClean="0"/>
              <a:t> tank.</a:t>
            </a:r>
            <a:endParaRPr lang="en-CA" dirty="0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27369A-A71E-4E93-8E48-8283D5607E43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C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CA" dirty="0" smtClean="0"/>
              <a:t>Dual mode, meaning a PRVC-type</a:t>
            </a:r>
            <a:r>
              <a:rPr lang="en-CA" baseline="0" dirty="0" smtClean="0"/>
              <a:t> mode.  Change wording for next year.</a:t>
            </a:r>
            <a:endParaRPr lang="en-CA" dirty="0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2DED8E-8852-42B4-889B-4D144BB668C3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C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CA" dirty="0" smtClean="0"/>
              <a:t>This is</a:t>
            </a:r>
            <a:r>
              <a:rPr lang="en-CA" baseline="0" dirty="0" smtClean="0"/>
              <a:t> an exp flow sensitivity.</a:t>
            </a:r>
          </a:p>
          <a:p>
            <a:pPr>
              <a:spcBef>
                <a:spcPct val="0"/>
              </a:spcBef>
            </a:pPr>
            <a:r>
              <a:rPr lang="en-CA" baseline="0" dirty="0" smtClean="0"/>
              <a:t>In PC you can choose to have this as an option instead of time cycling as would normally happen.  This would almost change it to a MMV-type mode.</a:t>
            </a:r>
          </a:p>
          <a:p>
            <a:pPr>
              <a:spcBef>
                <a:spcPct val="0"/>
              </a:spcBef>
            </a:pPr>
            <a:endParaRPr lang="en-CA" baseline="0" dirty="0" smtClean="0"/>
          </a:p>
          <a:p>
            <a:pPr>
              <a:spcBef>
                <a:spcPct val="0"/>
              </a:spcBef>
            </a:pPr>
            <a:r>
              <a:rPr lang="en-CA" baseline="0" dirty="0" smtClean="0"/>
              <a:t>Time termination is a backup in PSV!  If flow doesn’t drop down to set level (preset is actually 3), it will cycle.  This is valuable in times where a leak might be present.</a:t>
            </a:r>
            <a:endParaRPr lang="en-CA" dirty="0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73445F-9308-4C5B-801F-611678E7B39D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CA" dirty="0" smtClean="0"/>
              <a:t>SBT – Spontaneous</a:t>
            </a:r>
            <a:r>
              <a:rPr lang="en-CA" baseline="0" dirty="0" smtClean="0"/>
              <a:t> Breathing Trial, basically a CPAP trial.  This really is a mini ICU vent.</a:t>
            </a:r>
            <a:endParaRPr lang="en-CA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AF1F1D-8532-4B0C-A69A-A7474D87494C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CA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FEA73D-9744-46B1-9BBD-E1409960D892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CA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673ED3-F59B-4B3A-A55A-BA16FEF01C51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CA" dirty="0" smtClean="0"/>
              <a:t>The 1000 is very similar;</a:t>
            </a:r>
            <a:r>
              <a:rPr lang="en-CA" baseline="0" dirty="0" smtClean="0"/>
              <a:t> the</a:t>
            </a:r>
            <a:r>
              <a:rPr lang="en-CA" dirty="0" smtClean="0"/>
              <a:t> primary change is that the exp valve</a:t>
            </a:r>
            <a:r>
              <a:rPr lang="en-CA" baseline="0" dirty="0" smtClean="0"/>
              <a:t> has a manual peep adjustment.</a:t>
            </a:r>
            <a:endParaRPr lang="en-CA" dirty="0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E45FA1-46EC-47DF-AF00-CE111D4C046F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CA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3782D7-74C8-42CA-82FC-C902EE8C8365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CA" dirty="0" smtClean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F48B3F-7B23-4E04-98B9-227AE88D815E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CA" dirty="0" smtClean="0"/>
              <a:t>A single</a:t>
            </a:r>
            <a:r>
              <a:rPr lang="en-CA" baseline="0" dirty="0" smtClean="0"/>
              <a:t> direction circuit similar to, but not the same as, a </a:t>
            </a:r>
            <a:r>
              <a:rPr lang="en-CA" baseline="0" dirty="0" err="1" smtClean="0"/>
              <a:t>bipap</a:t>
            </a:r>
            <a:r>
              <a:rPr lang="en-CA" baseline="0" dirty="0" smtClean="0"/>
              <a:t> system.  Exhalation valve is on the short exp limb, so flow and volume are detected at the </a:t>
            </a:r>
            <a:r>
              <a:rPr lang="en-CA" baseline="0" dirty="0" err="1" smtClean="0"/>
              <a:t>wye</a:t>
            </a:r>
            <a:r>
              <a:rPr lang="en-CA" baseline="0" dirty="0" smtClean="0"/>
              <a:t>.  How does this work?  By measuring pressure drop across a partial obstruction; this gives us flow and volume.  It’s not measured back at the vent!  PEEP is set by adjusting pressure on the backside of a mushroom valve.  Apply the level of Peep you want to the back: if you set 8 cmH</a:t>
            </a:r>
            <a:r>
              <a:rPr lang="en-CA" baseline="-25000" dirty="0" smtClean="0"/>
              <a:t>2</a:t>
            </a:r>
            <a:r>
              <a:rPr lang="en-CA" baseline="0" dirty="0" smtClean="0"/>
              <a:t>O behind the valve, you will have 8 cmH</a:t>
            </a:r>
            <a:r>
              <a:rPr lang="en-CA" baseline="-25000" dirty="0" smtClean="0"/>
              <a:t>2</a:t>
            </a:r>
            <a:r>
              <a:rPr lang="en-CA" baseline="0" dirty="0" smtClean="0"/>
              <a:t>O in the circuit.</a:t>
            </a:r>
            <a:endParaRPr lang="en-CA" dirty="0" smtClean="0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8FC28C-AD86-46E4-A3D1-69B937F24313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CA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11FE32-7FBE-4118-BC8D-50661ADE76A1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Has pretty much everything</a:t>
            </a:r>
            <a:r>
              <a:rPr lang="en-CA" baseline="0" dirty="0" smtClean="0"/>
              <a:t> any other ICU vent has (plus a compressor), just a little harder to access.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D4D5EC-F2E5-4D34-8DA4-25A0244CE0ED}" type="slidenum">
              <a:rPr lang="en-CA" smtClean="0"/>
              <a:pPr>
                <a:defRPr/>
              </a:pPr>
              <a:t>8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CA" dirty="0" smtClean="0"/>
              <a:t>Base flow is 10 </a:t>
            </a:r>
            <a:r>
              <a:rPr lang="en-CA" dirty="0" err="1" smtClean="0"/>
              <a:t>lpm</a:t>
            </a:r>
            <a:r>
              <a:rPr lang="en-CA" dirty="0" smtClean="0"/>
              <a:t> bias flow through the system.</a:t>
            </a:r>
          </a:p>
          <a:p>
            <a:pPr>
              <a:spcBef>
                <a:spcPct val="0"/>
              </a:spcBef>
            </a:pPr>
            <a:r>
              <a:rPr lang="en-CA" dirty="0" smtClean="0"/>
              <a:t>Pressure sensitivity;</a:t>
            </a:r>
            <a:r>
              <a:rPr lang="en-CA" baseline="0" dirty="0" smtClean="0"/>
              <a:t> is this a built in backup?  Yes, but listed for the LTV 1000</a:t>
            </a:r>
            <a:endParaRPr lang="en-CA" dirty="0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09EA925-75A5-490B-B64E-CEAAB9897909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CA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644AA7-9A01-427F-A74C-E6D6A4151DA3}" type="slidenum">
              <a:rPr lang="en-CA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602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0"/>
            <a:ext cx="217170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2725" y="0"/>
            <a:ext cx="636270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9822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E192EDB-0760-4000-9DC4-6D15D7B9573F}" type="datetime1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A81AB59-51ED-4242-AF03-5A263EDA78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3374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325" y="13716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325" y="13716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217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2644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926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40718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01645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129306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013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1325" y="1371600"/>
            <a:ext cx="8229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dirty="0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730250"/>
            <a:ext cx="9144000" cy="412750"/>
          </a:xfrm>
          <a:prstGeom prst="rect">
            <a:avLst/>
          </a:prstGeom>
          <a:solidFill>
            <a:srgbClr val="00234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6507163"/>
            <a:ext cx="9155113" cy="36512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10953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-3175" y="990600"/>
            <a:ext cx="9148763" cy="47625"/>
            <a:chOff x="0" y="462"/>
            <a:chExt cx="5763" cy="30"/>
          </a:xfrm>
        </p:grpSpPr>
        <p:sp>
          <p:nvSpPr>
            <p:cNvPr id="1034" name="Line 7"/>
            <p:cNvSpPr>
              <a:spLocks noChangeShapeType="1"/>
            </p:cNvSpPr>
            <p:nvPr/>
          </p:nvSpPr>
          <p:spPr bwMode="auto">
            <a:xfrm>
              <a:off x="0" y="492"/>
              <a:ext cx="5763" cy="0"/>
            </a:xfrm>
            <a:prstGeom prst="line">
              <a:avLst/>
            </a:prstGeom>
            <a:noFill/>
            <a:ln w="6350">
              <a:solidFill>
                <a:srgbClr val="3366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1035" name="Line 8"/>
            <p:cNvSpPr>
              <a:spLocks noChangeShapeType="1"/>
            </p:cNvSpPr>
            <p:nvPr/>
          </p:nvSpPr>
          <p:spPr bwMode="auto">
            <a:xfrm>
              <a:off x="0" y="462"/>
              <a:ext cx="5763" cy="0"/>
            </a:xfrm>
            <a:prstGeom prst="line">
              <a:avLst/>
            </a:prstGeom>
            <a:noFill/>
            <a:ln w="6350">
              <a:solidFill>
                <a:srgbClr val="3366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1031" name="Line 9"/>
          <p:cNvSpPr>
            <a:spLocks noChangeShapeType="1"/>
          </p:cNvSpPr>
          <p:nvPr/>
        </p:nvSpPr>
        <p:spPr bwMode="auto">
          <a:xfrm flipV="1">
            <a:off x="0" y="6519863"/>
            <a:ext cx="9144000" cy="0"/>
          </a:xfrm>
          <a:prstGeom prst="line">
            <a:avLst/>
          </a:prstGeom>
          <a:noFill/>
          <a:ln w="38100">
            <a:solidFill>
              <a:srgbClr val="00234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03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2725" y="0"/>
            <a:ext cx="868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CA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n"/>
        <a:defRPr sz="3000">
          <a:solidFill>
            <a:srgbClr val="000000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80000"/>
        <a:buFont typeface="Wingdings" pitchFamily="2" charset="2"/>
        <a:buChar char="n"/>
        <a:defRPr sz="2600">
          <a:solidFill>
            <a:srgbClr val="000000"/>
          </a:solidFill>
          <a:latin typeface="+mn-lt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70000"/>
        <a:buFont typeface="Wingdings" pitchFamily="2" charset="2"/>
        <a:buChar char="n"/>
        <a:defRPr sz="2300">
          <a:solidFill>
            <a:srgbClr val="000000"/>
          </a:solidFill>
          <a:latin typeface="+mn-lt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6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7772400" cy="1470025"/>
          </a:xfrm>
        </p:spPr>
        <p:txBody>
          <a:bodyPr/>
          <a:lstStyle/>
          <a:p>
            <a:r>
              <a:rPr lang="en-CA" sz="5000">
                <a:solidFill>
                  <a:srgbClr val="FFFFFF"/>
                </a:solidFill>
              </a:rPr>
              <a:t>LTV 1200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64256" y="2492896"/>
            <a:ext cx="7304088" cy="21653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CA" sz="4000" dirty="0">
                <a:solidFill>
                  <a:schemeClr val="tx1"/>
                </a:solidFill>
              </a:rPr>
              <a:t>Transport Ventilator </a:t>
            </a:r>
          </a:p>
          <a:p>
            <a:pPr marL="0" indent="0">
              <a:buFont typeface="Wingdings" pitchFamily="2" charset="2"/>
              <a:buNone/>
            </a:pPr>
            <a:r>
              <a:rPr lang="en-CA" sz="4000" dirty="0">
                <a:solidFill>
                  <a:schemeClr val="tx1"/>
                </a:solidFill>
              </a:rPr>
              <a:t>	and </a:t>
            </a:r>
            <a:r>
              <a:rPr lang="en-CA" sz="4000" dirty="0" smtClean="0">
                <a:solidFill>
                  <a:schemeClr val="tx1"/>
                </a:solidFill>
              </a:rPr>
              <a:t>Beyond</a:t>
            </a:r>
            <a:r>
              <a:rPr lang="en-CA" sz="400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E8ED950-574E-4E6F-97BA-ACEF7E3E96C0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4341" name="Picture 2" descr="F:\DCIM\100SSCAM\SS8509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1196553"/>
            <a:ext cx="338455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 idx="4294967295"/>
          </p:nvPr>
        </p:nvSpPr>
        <p:spPr>
          <a:xfrm>
            <a:off x="0" y="-27384"/>
            <a:ext cx="8229600" cy="1371600"/>
          </a:xfrm>
        </p:spPr>
        <p:txBody>
          <a:bodyPr/>
          <a:lstStyle/>
          <a:p>
            <a:r>
              <a:rPr lang="en-CA" dirty="0"/>
              <a:t>Front Panel Controls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924425"/>
          </a:xfrm>
        </p:spPr>
        <p:txBody>
          <a:bodyPr/>
          <a:lstStyle/>
          <a:p>
            <a:r>
              <a:rPr lang="en-CA" sz="4000" dirty="0"/>
              <a:t>Sensitivity</a:t>
            </a:r>
          </a:p>
          <a:p>
            <a:pPr lvl="1"/>
            <a:r>
              <a:rPr lang="en-CA" dirty="0"/>
              <a:t>Set from 1-9 L/min</a:t>
            </a:r>
          </a:p>
          <a:p>
            <a:pPr lvl="1"/>
            <a:r>
              <a:rPr lang="en-CA" dirty="0"/>
              <a:t>Set greater than the leak measurement (esp. important in NIPPV)</a:t>
            </a:r>
          </a:p>
          <a:p>
            <a:pPr lvl="1"/>
            <a:r>
              <a:rPr lang="en-CA" dirty="0"/>
              <a:t>1 most sensitive, 9 least (</a:t>
            </a:r>
            <a:r>
              <a:rPr lang="en-CA" dirty="0" smtClean="0"/>
              <a:t>e.g</a:t>
            </a:r>
            <a:r>
              <a:rPr lang="en-CA" dirty="0"/>
              <a:t>. Triggers breath a change of 1L/min or 2, or </a:t>
            </a:r>
            <a:r>
              <a:rPr lang="en-CA" dirty="0" smtClean="0"/>
              <a:t>3, etc.)</a:t>
            </a:r>
            <a:endParaRPr lang="en-CA" dirty="0"/>
          </a:p>
          <a:p>
            <a:pPr lvl="1"/>
            <a:r>
              <a:rPr lang="en-CA" dirty="0"/>
              <a:t>Pressure sensitivity set to -3cmH</a:t>
            </a:r>
            <a:r>
              <a:rPr lang="en-CA" baseline="-25000" dirty="0"/>
              <a:t>2</a:t>
            </a:r>
            <a:r>
              <a:rPr lang="en-CA" dirty="0"/>
              <a:t>O</a:t>
            </a:r>
          </a:p>
          <a:p>
            <a:pPr lvl="1"/>
            <a:r>
              <a:rPr lang="en-CA" b="1" dirty="0" smtClean="0"/>
              <a:t>If set to ‘- </a:t>
            </a:r>
            <a:r>
              <a:rPr lang="en-CA" b="1" dirty="0"/>
              <a:t>-’ </a:t>
            </a:r>
            <a:r>
              <a:rPr lang="en-CA" b="1" dirty="0" smtClean="0"/>
              <a:t>it means the A/C is actually in control mode!  Do not let this happen!</a:t>
            </a: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E8ED950-574E-4E6F-97BA-ACEF7E3E96C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 idx="4294967295"/>
          </p:nvPr>
        </p:nvSpPr>
        <p:spPr>
          <a:xfrm>
            <a:off x="0" y="-27384"/>
            <a:ext cx="8229600" cy="1371600"/>
          </a:xfrm>
        </p:spPr>
        <p:txBody>
          <a:bodyPr/>
          <a:lstStyle/>
          <a:p>
            <a:r>
              <a:rPr lang="en-CA" dirty="0"/>
              <a:t>Front Panel Control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3886200"/>
          </a:xfrm>
        </p:spPr>
        <p:txBody>
          <a:bodyPr/>
          <a:lstStyle/>
          <a:p>
            <a:r>
              <a:rPr lang="en-CA" sz="4000" b="1" dirty="0"/>
              <a:t>O</a:t>
            </a:r>
            <a:r>
              <a:rPr lang="en-CA" sz="4000" b="1" baseline="-25000" dirty="0"/>
              <a:t>2</a:t>
            </a:r>
            <a:r>
              <a:rPr lang="en-CA" sz="4000" b="1" dirty="0"/>
              <a:t> Flush</a:t>
            </a:r>
          </a:p>
          <a:p>
            <a:pPr lvl="1"/>
            <a:r>
              <a:rPr lang="en-CA" dirty="0"/>
              <a:t>On the ‘FiO</a:t>
            </a:r>
            <a:r>
              <a:rPr lang="en-CA" baseline="-25000" dirty="0"/>
              <a:t>2</a:t>
            </a:r>
            <a:r>
              <a:rPr lang="en-CA" dirty="0"/>
              <a:t>’ button</a:t>
            </a:r>
          </a:p>
          <a:p>
            <a:pPr lvl="1"/>
            <a:r>
              <a:rPr lang="en-CA" dirty="0"/>
              <a:t>Only available using </a:t>
            </a:r>
            <a:r>
              <a:rPr lang="en-CA" dirty="0" smtClean="0"/>
              <a:t>high-pressure O</a:t>
            </a:r>
            <a:r>
              <a:rPr lang="en-CA" baseline="-25000" dirty="0" smtClean="0"/>
              <a:t>2</a:t>
            </a:r>
            <a:endParaRPr lang="en-CA" dirty="0"/>
          </a:p>
          <a:p>
            <a:pPr lvl="1"/>
            <a:r>
              <a:rPr lang="en-CA" dirty="0"/>
              <a:t>Set in </a:t>
            </a:r>
            <a:r>
              <a:rPr lang="en-CA" dirty="0" smtClean="0"/>
              <a:t>ventilator operations</a:t>
            </a:r>
            <a:endParaRPr lang="en-CA" dirty="0"/>
          </a:p>
          <a:p>
            <a:pPr lvl="1"/>
            <a:r>
              <a:rPr lang="en-CA" dirty="0"/>
              <a:t>Will activate for </a:t>
            </a:r>
            <a:r>
              <a:rPr lang="en-CA" dirty="0" smtClean="0"/>
              <a:t>1 - 3 </a:t>
            </a:r>
            <a:r>
              <a:rPr lang="en-CA" dirty="0"/>
              <a:t>minutes as set</a:t>
            </a:r>
          </a:p>
          <a:p>
            <a:pPr lvl="1"/>
            <a:r>
              <a:rPr lang="en-CA" dirty="0"/>
              <a:t>Press the button again to turn off and </a:t>
            </a:r>
            <a:r>
              <a:rPr lang="en-CA" dirty="0" smtClean="0"/>
              <a:t>FiO</a:t>
            </a:r>
            <a:r>
              <a:rPr lang="en-CA" baseline="-25000" dirty="0" smtClean="0"/>
              <a:t>2</a:t>
            </a:r>
            <a:r>
              <a:rPr lang="en-CA" dirty="0" smtClean="0"/>
              <a:t> </a:t>
            </a:r>
            <a:r>
              <a:rPr lang="en-CA" dirty="0"/>
              <a:t>will return to previous setting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E8ED950-574E-4E6F-97BA-ACEF7E3E96C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 idx="4294967295"/>
          </p:nvPr>
        </p:nvSpPr>
        <p:spPr>
          <a:xfrm>
            <a:off x="0" y="-27384"/>
            <a:ext cx="8229600" cy="1371600"/>
          </a:xfrm>
        </p:spPr>
        <p:txBody>
          <a:bodyPr/>
          <a:lstStyle/>
          <a:p>
            <a:r>
              <a:rPr lang="en-CA" dirty="0" smtClean="0"/>
              <a:t>Low-Pressure </a:t>
            </a:r>
            <a:r>
              <a:rPr lang="en-CA" dirty="0"/>
              <a:t>O</a:t>
            </a:r>
            <a:r>
              <a:rPr lang="en-CA" baseline="-25000" dirty="0"/>
              <a:t>2</a:t>
            </a:r>
            <a:r>
              <a:rPr lang="en-CA" dirty="0"/>
              <a:t> </a:t>
            </a:r>
            <a:r>
              <a:rPr lang="en-CA" dirty="0" smtClean="0"/>
              <a:t>Source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3886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CA" dirty="0"/>
              <a:t>Button must be activated to use a </a:t>
            </a:r>
            <a:r>
              <a:rPr lang="en-CA" dirty="0" smtClean="0"/>
              <a:t>low-pressure </a:t>
            </a:r>
            <a:r>
              <a:rPr lang="en-CA" dirty="0"/>
              <a:t>device, such as a concentrator, to deliver </a:t>
            </a:r>
            <a:r>
              <a:rPr lang="en-CA" dirty="0" smtClean="0"/>
              <a:t>O</a:t>
            </a:r>
            <a:r>
              <a:rPr lang="en-CA" baseline="-25000" dirty="0" smtClean="0"/>
              <a:t>2</a:t>
            </a:r>
            <a:endParaRPr lang="en-CA" dirty="0"/>
          </a:p>
          <a:p>
            <a:pPr>
              <a:lnSpc>
                <a:spcPct val="90000"/>
              </a:lnSpc>
            </a:pPr>
            <a:r>
              <a:rPr lang="en-CA" dirty="0"/>
              <a:t>Estimated </a:t>
            </a:r>
            <a:r>
              <a:rPr lang="en-CA" dirty="0" smtClean="0"/>
              <a:t>FiO</a:t>
            </a:r>
            <a:r>
              <a:rPr lang="en-CA" baseline="-25000" dirty="0" smtClean="0"/>
              <a:t>2</a:t>
            </a:r>
            <a:r>
              <a:rPr lang="en-CA" dirty="0" smtClean="0"/>
              <a:t> </a:t>
            </a:r>
            <a:r>
              <a:rPr lang="en-CA" dirty="0"/>
              <a:t>is calculated and takes into consideration </a:t>
            </a:r>
            <a:r>
              <a:rPr lang="en-CA" dirty="0" smtClean="0"/>
              <a:t>MV</a:t>
            </a:r>
            <a:endParaRPr lang="en-CA" dirty="0"/>
          </a:p>
          <a:p>
            <a:pPr>
              <a:lnSpc>
                <a:spcPct val="90000"/>
              </a:lnSpc>
            </a:pPr>
            <a:r>
              <a:rPr lang="en-CA" dirty="0"/>
              <a:t>See chart in </a:t>
            </a:r>
            <a:r>
              <a:rPr lang="en-CA" dirty="0" smtClean="0"/>
              <a:t>operator’s </a:t>
            </a:r>
            <a:r>
              <a:rPr lang="en-CA" dirty="0"/>
              <a:t>m</a:t>
            </a:r>
            <a:r>
              <a:rPr lang="en-CA" dirty="0" smtClean="0"/>
              <a:t>anual</a:t>
            </a:r>
            <a:endParaRPr lang="en-CA" dirty="0"/>
          </a:p>
          <a:p>
            <a:pPr>
              <a:lnSpc>
                <a:spcPct val="90000"/>
              </a:lnSpc>
            </a:pPr>
            <a:r>
              <a:rPr lang="en-CA" dirty="0"/>
              <a:t>Button should be off when using </a:t>
            </a:r>
            <a:r>
              <a:rPr lang="en-CA" dirty="0" smtClean="0"/>
              <a:t>high-pressure </a:t>
            </a:r>
            <a:r>
              <a:rPr lang="en-CA" dirty="0"/>
              <a:t>devices to ensure the proper internal alarms are active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E8ED950-574E-4E6F-97BA-ACEF7E3E96C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 idx="4294967295"/>
          </p:nvPr>
        </p:nvSpPr>
        <p:spPr>
          <a:xfrm>
            <a:off x="0" y="44624"/>
            <a:ext cx="8229600" cy="1371600"/>
          </a:xfrm>
        </p:spPr>
        <p:txBody>
          <a:bodyPr/>
          <a:lstStyle/>
          <a:p>
            <a:r>
              <a:rPr lang="en-CA" dirty="0"/>
              <a:t>Extra Tidbits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3886200"/>
          </a:xfrm>
        </p:spPr>
        <p:txBody>
          <a:bodyPr/>
          <a:lstStyle/>
          <a:p>
            <a:r>
              <a:rPr lang="en-CA" dirty="0" smtClean="0"/>
              <a:t>PEEP-compensated</a:t>
            </a:r>
            <a:endParaRPr lang="en-CA" dirty="0"/>
          </a:p>
          <a:p>
            <a:r>
              <a:rPr lang="en-CA" dirty="0"/>
              <a:t>A/C vol. calculates flow, NOT a dual mode</a:t>
            </a:r>
          </a:p>
          <a:p>
            <a:r>
              <a:rPr lang="en-CA" dirty="0"/>
              <a:t>Alarm silence is for 60 seconds</a:t>
            </a:r>
          </a:p>
          <a:p>
            <a:r>
              <a:rPr lang="en-CA" dirty="0"/>
              <a:t>Constant bias flow of 10L/min for patient triggering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E8ED950-574E-4E6F-97BA-ACEF7E3E96C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 idx="4294967295"/>
          </p:nvPr>
        </p:nvSpPr>
        <p:spPr>
          <a:xfrm>
            <a:off x="0" y="44624"/>
            <a:ext cx="8229600" cy="1371600"/>
          </a:xfrm>
        </p:spPr>
        <p:txBody>
          <a:bodyPr/>
          <a:lstStyle/>
          <a:p>
            <a:r>
              <a:rPr lang="en-CA" dirty="0"/>
              <a:t>Flow </a:t>
            </a:r>
            <a:r>
              <a:rPr lang="en-CA" dirty="0" smtClean="0"/>
              <a:t>Termination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38862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CA" sz="3000" dirty="0"/>
              <a:t>Variable flow termination used for PC and PS breaths</a:t>
            </a:r>
          </a:p>
          <a:p>
            <a:pPr>
              <a:lnSpc>
                <a:spcPct val="80000"/>
              </a:lnSpc>
            </a:pPr>
            <a:r>
              <a:rPr lang="en-CA" sz="3000" dirty="0"/>
              <a:t>Defaults to when flow drops to 2L/min cycles into exhalation</a:t>
            </a:r>
          </a:p>
          <a:p>
            <a:pPr>
              <a:lnSpc>
                <a:spcPct val="80000"/>
              </a:lnSpc>
            </a:pPr>
            <a:r>
              <a:rPr lang="en-CA" sz="3000" dirty="0"/>
              <a:t>Can set in </a:t>
            </a:r>
            <a:r>
              <a:rPr lang="en-CA" sz="3000" dirty="0" smtClean="0"/>
              <a:t>ventilator </a:t>
            </a:r>
            <a:r>
              <a:rPr lang="en-CA" sz="3000" dirty="0"/>
              <a:t>operations from </a:t>
            </a:r>
            <a:r>
              <a:rPr lang="en-CA" sz="3000" dirty="0" smtClean="0"/>
              <a:t>10-40</a:t>
            </a:r>
            <a:r>
              <a:rPr lang="en-CA" sz="3000" dirty="0"/>
              <a:t>% as a percentage of peak flow</a:t>
            </a:r>
          </a:p>
          <a:p>
            <a:pPr>
              <a:lnSpc>
                <a:spcPct val="80000"/>
              </a:lnSpc>
            </a:pPr>
            <a:r>
              <a:rPr lang="en-CA" sz="3000" dirty="0"/>
              <a:t>PC flow termination only occurs if the flow termination is activated before the Ti ends</a:t>
            </a:r>
          </a:p>
          <a:p>
            <a:pPr>
              <a:lnSpc>
                <a:spcPct val="80000"/>
              </a:lnSpc>
            </a:pPr>
            <a:endParaRPr lang="en-CA" sz="3000" dirty="0"/>
          </a:p>
          <a:p>
            <a:pPr>
              <a:lnSpc>
                <a:spcPct val="80000"/>
              </a:lnSpc>
            </a:pPr>
            <a:r>
              <a:rPr lang="en-CA" sz="3000" dirty="0"/>
              <a:t>Can also set a time termination as a </a:t>
            </a:r>
            <a:r>
              <a:rPr lang="en-CA" sz="3000" dirty="0" smtClean="0"/>
              <a:t>backup</a:t>
            </a:r>
            <a:endParaRPr lang="en-CA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E8ED950-574E-4E6F-97BA-ACEF7E3E96C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 idx="4294967295"/>
          </p:nvPr>
        </p:nvSpPr>
        <p:spPr>
          <a:xfrm>
            <a:off x="0" y="-27384"/>
            <a:ext cx="8229600" cy="1371600"/>
          </a:xfrm>
        </p:spPr>
        <p:txBody>
          <a:bodyPr/>
          <a:lstStyle/>
          <a:p>
            <a:r>
              <a:rPr lang="en-CA" dirty="0"/>
              <a:t>Extended Features Menu	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3886200"/>
          </a:xfrm>
        </p:spPr>
        <p:txBody>
          <a:bodyPr/>
          <a:lstStyle/>
          <a:p>
            <a:r>
              <a:rPr lang="en-CA" dirty="0"/>
              <a:t>Push and hold the </a:t>
            </a:r>
            <a:r>
              <a:rPr lang="en-CA" dirty="0" smtClean="0"/>
              <a:t>select </a:t>
            </a:r>
            <a:r>
              <a:rPr lang="en-CA" dirty="0"/>
              <a:t>button for three seconds, and use the dial to navigate through the menu</a:t>
            </a:r>
          </a:p>
          <a:p>
            <a:r>
              <a:rPr lang="en-CA" dirty="0"/>
              <a:t>Example of </a:t>
            </a:r>
            <a:r>
              <a:rPr lang="en-CA" dirty="0" smtClean="0"/>
              <a:t>options – </a:t>
            </a:r>
            <a:r>
              <a:rPr lang="en-CA" dirty="0"/>
              <a:t>O</a:t>
            </a:r>
            <a:r>
              <a:rPr lang="en-CA" dirty="0" smtClean="0"/>
              <a:t>ther </a:t>
            </a:r>
            <a:r>
              <a:rPr lang="en-CA" dirty="0"/>
              <a:t>alarms, vent operations, presets, SBT, ventilator check out and maintenance of transducer, event trace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E8ED950-574E-4E6F-97BA-ACEF7E3E96C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 idx="4294967295"/>
          </p:nvPr>
        </p:nvSpPr>
        <p:spPr>
          <a:xfrm>
            <a:off x="590872" y="-27384"/>
            <a:ext cx="8229600" cy="1371600"/>
          </a:xfrm>
        </p:spPr>
        <p:txBody>
          <a:bodyPr/>
          <a:lstStyle/>
          <a:p>
            <a:r>
              <a:rPr lang="en-CA" dirty="0"/>
              <a:t>Extended Features </a:t>
            </a:r>
            <a:r>
              <a:rPr lang="en-CA" dirty="0" smtClean="0"/>
              <a:t>Menu</a:t>
            </a:r>
            <a:endParaRPr lang="en-CA" sz="4800" b="1" u="sng" dirty="0"/>
          </a:p>
        </p:txBody>
      </p:sp>
      <p:sp>
        <p:nvSpPr>
          <p:cNvPr id="20482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3886200"/>
          </a:xfrm>
        </p:spPr>
        <p:txBody>
          <a:bodyPr/>
          <a:lstStyle/>
          <a:p>
            <a:r>
              <a:rPr lang="en-CA" dirty="0"/>
              <a:t>Spontaneous </a:t>
            </a:r>
            <a:r>
              <a:rPr lang="en-CA" dirty="0" smtClean="0"/>
              <a:t>breathing trials</a:t>
            </a:r>
            <a:endParaRPr lang="en-CA" dirty="0"/>
          </a:p>
          <a:p>
            <a:pPr lvl="1"/>
            <a:r>
              <a:rPr lang="en-CA" dirty="0"/>
              <a:t>Can set duration, vent settings (PEEP, PS)</a:t>
            </a:r>
          </a:p>
          <a:p>
            <a:pPr lvl="1"/>
            <a:r>
              <a:rPr lang="en-CA" dirty="0"/>
              <a:t>SBT alarms</a:t>
            </a:r>
          </a:p>
          <a:p>
            <a:pPr lvl="1"/>
            <a:r>
              <a:rPr lang="en-CA" dirty="0"/>
              <a:t>SBT Display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E8ED950-574E-4E6F-97BA-ACEF7E3E96C0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 idx="4294967295"/>
          </p:nvPr>
        </p:nvSpPr>
        <p:spPr>
          <a:xfrm>
            <a:off x="230832" y="44624"/>
            <a:ext cx="8229600" cy="1371600"/>
          </a:xfrm>
        </p:spPr>
        <p:txBody>
          <a:bodyPr/>
          <a:lstStyle/>
          <a:p>
            <a:r>
              <a:rPr lang="en-CA" dirty="0"/>
              <a:t>Vent Operations </a:t>
            </a:r>
            <a:r>
              <a:rPr lang="en-CA" dirty="0" smtClean="0"/>
              <a:t>Menu</a:t>
            </a:r>
            <a:endParaRPr lang="en-CA" dirty="0"/>
          </a:p>
        </p:txBody>
      </p:sp>
      <p:sp>
        <p:nvSpPr>
          <p:cNvPr id="26626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3886200"/>
          </a:xfrm>
        </p:spPr>
        <p:txBody>
          <a:bodyPr/>
          <a:lstStyle/>
          <a:p>
            <a:r>
              <a:rPr lang="en-CA" dirty="0"/>
              <a:t>Can set date and time</a:t>
            </a:r>
          </a:p>
          <a:p>
            <a:r>
              <a:rPr lang="en-CA" dirty="0"/>
              <a:t>Set default vent settings</a:t>
            </a:r>
          </a:p>
          <a:p>
            <a:r>
              <a:rPr lang="en-CA" dirty="0"/>
              <a:t>O</a:t>
            </a:r>
            <a:r>
              <a:rPr lang="en-CA" baseline="-25000" dirty="0"/>
              <a:t>2</a:t>
            </a:r>
            <a:r>
              <a:rPr lang="en-CA" dirty="0"/>
              <a:t> cylinder duration</a:t>
            </a:r>
          </a:p>
          <a:p>
            <a:r>
              <a:rPr lang="en-CA" dirty="0"/>
              <a:t>Rise </a:t>
            </a:r>
            <a:r>
              <a:rPr lang="en-CA" dirty="0" smtClean="0"/>
              <a:t>time</a:t>
            </a:r>
            <a:endParaRPr lang="en-CA" dirty="0"/>
          </a:p>
          <a:p>
            <a:pPr lvl="1"/>
            <a:r>
              <a:rPr lang="en-CA" dirty="0"/>
              <a:t>Set from </a:t>
            </a:r>
            <a:r>
              <a:rPr lang="en-CA" dirty="0" smtClean="0"/>
              <a:t>1 - 9 (</a:t>
            </a:r>
            <a:r>
              <a:rPr lang="en-CA" dirty="0"/>
              <a:t>fastest to slowest)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E8ED950-574E-4E6F-97BA-ACEF7E3E96C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LTV 1200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981200"/>
            <a:ext cx="4104456" cy="3886200"/>
          </a:xfrm>
        </p:spPr>
        <p:txBody>
          <a:bodyPr/>
          <a:lstStyle/>
          <a:p>
            <a:r>
              <a:rPr lang="en-CA" dirty="0"/>
              <a:t>Mosby’s </a:t>
            </a:r>
            <a:r>
              <a:rPr lang="en-CA" dirty="0" smtClean="0"/>
              <a:t>reading – </a:t>
            </a:r>
            <a:r>
              <a:rPr lang="en-CA" dirty="0"/>
              <a:t>LTV1000 </a:t>
            </a:r>
            <a:r>
              <a:rPr lang="en-CA" dirty="0" smtClean="0"/>
              <a:t>pages 726 -741</a:t>
            </a:r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Don’t forget to clean both the fan filter and the air inlet filter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pic>
        <p:nvPicPr>
          <p:cNvPr id="16390" name="Picture 2" descr="F:\DCIM\100SSCAM\SS8509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99992" y="1196752"/>
            <a:ext cx="4212468" cy="5184576"/>
          </a:xfrm>
          <a:noFill/>
          <a:ln/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6CEB09F8-BE04-4D0E-8E09-AD0BE6B1659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LTV 1200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Microprocessor-controlled</a:t>
            </a:r>
            <a:endParaRPr lang="en-US" dirty="0"/>
          </a:p>
          <a:p>
            <a:r>
              <a:rPr lang="en-US" dirty="0"/>
              <a:t>Electrical and </a:t>
            </a:r>
            <a:r>
              <a:rPr lang="en-US" dirty="0" smtClean="0"/>
              <a:t>pneumatic (turbine</a:t>
            </a:r>
            <a:r>
              <a:rPr lang="en-US" dirty="0"/>
              <a:t>) </a:t>
            </a:r>
            <a:r>
              <a:rPr lang="en-US" dirty="0" smtClean="0"/>
              <a:t>driven</a:t>
            </a:r>
            <a:endParaRPr lang="en-US" dirty="0"/>
          </a:p>
          <a:p>
            <a:r>
              <a:rPr lang="en-US" dirty="0" smtClean="0"/>
              <a:t>Time- </a:t>
            </a:r>
            <a:r>
              <a:rPr lang="en-US" dirty="0"/>
              <a:t>and </a:t>
            </a:r>
            <a:r>
              <a:rPr lang="en-US" dirty="0" smtClean="0"/>
              <a:t>flow-cycled</a:t>
            </a:r>
            <a:endParaRPr lang="en-US" dirty="0"/>
          </a:p>
          <a:p>
            <a:r>
              <a:rPr lang="en-US" dirty="0" smtClean="0"/>
              <a:t>Pressure-limited</a:t>
            </a:r>
            <a:endParaRPr lang="en-US" dirty="0"/>
          </a:p>
          <a:p>
            <a:r>
              <a:rPr lang="en-CA" dirty="0"/>
              <a:t>Available for infant, </a:t>
            </a:r>
            <a:r>
              <a:rPr lang="en-CA" dirty="0" smtClean="0"/>
              <a:t>adult, </a:t>
            </a:r>
            <a:r>
              <a:rPr lang="en-CA" dirty="0"/>
              <a:t>and pediatric populations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EB5BE3D2-61A2-47F6-859B-B38971CE925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 idx="4294967295"/>
          </p:nvPr>
        </p:nvSpPr>
        <p:spPr>
          <a:xfrm>
            <a:off x="0" y="-30832"/>
            <a:ext cx="8229600" cy="1371600"/>
          </a:xfrm>
        </p:spPr>
        <p:txBody>
          <a:bodyPr/>
          <a:lstStyle/>
          <a:p>
            <a:r>
              <a:rPr lang="en-CA" dirty="0"/>
              <a:t>The </a:t>
            </a:r>
            <a:r>
              <a:rPr lang="en-CA" dirty="0" smtClean="0"/>
              <a:t>Battery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357313"/>
            <a:ext cx="8229600" cy="550068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CA" sz="3000" dirty="0"/>
              <a:t>Needs at least 8 hours to charge</a:t>
            </a:r>
          </a:p>
          <a:p>
            <a:pPr>
              <a:lnSpc>
                <a:spcPct val="80000"/>
              </a:lnSpc>
            </a:pPr>
            <a:r>
              <a:rPr lang="en-CA" sz="3000" dirty="0"/>
              <a:t>Internal battery duration depends on settings, and age and condition of battery, so the company will not commit to a length of time.  Thus it should only be used for short, in-hospital </a:t>
            </a:r>
            <a:r>
              <a:rPr lang="en-CA" sz="3000" dirty="0" smtClean="0"/>
              <a:t>transports. </a:t>
            </a:r>
            <a:endParaRPr lang="en-CA" sz="3000" dirty="0"/>
          </a:p>
          <a:p>
            <a:pPr>
              <a:lnSpc>
                <a:spcPct val="80000"/>
              </a:lnSpc>
            </a:pPr>
            <a:r>
              <a:rPr lang="en-CA" sz="3000" dirty="0"/>
              <a:t>POTENTIALLY up to 45 </a:t>
            </a:r>
            <a:r>
              <a:rPr lang="en-CA" sz="3000" dirty="0" smtClean="0"/>
              <a:t>minutes.</a:t>
            </a:r>
            <a:endParaRPr lang="en-CA" sz="3000" dirty="0"/>
          </a:p>
          <a:p>
            <a:pPr>
              <a:lnSpc>
                <a:spcPct val="80000"/>
              </a:lnSpc>
            </a:pPr>
            <a:r>
              <a:rPr lang="en-CA" sz="3000" dirty="0" smtClean="0"/>
              <a:t>FYI</a:t>
            </a:r>
            <a:r>
              <a:rPr lang="en-CA" dirty="0" smtClean="0"/>
              <a:t> –</a:t>
            </a:r>
            <a:r>
              <a:rPr lang="en-CA" sz="3000" dirty="0" smtClean="0"/>
              <a:t> This </a:t>
            </a:r>
            <a:r>
              <a:rPr lang="en-CA" sz="3000" dirty="0"/>
              <a:t>ventilator can be used in </a:t>
            </a:r>
            <a:r>
              <a:rPr lang="en-CA" sz="3000" dirty="0" smtClean="0"/>
              <a:t>the home</a:t>
            </a:r>
            <a:r>
              <a:rPr lang="en-CA" sz="3000" dirty="0"/>
              <a:t>, with an additional external battery and modifications for homecare use.</a:t>
            </a:r>
          </a:p>
          <a:p>
            <a:pPr>
              <a:lnSpc>
                <a:spcPct val="80000"/>
              </a:lnSpc>
            </a:pPr>
            <a:r>
              <a:rPr lang="en-CA" sz="3000" dirty="0"/>
              <a:t>When operating in battery mode, the visuals will </a:t>
            </a:r>
            <a:r>
              <a:rPr lang="en-CA" sz="3000" dirty="0" smtClean="0"/>
              <a:t>darken </a:t>
            </a:r>
            <a:r>
              <a:rPr lang="en-CA" sz="3000" dirty="0"/>
              <a:t>unless a button is </a:t>
            </a:r>
            <a:r>
              <a:rPr lang="en-CA" sz="3000" dirty="0" smtClean="0"/>
              <a:t>pressed. Alarms </a:t>
            </a:r>
            <a:r>
              <a:rPr lang="en-CA" sz="3000" dirty="0"/>
              <a:t>will still illuminate when activated.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E8ED950-574E-4E6F-97BA-ACEF7E3E96C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 idx="4294967295"/>
          </p:nvPr>
        </p:nvSpPr>
        <p:spPr>
          <a:xfrm>
            <a:off x="0" y="-27384"/>
            <a:ext cx="8229600" cy="1371600"/>
          </a:xfrm>
        </p:spPr>
        <p:txBody>
          <a:bodyPr/>
          <a:lstStyle/>
          <a:p>
            <a:r>
              <a:rPr lang="en-CA" dirty="0"/>
              <a:t>Tubing </a:t>
            </a:r>
            <a:r>
              <a:rPr lang="en-CA" dirty="0" smtClean="0"/>
              <a:t>Attachment</a:t>
            </a:r>
            <a:endParaRPr lang="en-CA" dirty="0"/>
          </a:p>
        </p:txBody>
      </p:sp>
      <p:pic>
        <p:nvPicPr>
          <p:cNvPr id="43010" name="Picture 2" descr="F:\DCIM\100SSCAM\SS85096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981200"/>
            <a:ext cx="6788150" cy="38862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E8ED950-574E-4E6F-97BA-ACEF7E3E96C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The Circuit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large (22mm) patient breathing circuit</a:t>
            </a:r>
          </a:p>
          <a:p>
            <a:r>
              <a:rPr lang="en-US" dirty="0" smtClean="0"/>
              <a:t>Two flow transducer </a:t>
            </a:r>
            <a:r>
              <a:rPr lang="en-US" dirty="0" err="1"/>
              <a:t>tubings</a:t>
            </a:r>
            <a:endParaRPr lang="en-US" dirty="0"/>
          </a:p>
          <a:p>
            <a:r>
              <a:rPr lang="en-US" dirty="0"/>
              <a:t>One </a:t>
            </a:r>
            <a:r>
              <a:rPr lang="en-US" dirty="0" smtClean="0"/>
              <a:t>exhalative valve </a:t>
            </a:r>
            <a:r>
              <a:rPr lang="en-US" dirty="0"/>
              <a:t>drive line 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EB5BE3D2-61A2-47F6-859B-B38971CE925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Modes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3754438" cy="3886200"/>
          </a:xfrm>
        </p:spPr>
        <p:txBody>
          <a:bodyPr/>
          <a:lstStyle/>
          <a:p>
            <a:r>
              <a:rPr lang="en-CA" sz="3200"/>
              <a:t>Control</a:t>
            </a:r>
          </a:p>
          <a:p>
            <a:r>
              <a:rPr lang="en-CA" sz="3200"/>
              <a:t>A/C vol or press</a:t>
            </a:r>
          </a:p>
          <a:p>
            <a:r>
              <a:rPr lang="en-CA" sz="3200"/>
              <a:t>SIMV vol or press</a:t>
            </a:r>
          </a:p>
          <a:p>
            <a:r>
              <a:rPr lang="en-CA" sz="3200"/>
              <a:t>PS</a:t>
            </a:r>
          </a:p>
          <a:p>
            <a:r>
              <a:rPr lang="en-CA" sz="3200"/>
              <a:t>CPAP</a:t>
            </a:r>
          </a:p>
          <a:p>
            <a:r>
              <a:rPr lang="en-CA" sz="3200"/>
              <a:t>NiPPV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6CEB09F8-BE04-4D0E-8E09-AD0BE6B1659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2771" name="Picture 2" descr="F:\DCIM\100SSCAM\SS8509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1557338"/>
            <a:ext cx="475297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Setting the Controls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800"/>
            <a:ext cx="8229600" cy="4536504"/>
          </a:xfrm>
        </p:spPr>
        <p:txBody>
          <a:bodyPr/>
          <a:lstStyle/>
          <a:p>
            <a:r>
              <a:rPr lang="en-US" sz="2800" dirty="0"/>
              <a:t>Touch and </a:t>
            </a:r>
            <a:r>
              <a:rPr lang="en-US" sz="2800" dirty="0" smtClean="0"/>
              <a:t>turn </a:t>
            </a:r>
            <a:r>
              <a:rPr lang="en-US" sz="2800" dirty="0"/>
              <a:t>(No need to ‘retouch’ or ‘accept’)</a:t>
            </a:r>
          </a:p>
          <a:p>
            <a:r>
              <a:rPr lang="en-US" sz="2800" dirty="0"/>
              <a:t>Active elements are brighter, inactive are faded or show dashes - - </a:t>
            </a:r>
          </a:p>
          <a:p>
            <a:r>
              <a:rPr lang="en-US" sz="2800" dirty="0"/>
              <a:t>‘Select’ button scrolls through monitored parameters, extended </a:t>
            </a:r>
            <a:r>
              <a:rPr lang="en-US" sz="2800" dirty="0" smtClean="0"/>
              <a:t>features, etc.</a:t>
            </a:r>
            <a:endParaRPr lang="en-US" sz="2800" dirty="0"/>
          </a:p>
          <a:p>
            <a:r>
              <a:rPr lang="en-US" sz="2800" dirty="0"/>
              <a:t>With </a:t>
            </a:r>
            <a:r>
              <a:rPr lang="en-US" sz="2800" dirty="0" err="1"/>
              <a:t>Insp</a:t>
            </a:r>
            <a:r>
              <a:rPr lang="en-US" sz="2800" dirty="0"/>
              <a:t>/Exp hold, </a:t>
            </a:r>
            <a:r>
              <a:rPr lang="en-US" sz="2800" dirty="0" smtClean="0"/>
              <a:t>compliance </a:t>
            </a:r>
            <a:r>
              <a:rPr lang="en-US" sz="2800" dirty="0"/>
              <a:t>and </a:t>
            </a:r>
            <a:r>
              <a:rPr lang="en-US" sz="2800" dirty="0" smtClean="0"/>
              <a:t>auto-peep </a:t>
            </a:r>
            <a:r>
              <a:rPr lang="en-US" sz="2800" dirty="0"/>
              <a:t>can be measured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EB5BE3D2-61A2-47F6-859B-B38971CE925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Front Panel Controls</a:t>
            </a:r>
          </a:p>
        </p:txBody>
      </p:sp>
      <p:pic>
        <p:nvPicPr>
          <p:cNvPr id="45060" name="Picture 2" descr="F:\DCIM\100SSCAM\SS8509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7602" y="1371600"/>
            <a:ext cx="7777045" cy="4953000"/>
          </a:xfrm>
          <a:noFill/>
          <a:ln/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EB5BE3D2-61A2-47F6-859B-B38971CE925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_Theme">
  <a:themeElements>
    <a:clrScheme name="1_MI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M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I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Standard_Theme</Template>
  <TotalTime>306</TotalTime>
  <Words>976</Words>
  <Application>Microsoft Office PowerPoint</Application>
  <PresentationFormat>On-screen Show (4:3)</PresentationFormat>
  <Paragraphs>129</Paragraphs>
  <Slides>17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Standard_Theme</vt:lpstr>
      <vt:lpstr>LTV 1200</vt:lpstr>
      <vt:lpstr>LTV 1200</vt:lpstr>
      <vt:lpstr>LTV 1200</vt:lpstr>
      <vt:lpstr>The Battery</vt:lpstr>
      <vt:lpstr>Tubing Attachment</vt:lpstr>
      <vt:lpstr>The Circuit</vt:lpstr>
      <vt:lpstr>Modes</vt:lpstr>
      <vt:lpstr>Setting the Controls</vt:lpstr>
      <vt:lpstr>Front Panel Controls</vt:lpstr>
      <vt:lpstr>Front Panel Controls</vt:lpstr>
      <vt:lpstr>Front Panel Control</vt:lpstr>
      <vt:lpstr>Low-Pressure O2 Source</vt:lpstr>
      <vt:lpstr>Extra Tidbits</vt:lpstr>
      <vt:lpstr>Flow Termination</vt:lpstr>
      <vt:lpstr>Extended Features Menu </vt:lpstr>
      <vt:lpstr>Extended Features Menu</vt:lpstr>
      <vt:lpstr>Vent Operations Menu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LTV 1200</dc:title>
  <dc:creator>Princess Leah</dc:creator>
  <cp:lastModifiedBy>Joel</cp:lastModifiedBy>
  <cp:revision>32</cp:revision>
  <dcterms:created xsi:type="dcterms:W3CDTF">2009-08-10T18:17:25Z</dcterms:created>
  <dcterms:modified xsi:type="dcterms:W3CDTF">2012-05-10T01:30:24Z</dcterms:modified>
</cp:coreProperties>
</file>