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93"/>
  </p:notesMasterIdLst>
  <p:handoutMasterIdLst>
    <p:handoutMasterId r:id="rId94"/>
  </p:handoutMasterIdLst>
  <p:sldIdLst>
    <p:sldId id="281" r:id="rId2"/>
    <p:sldId id="369" r:id="rId3"/>
    <p:sldId id="370" r:id="rId4"/>
    <p:sldId id="371" r:id="rId5"/>
    <p:sldId id="282" r:id="rId6"/>
    <p:sldId id="380" r:id="rId7"/>
    <p:sldId id="381" r:id="rId8"/>
    <p:sldId id="382" r:id="rId9"/>
    <p:sldId id="383" r:id="rId10"/>
    <p:sldId id="362" r:id="rId11"/>
    <p:sldId id="455" r:id="rId12"/>
    <p:sldId id="384" r:id="rId13"/>
    <p:sldId id="385" r:id="rId14"/>
    <p:sldId id="386" r:id="rId15"/>
    <p:sldId id="387" r:id="rId16"/>
    <p:sldId id="388" r:id="rId17"/>
    <p:sldId id="389" r:id="rId18"/>
    <p:sldId id="390" r:id="rId19"/>
    <p:sldId id="391" r:id="rId20"/>
    <p:sldId id="392" r:id="rId21"/>
    <p:sldId id="393" r:id="rId22"/>
    <p:sldId id="394" r:id="rId23"/>
    <p:sldId id="395" r:id="rId24"/>
    <p:sldId id="396" r:id="rId25"/>
    <p:sldId id="397" r:id="rId26"/>
    <p:sldId id="399" r:id="rId27"/>
    <p:sldId id="398" r:id="rId28"/>
    <p:sldId id="400" r:id="rId29"/>
    <p:sldId id="401" r:id="rId30"/>
    <p:sldId id="402" r:id="rId31"/>
    <p:sldId id="403" r:id="rId32"/>
    <p:sldId id="404" r:id="rId33"/>
    <p:sldId id="332" r:id="rId34"/>
    <p:sldId id="297" r:id="rId35"/>
    <p:sldId id="405" r:id="rId36"/>
    <p:sldId id="406" r:id="rId37"/>
    <p:sldId id="407" r:id="rId38"/>
    <p:sldId id="408" r:id="rId39"/>
    <p:sldId id="409" r:id="rId40"/>
    <p:sldId id="410" r:id="rId41"/>
    <p:sldId id="416" r:id="rId42"/>
    <p:sldId id="411" r:id="rId43"/>
    <p:sldId id="412" r:id="rId44"/>
    <p:sldId id="413" r:id="rId45"/>
    <p:sldId id="414" r:id="rId46"/>
    <p:sldId id="277" r:id="rId47"/>
    <p:sldId id="310" r:id="rId48"/>
    <p:sldId id="308" r:id="rId49"/>
    <p:sldId id="415" r:id="rId50"/>
    <p:sldId id="417" r:id="rId51"/>
    <p:sldId id="419" r:id="rId52"/>
    <p:sldId id="420" r:id="rId53"/>
    <p:sldId id="418" r:id="rId54"/>
    <p:sldId id="424" r:id="rId55"/>
    <p:sldId id="322" r:id="rId56"/>
    <p:sldId id="425" r:id="rId57"/>
    <p:sldId id="426" r:id="rId58"/>
    <p:sldId id="427" r:id="rId59"/>
    <p:sldId id="428" r:id="rId60"/>
    <p:sldId id="429" r:id="rId61"/>
    <p:sldId id="333" r:id="rId62"/>
    <p:sldId id="329" r:id="rId63"/>
    <p:sldId id="430" r:id="rId64"/>
    <p:sldId id="431" r:id="rId65"/>
    <p:sldId id="432" r:id="rId66"/>
    <p:sldId id="433" r:id="rId67"/>
    <p:sldId id="434" r:id="rId68"/>
    <p:sldId id="435" r:id="rId69"/>
    <p:sldId id="436" r:id="rId70"/>
    <p:sldId id="437" r:id="rId71"/>
    <p:sldId id="335" r:id="rId72"/>
    <p:sldId id="438" r:id="rId73"/>
    <p:sldId id="439" r:id="rId74"/>
    <p:sldId id="440" r:id="rId75"/>
    <p:sldId id="441" r:id="rId76"/>
    <p:sldId id="442" r:id="rId77"/>
    <p:sldId id="443" r:id="rId78"/>
    <p:sldId id="347" r:id="rId79"/>
    <p:sldId id="444" r:id="rId80"/>
    <p:sldId id="445" r:id="rId81"/>
    <p:sldId id="446" r:id="rId82"/>
    <p:sldId id="447" r:id="rId83"/>
    <p:sldId id="327" r:id="rId84"/>
    <p:sldId id="448" r:id="rId85"/>
    <p:sldId id="449" r:id="rId86"/>
    <p:sldId id="325" r:id="rId87"/>
    <p:sldId id="320" r:id="rId88"/>
    <p:sldId id="451" r:id="rId89"/>
    <p:sldId id="452" r:id="rId90"/>
    <p:sldId id="453" r:id="rId91"/>
    <p:sldId id="454" r:id="rId92"/>
  </p:sldIdLst>
  <p:sldSz cx="9144000" cy="6858000" type="screen4x3"/>
  <p:notesSz cx="6858000" cy="9144000"/>
  <p:defaultTextStyle>
    <a:defPPr>
      <a:defRPr lang="en-US"/>
    </a:defPPr>
    <a:lvl1pPr algn="l" rtl="0" fontAlgn="base">
      <a:spcBef>
        <a:spcPct val="0"/>
      </a:spcBef>
      <a:spcAft>
        <a:spcPct val="0"/>
      </a:spcAft>
      <a:defRPr sz="2800" kern="1200">
        <a:solidFill>
          <a:schemeClr val="bg1"/>
        </a:solidFill>
        <a:latin typeface="Arial" charset="0"/>
        <a:ea typeface="+mn-ea"/>
        <a:cs typeface="+mn-cs"/>
      </a:defRPr>
    </a:lvl1pPr>
    <a:lvl2pPr marL="457200" algn="l" rtl="0" fontAlgn="base">
      <a:spcBef>
        <a:spcPct val="0"/>
      </a:spcBef>
      <a:spcAft>
        <a:spcPct val="0"/>
      </a:spcAft>
      <a:defRPr sz="2800" kern="1200">
        <a:solidFill>
          <a:schemeClr val="bg1"/>
        </a:solidFill>
        <a:latin typeface="Arial" charset="0"/>
        <a:ea typeface="+mn-ea"/>
        <a:cs typeface="+mn-cs"/>
      </a:defRPr>
    </a:lvl2pPr>
    <a:lvl3pPr marL="914400" algn="l" rtl="0" fontAlgn="base">
      <a:spcBef>
        <a:spcPct val="0"/>
      </a:spcBef>
      <a:spcAft>
        <a:spcPct val="0"/>
      </a:spcAft>
      <a:defRPr sz="2800" kern="1200">
        <a:solidFill>
          <a:schemeClr val="bg1"/>
        </a:solidFill>
        <a:latin typeface="Arial" charset="0"/>
        <a:ea typeface="+mn-ea"/>
        <a:cs typeface="+mn-cs"/>
      </a:defRPr>
    </a:lvl3pPr>
    <a:lvl4pPr marL="1371600" algn="l" rtl="0" fontAlgn="base">
      <a:spcBef>
        <a:spcPct val="0"/>
      </a:spcBef>
      <a:spcAft>
        <a:spcPct val="0"/>
      </a:spcAft>
      <a:defRPr sz="2800" kern="1200">
        <a:solidFill>
          <a:schemeClr val="bg1"/>
        </a:solidFill>
        <a:latin typeface="Arial" charset="0"/>
        <a:ea typeface="+mn-ea"/>
        <a:cs typeface="+mn-cs"/>
      </a:defRPr>
    </a:lvl4pPr>
    <a:lvl5pPr marL="1828800" algn="l" rtl="0" fontAlgn="base">
      <a:spcBef>
        <a:spcPct val="0"/>
      </a:spcBef>
      <a:spcAft>
        <a:spcPct val="0"/>
      </a:spcAft>
      <a:defRPr sz="2800" kern="1200">
        <a:solidFill>
          <a:schemeClr val="bg1"/>
        </a:solidFill>
        <a:latin typeface="Arial" charset="0"/>
        <a:ea typeface="+mn-ea"/>
        <a:cs typeface="+mn-cs"/>
      </a:defRPr>
    </a:lvl5pPr>
    <a:lvl6pPr marL="2286000" algn="l" defTabSz="914400" rtl="0" eaLnBrk="1" latinLnBrk="0" hangingPunct="1">
      <a:defRPr sz="2800" kern="1200">
        <a:solidFill>
          <a:schemeClr val="bg1"/>
        </a:solidFill>
        <a:latin typeface="Arial" charset="0"/>
        <a:ea typeface="+mn-ea"/>
        <a:cs typeface="+mn-cs"/>
      </a:defRPr>
    </a:lvl6pPr>
    <a:lvl7pPr marL="2743200" algn="l" defTabSz="914400" rtl="0" eaLnBrk="1" latinLnBrk="0" hangingPunct="1">
      <a:defRPr sz="2800" kern="1200">
        <a:solidFill>
          <a:schemeClr val="bg1"/>
        </a:solidFill>
        <a:latin typeface="Arial" charset="0"/>
        <a:ea typeface="+mn-ea"/>
        <a:cs typeface="+mn-cs"/>
      </a:defRPr>
    </a:lvl7pPr>
    <a:lvl8pPr marL="3200400" algn="l" defTabSz="914400" rtl="0" eaLnBrk="1" latinLnBrk="0" hangingPunct="1">
      <a:defRPr sz="2800" kern="1200">
        <a:solidFill>
          <a:schemeClr val="bg1"/>
        </a:solidFill>
        <a:latin typeface="Arial" charset="0"/>
        <a:ea typeface="+mn-ea"/>
        <a:cs typeface="+mn-cs"/>
      </a:defRPr>
    </a:lvl8pPr>
    <a:lvl9pPr marL="3657600" algn="l" defTabSz="914400" rtl="0" eaLnBrk="1" latinLnBrk="0" hangingPunct="1">
      <a:defRPr sz="2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CC3300"/>
    <a:srgbClr val="CC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3" autoAdjust="0"/>
    <p:restoredTop sz="87097" autoAdjust="0"/>
  </p:normalViewPr>
  <p:slideViewPr>
    <p:cSldViewPr>
      <p:cViewPr>
        <p:scale>
          <a:sx n="75" d="100"/>
          <a:sy n="75" d="100"/>
        </p:scale>
        <p:origin x="-1194" y="-72"/>
      </p:cViewPr>
      <p:guideLst>
        <p:guide orient="horz" pos="960"/>
        <p:guide orient="horz" pos="288"/>
        <p:guide orient="horz" pos="4032"/>
        <p:guide orient="horz" pos="1056"/>
        <p:guide pos="5184"/>
        <p:guide pos="576"/>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81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lnSpc>
                <a:spcPct val="90000"/>
              </a:lnSpc>
              <a:spcBef>
                <a:spcPct val="50000"/>
              </a:spcBef>
              <a:buClr>
                <a:srgbClr val="FFCC00"/>
              </a:buClr>
              <a:buFontTx/>
              <a:buChar char="•"/>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lnSpc>
                <a:spcPct val="90000"/>
              </a:lnSpc>
              <a:spcBef>
                <a:spcPct val="50000"/>
              </a:spcBef>
              <a:buClr>
                <a:srgbClr val="FFCC00"/>
              </a:buClr>
              <a:buFontTx/>
              <a:buChar char="•"/>
              <a:defRPr sz="1200"/>
            </a:lvl1pPr>
          </a:lstStyle>
          <a:p>
            <a:pPr>
              <a:defRPr/>
            </a:pPr>
            <a:fld id="{6568A31A-5E04-44C9-B1FF-E61BEAB7A694}" type="datetimeFigureOut">
              <a:rPr lang="en-US"/>
              <a:pPr>
                <a:defRPr/>
              </a:pPr>
              <a:t>5/9/2012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lnSpc>
                <a:spcPct val="90000"/>
              </a:lnSpc>
              <a:spcBef>
                <a:spcPct val="50000"/>
              </a:spcBef>
              <a:buClr>
                <a:srgbClr val="FFCC00"/>
              </a:buClr>
              <a:buFontTx/>
              <a:buChar char="•"/>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lnSpc>
                <a:spcPct val="90000"/>
              </a:lnSpc>
              <a:spcBef>
                <a:spcPct val="50000"/>
              </a:spcBef>
              <a:buClr>
                <a:srgbClr val="FFCC00"/>
              </a:buClr>
              <a:buFontTx/>
              <a:buChar char="•"/>
              <a:defRPr sz="1200"/>
            </a:lvl1pPr>
          </a:lstStyle>
          <a:p>
            <a:pPr>
              <a:defRPr/>
            </a:pPr>
            <a:fld id="{851EAFC1-3A70-4223-A33A-D7709111E66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lnSpc>
                <a:spcPct val="100000"/>
              </a:lnSpc>
              <a:spcBef>
                <a:spcPct val="0"/>
              </a:spcBef>
              <a:buClrTx/>
              <a:buFontTx/>
              <a:buNone/>
              <a:defRPr sz="1200">
                <a:solidFill>
                  <a:schemeClr val="tx1"/>
                </a:solidFill>
                <a:latin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lnSpc>
                <a:spcPct val="100000"/>
              </a:lnSpc>
              <a:spcBef>
                <a:spcPct val="0"/>
              </a:spcBef>
              <a:buClrTx/>
              <a:buFontTx/>
              <a:buNone/>
              <a:defRPr sz="1200">
                <a:solidFill>
                  <a:schemeClr val="tx1"/>
                </a:solidFill>
                <a:latin typeface="Arial" charset="0"/>
              </a:defRPr>
            </a:lvl1pPr>
          </a:lstStyle>
          <a:p>
            <a:pPr>
              <a:defRPr/>
            </a:pPr>
            <a:fld id="{1B321105-9A88-4CEF-AF45-DAA77A00D3FF}" type="datetimeFigureOut">
              <a:rPr lang="en-US"/>
              <a:pPr>
                <a:defRPr/>
              </a:pPr>
              <a:t>5/9/2012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lnSpc>
                <a:spcPct val="100000"/>
              </a:lnSpc>
              <a:spcBef>
                <a:spcPct val="0"/>
              </a:spcBef>
              <a:buClrTx/>
              <a:buFontTx/>
              <a:buNone/>
              <a:defRPr sz="1200">
                <a:solidFill>
                  <a:schemeClr val="tx1"/>
                </a:solidFill>
                <a:latin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lnSpc>
                <a:spcPct val="100000"/>
              </a:lnSpc>
              <a:spcBef>
                <a:spcPct val="0"/>
              </a:spcBef>
              <a:buClrTx/>
              <a:buFontTx/>
              <a:buNone/>
              <a:defRPr sz="1200">
                <a:solidFill>
                  <a:schemeClr val="tx1"/>
                </a:solidFill>
                <a:latin typeface="Arial" charset="0"/>
              </a:defRPr>
            </a:lvl1pPr>
          </a:lstStyle>
          <a:p>
            <a:pPr>
              <a:defRPr/>
            </a:pPr>
            <a:fld id="{3D94407F-B5C6-4A32-9701-F8C724C27A9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evolveebooks.elsevier.com/books/978-0-323-04750-0/content/id/B978032304750050008X_f3"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dirty="0" smtClean="0"/>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012953-DC54-4ED3-A348-31F1C6A3FA9E}"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There is an awkward situation where you assess parental substance abuse, physical abuse etc.</a:t>
            </a:r>
          </a:p>
          <a:p>
            <a:r>
              <a:rPr lang="en-CA" dirty="0" smtClean="0"/>
              <a:t>Use additional resources, e.g. police/security.</a:t>
            </a:r>
            <a:endParaRPr lang="en-US" dirty="0" smtClean="0"/>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E74E50-3164-4F7F-99B4-2974E6359E51}" type="slidenum">
              <a:rPr lang="en-US" smtClean="0"/>
              <a:pPr/>
              <a:t>20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buFont typeface="Wingdings" pitchFamily="2" charset="2"/>
              <a:buChar char="v"/>
              <a:defRPr/>
            </a:pPr>
            <a:r>
              <a:rPr lang="en-CA" sz="1800" dirty="0" smtClean="0">
                <a:effectLst>
                  <a:outerShdw blurRad="38100" dist="38100" dir="2700000" algn="tl">
                    <a:srgbClr val="000000">
                      <a:alpha val="43137"/>
                    </a:srgbClr>
                  </a:outerShdw>
                </a:effectLst>
              </a:rPr>
              <a:t>T</a:t>
            </a:r>
            <a:r>
              <a:rPr lang="en-CA" sz="1400" dirty="0" smtClean="0">
                <a:effectLst>
                  <a:outerShdw blurRad="38100" dist="38100" dir="2700000" algn="tl">
                    <a:srgbClr val="000000">
                      <a:alpha val="43137"/>
                    </a:srgbClr>
                  </a:outerShdw>
                </a:effectLst>
              </a:rPr>
              <a:t>one</a:t>
            </a:r>
            <a:r>
              <a:rPr lang="en-CA" sz="1400" dirty="0" smtClean="0"/>
              <a:t>: </a:t>
            </a:r>
            <a:r>
              <a:rPr lang="en-CA" dirty="0" smtClean="0"/>
              <a:t>Is the child moving vigorously, or is the child limp, listless, or flaccid?</a:t>
            </a:r>
          </a:p>
          <a:p>
            <a:pPr>
              <a:buFont typeface="Wingdings" pitchFamily="2" charset="2"/>
              <a:buChar char="v"/>
              <a:defRPr/>
            </a:pPr>
            <a:r>
              <a:rPr lang="en-CA" sz="1800" dirty="0" smtClean="0">
                <a:effectLst>
                  <a:outerShdw blurRad="38100" dist="38100" dir="2700000" algn="tl">
                    <a:srgbClr val="000000">
                      <a:alpha val="43137"/>
                    </a:srgbClr>
                  </a:outerShdw>
                </a:effectLst>
              </a:rPr>
              <a:t>I</a:t>
            </a:r>
            <a:r>
              <a:rPr lang="en-CA" sz="1400" dirty="0" smtClean="0">
                <a:effectLst>
                  <a:outerShdw blurRad="38100" dist="38100" dir="2700000" algn="tl">
                    <a:srgbClr val="000000">
                      <a:alpha val="43137"/>
                    </a:srgbClr>
                  </a:outerShdw>
                </a:effectLst>
              </a:rPr>
              <a:t>nteractivity</a:t>
            </a:r>
            <a:r>
              <a:rPr lang="en-CA" sz="1400" dirty="0" smtClean="0"/>
              <a:t>: </a:t>
            </a:r>
            <a:r>
              <a:rPr lang="en-CA" dirty="0" smtClean="0"/>
              <a:t>Is the child alert and attentive to his or her surroundings, or uninterested/apathetic?</a:t>
            </a:r>
          </a:p>
          <a:p>
            <a:pPr>
              <a:buFont typeface="Wingdings" pitchFamily="2" charset="2"/>
              <a:buChar char="v"/>
              <a:defRPr/>
            </a:pPr>
            <a:r>
              <a:rPr lang="en-CA" sz="1800" dirty="0" err="1" smtClean="0">
                <a:effectLst>
                  <a:outerShdw blurRad="38100" dist="38100" dir="2700000" algn="tl">
                    <a:srgbClr val="000000">
                      <a:alpha val="43137"/>
                    </a:srgbClr>
                  </a:outerShdw>
                </a:effectLst>
              </a:rPr>
              <a:t>C</a:t>
            </a:r>
            <a:r>
              <a:rPr lang="en-CA" sz="1400" dirty="0" err="1" smtClean="0">
                <a:effectLst>
                  <a:outerShdw blurRad="38100" dist="38100" dir="2700000" algn="tl">
                    <a:srgbClr val="000000">
                      <a:alpha val="43137"/>
                    </a:srgbClr>
                  </a:outerShdw>
                </a:effectLst>
              </a:rPr>
              <a:t>onsolability</a:t>
            </a:r>
            <a:r>
              <a:rPr lang="en-CA" sz="1400" dirty="0" smtClean="0"/>
              <a:t>: </a:t>
            </a:r>
            <a:r>
              <a:rPr lang="en-CA" dirty="0" smtClean="0"/>
              <a:t>Can the child be comforted by the caregiver or healthcare professional?</a:t>
            </a:r>
          </a:p>
          <a:p>
            <a:pPr>
              <a:buFont typeface="Wingdings" pitchFamily="2" charset="2"/>
              <a:buChar char="v"/>
              <a:defRPr/>
            </a:pPr>
            <a:r>
              <a:rPr lang="en-CA" sz="1800" dirty="0" smtClean="0">
                <a:effectLst>
                  <a:outerShdw blurRad="38100" dist="38100" dir="2700000" algn="tl">
                    <a:srgbClr val="000000">
                      <a:alpha val="43137"/>
                    </a:srgbClr>
                  </a:outerShdw>
                </a:effectLst>
              </a:rPr>
              <a:t>L</a:t>
            </a:r>
            <a:r>
              <a:rPr lang="en-CA" sz="1400" dirty="0" smtClean="0">
                <a:effectLst>
                  <a:outerShdw blurRad="38100" dist="38100" dir="2700000" algn="tl">
                    <a:srgbClr val="000000">
                      <a:alpha val="43137"/>
                    </a:srgbClr>
                  </a:outerShdw>
                </a:effectLst>
              </a:rPr>
              <a:t>ook/Gaze</a:t>
            </a:r>
            <a:r>
              <a:rPr lang="en-CA" sz="1400" dirty="0" smtClean="0"/>
              <a:t>: </a:t>
            </a:r>
            <a:r>
              <a:rPr lang="en-CA" dirty="0" smtClean="0"/>
              <a:t>Do the child's eyes follow your movement, or is there a vacant stare?</a:t>
            </a:r>
          </a:p>
          <a:p>
            <a:pPr>
              <a:buFont typeface="Wingdings" pitchFamily="2" charset="2"/>
              <a:buChar char="v"/>
              <a:defRPr/>
            </a:pPr>
            <a:r>
              <a:rPr lang="en-CA" sz="1800" dirty="0" smtClean="0">
                <a:effectLst>
                  <a:outerShdw blurRad="38100" dist="38100" dir="2700000" algn="tl">
                    <a:srgbClr val="000000">
                      <a:alpha val="43137"/>
                    </a:srgbClr>
                  </a:outerShdw>
                </a:effectLst>
              </a:rPr>
              <a:t>S</a:t>
            </a:r>
            <a:r>
              <a:rPr lang="en-CA" sz="1400" dirty="0" smtClean="0">
                <a:effectLst>
                  <a:outerShdw blurRad="38100" dist="38100" dir="2700000" algn="tl">
                    <a:srgbClr val="000000">
                      <a:alpha val="43137"/>
                    </a:srgbClr>
                  </a:outerShdw>
                </a:effectLst>
              </a:rPr>
              <a:t>peech/Cry</a:t>
            </a:r>
            <a:r>
              <a:rPr lang="en-CA" sz="1400" dirty="0" smtClean="0"/>
              <a:t>: </a:t>
            </a:r>
            <a:r>
              <a:rPr lang="en-CA" dirty="0" smtClean="0"/>
              <a:t>Is the child's speech or cry strong, or is it weak or hoarse?</a:t>
            </a:r>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B0E5284-80DE-4F64-A71C-58293C35C5FA}" type="slidenum">
              <a:rPr lang="en-US" smtClean="0"/>
              <a:pPr/>
              <a:t>22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Insert normal RR for </a:t>
            </a:r>
            <a:r>
              <a:rPr lang="en-US" dirty="0" err="1" smtClean="0"/>
              <a:t>peds</a:t>
            </a:r>
            <a:r>
              <a:rPr lang="en-US" dirty="0" smtClean="0"/>
              <a:t> and </a:t>
            </a:r>
            <a:r>
              <a:rPr lang="en-US" dirty="0" err="1" smtClean="0"/>
              <a:t>neos</a:t>
            </a:r>
            <a:r>
              <a:rPr lang="en-US" dirty="0" smtClean="0"/>
              <a:t>.</a:t>
            </a: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E232AB-DC3F-453F-BAFA-B91F806C63CF}" type="slidenum">
              <a:rPr lang="en-US" smtClean="0"/>
              <a:pPr/>
              <a:t>24</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Guppy breathing.</a:t>
            </a:r>
          </a:p>
        </p:txBody>
      </p:sp>
      <p:sp>
        <p:nvSpPr>
          <p:cNvPr id="563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0BA47C2-ABC6-4019-BF8D-4E845BDD50E6}" type="slidenum">
              <a:rPr lang="en-US" smtClean="0"/>
              <a:pPr/>
              <a:t>28</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t>Insp/exp. Stridor.</a:t>
            </a:r>
          </a:p>
          <a:p>
            <a:r>
              <a:rPr lang="en-US" smtClean="0"/>
              <a:t>Biphasic stridor</a:t>
            </a:r>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C30028-2E68-46E8-B70F-E5D9D3F6CC4A}" type="slidenum">
              <a:rPr lang="en-US" smtClean="0"/>
              <a:pPr/>
              <a:t>29</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Signs of respiratory failure</a:t>
            </a:r>
          </a:p>
          <a:p>
            <a:r>
              <a:rPr lang="en-CA" dirty="0" smtClean="0"/>
              <a:t>•Sleepy, intermittently combative, or agitated </a:t>
            </a:r>
            <a:r>
              <a:rPr lang="en-CA" dirty="0" smtClean="0">
                <a:hlinkClick r:id="rId3"/>
              </a:rPr>
              <a:t>Figure 3-3</a:t>
            </a:r>
            <a:endParaRPr lang="en-CA" dirty="0" smtClean="0"/>
          </a:p>
          <a:p>
            <a:r>
              <a:rPr lang="en-CA" dirty="0" smtClean="0"/>
              <a:t>•Decreased muscle tone.</a:t>
            </a:r>
          </a:p>
          <a:p>
            <a:r>
              <a:rPr lang="en-CA" dirty="0" smtClean="0"/>
              <a:t>•Decreased level of responsiveness or response to pain.</a:t>
            </a:r>
          </a:p>
          <a:p>
            <a:r>
              <a:rPr lang="en-CA" dirty="0" smtClean="0"/>
              <a:t>•Inadequate respiratory rate, effort, or chest excursion.</a:t>
            </a:r>
          </a:p>
          <a:p>
            <a:r>
              <a:rPr lang="en-CA" dirty="0" smtClean="0"/>
              <a:t>•</a:t>
            </a:r>
            <a:r>
              <a:rPr lang="en-CA" dirty="0" err="1" smtClean="0"/>
              <a:t>Tachypnea</a:t>
            </a:r>
            <a:r>
              <a:rPr lang="en-CA" dirty="0" smtClean="0"/>
              <a:t> with periods of </a:t>
            </a:r>
            <a:r>
              <a:rPr lang="en-CA" dirty="0" err="1" smtClean="0"/>
              <a:t>bradypnea</a:t>
            </a:r>
            <a:r>
              <a:rPr lang="en-CA" dirty="0" smtClean="0"/>
              <a:t>; slowing to </a:t>
            </a:r>
            <a:r>
              <a:rPr lang="en-CA" dirty="0" err="1" smtClean="0"/>
              <a:t>bradypnea</a:t>
            </a:r>
            <a:r>
              <a:rPr lang="en-CA" dirty="0" smtClean="0"/>
              <a:t>/</a:t>
            </a:r>
            <a:r>
              <a:rPr lang="en-CA" dirty="0" err="1" smtClean="0"/>
              <a:t>agonal</a:t>
            </a:r>
            <a:r>
              <a:rPr lang="en-CA" dirty="0" smtClean="0"/>
              <a:t> breathing.</a:t>
            </a:r>
          </a:p>
          <a:p>
            <a:r>
              <a:rPr lang="en-CA" dirty="0" smtClean="0"/>
              <a:t>Signs of respiratory arrest</a:t>
            </a:r>
          </a:p>
          <a:p>
            <a:r>
              <a:rPr lang="en-CA" dirty="0" smtClean="0"/>
              <a:t>•Mottling; peripheral and central cyanosis.</a:t>
            </a:r>
          </a:p>
          <a:p>
            <a:r>
              <a:rPr lang="en-CA" dirty="0" smtClean="0"/>
              <a:t>•Unresponsive to voice or touch.</a:t>
            </a:r>
          </a:p>
          <a:p>
            <a:r>
              <a:rPr lang="en-CA" dirty="0" smtClean="0"/>
              <a:t>•Absent chest wall motion.</a:t>
            </a:r>
          </a:p>
          <a:p>
            <a:r>
              <a:rPr lang="en-CA" dirty="0" smtClean="0"/>
              <a:t>•Absent respirations.</a:t>
            </a:r>
          </a:p>
          <a:p>
            <a:r>
              <a:rPr lang="en-CA" dirty="0" smtClean="0"/>
              <a:t>•Weak to absent pulses.</a:t>
            </a:r>
          </a:p>
          <a:p>
            <a:r>
              <a:rPr lang="en-CA" dirty="0" smtClean="0"/>
              <a:t>•</a:t>
            </a:r>
            <a:r>
              <a:rPr lang="en-CA" dirty="0" err="1" smtClean="0"/>
              <a:t>Bradycardia</a:t>
            </a:r>
            <a:r>
              <a:rPr lang="en-CA" dirty="0" smtClean="0"/>
              <a:t> or </a:t>
            </a:r>
            <a:r>
              <a:rPr lang="en-CA" dirty="0" err="1" smtClean="0"/>
              <a:t>asystole</a:t>
            </a:r>
            <a:r>
              <a:rPr lang="en-CA" dirty="0" smtClean="0"/>
              <a:t>.</a:t>
            </a:r>
          </a:p>
          <a:p>
            <a:r>
              <a:rPr lang="en-CA" dirty="0" smtClean="0"/>
              <a:t>•Limp muscle tone.</a:t>
            </a:r>
          </a:p>
          <a:p>
            <a:endParaRPr lang="en-CA" dirty="0" smtClean="0"/>
          </a:p>
          <a:p>
            <a:endParaRPr lang="en-US" dirty="0" smtClean="0"/>
          </a:p>
        </p:txBody>
      </p:sp>
      <p:sp>
        <p:nvSpPr>
          <p:cNvPr id="604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30F8BF-43F6-42EC-B0C0-783953E3A894}" type="slidenum">
              <a:rPr lang="en-US" smtClean="0"/>
              <a:pPr/>
              <a:t>30</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PAT is first – Can be done in 60 seconds or less.</a:t>
            </a:r>
          </a:p>
          <a:p>
            <a:endParaRPr lang="en-CA" dirty="0" smtClean="0"/>
          </a:p>
          <a:p>
            <a:r>
              <a:rPr lang="en-CA" dirty="0" smtClean="0"/>
              <a:t>Pediatric </a:t>
            </a:r>
            <a:r>
              <a:rPr lang="en-CA" dirty="0" err="1" smtClean="0"/>
              <a:t>Inital</a:t>
            </a:r>
            <a:r>
              <a:rPr lang="en-CA" dirty="0" smtClean="0"/>
              <a:t> </a:t>
            </a:r>
            <a:r>
              <a:rPr lang="en-CA" dirty="0" err="1" smtClean="0"/>
              <a:t>Asessment</a:t>
            </a:r>
            <a:r>
              <a:rPr lang="en-CA" dirty="0" smtClean="0"/>
              <a:t> Algorithm</a:t>
            </a:r>
          </a:p>
        </p:txBody>
      </p:sp>
      <p:sp>
        <p:nvSpPr>
          <p:cNvPr id="645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192933-6B41-4565-97EF-BF1A58E12AC2}" type="slidenum">
              <a:rPr lang="en-US" smtClean="0"/>
              <a:pPr/>
              <a:t>33</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r>
              <a:rPr lang="en-CA" dirty="0" smtClean="0">
                <a:solidFill>
                  <a:schemeClr val="accent6">
                    <a:lumMod val="75000"/>
                  </a:schemeClr>
                </a:solidFill>
              </a:rPr>
              <a:t>During the primary survey, assessment and management occur simultaneously.  The primary survey should be periodically repeated, particularly after any major intervention or when a change in the patient's condition </a:t>
            </a:r>
            <a:r>
              <a:rPr lang="en-CA" dirty="0" smtClean="0"/>
              <a:t>is detected.</a:t>
            </a:r>
          </a:p>
          <a:p>
            <a:pPr>
              <a:defRPr/>
            </a:pPr>
            <a:endParaRPr lang="en-CA" dirty="0" smtClean="0"/>
          </a:p>
          <a:p>
            <a:pPr>
              <a:defRPr/>
            </a:pPr>
            <a:r>
              <a:rPr lang="en-CA" dirty="0" smtClean="0">
                <a:solidFill>
                  <a:schemeClr val="accent6">
                    <a:lumMod val="75000"/>
                  </a:schemeClr>
                </a:solidFill>
              </a:rPr>
              <a:t>Usually requires less than 60 seconds to complete but may take longer if intervention is needed at any point. </a:t>
            </a:r>
            <a:endParaRPr lang="en-CA" sz="1100" dirty="0" smtClean="0">
              <a:solidFill>
                <a:schemeClr val="accent6">
                  <a:lumMod val="75000"/>
                </a:schemeClr>
              </a:solidFill>
            </a:endParaRPr>
          </a:p>
          <a:p>
            <a:pPr>
              <a:defRPr/>
            </a:pPr>
            <a:endParaRPr lang="en-CA" dirty="0"/>
          </a:p>
        </p:txBody>
      </p:sp>
      <p:sp>
        <p:nvSpPr>
          <p:cNvPr id="665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2742D7-ABE2-4A26-93E2-0B732F24BEAA}" type="slidenum">
              <a:rPr lang="en-US" smtClean="0"/>
              <a:pPr/>
              <a:t>34</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p:spPr>
      </p:sp>
      <p:sp>
        <p:nvSpPr>
          <p:cNvPr id="69634"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A conscious child will usually find a position that optimizes their own airway, so be mindful of this during assessment.</a:t>
            </a:r>
          </a:p>
        </p:txBody>
      </p:sp>
      <p:sp>
        <p:nvSpPr>
          <p:cNvPr id="69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403A9A6-778E-4FE8-8932-422579CDD3EF}" type="slidenum">
              <a:rPr lang="en-US" smtClean="0"/>
              <a:pPr/>
              <a:t>36</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p:spPr>
      </p:sp>
      <p:sp>
        <p:nvSpPr>
          <p:cNvPr id="71682"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If the airway is in doubt, you must secure airway before proceeding to ‘B’</a:t>
            </a:r>
          </a:p>
          <a:p>
            <a:endParaRPr lang="en-US" dirty="0" smtClean="0"/>
          </a:p>
          <a:p>
            <a:r>
              <a:rPr lang="en-CA" dirty="0" smtClean="0"/>
              <a:t>If the child is responsive and the airway is open (patent), move on to evaluation of the patient's breathing.  If the child is responsive but cannot talk, cry, or cough forcefully, evaluate for possible airway obstruction.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12E116-AC61-400C-AA03-B022C6301F6A}" type="slidenum">
              <a:rPr lang="en-US" smtClean="0"/>
              <a:pPr/>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spect="1" noTextEdit="1"/>
          </p:cNvSpPr>
          <p:nvPr>
            <p:ph type="sldImg"/>
          </p:nvPr>
        </p:nvSpPr>
        <p:spPr bwMode="auto">
          <a:noFill/>
          <a:ln>
            <a:solidFill>
              <a:srgbClr val="000000"/>
            </a:solidFill>
            <a:miter lim="800000"/>
            <a:headEnd/>
            <a:tailEnd/>
          </a:ln>
        </p:spPr>
      </p:sp>
      <p:sp>
        <p:nvSpPr>
          <p:cNvPr id="74754"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What are signs of work of breathing?</a:t>
            </a:r>
          </a:p>
          <a:p>
            <a:r>
              <a:rPr lang="en-US" dirty="0" smtClean="0"/>
              <a:t>In a nutshell, adequate gas exchange with no signs of hypoxia.</a:t>
            </a:r>
          </a:p>
          <a:p>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TextEdit="1"/>
          </p:cNvSpPr>
          <p:nvPr>
            <p:ph type="sldImg"/>
          </p:nvPr>
        </p:nvSpPr>
        <p:spPr bwMode="auto">
          <a:noFill/>
          <a:ln>
            <a:solidFill>
              <a:srgbClr val="000000"/>
            </a:solidFill>
            <a:miter lim="800000"/>
            <a:headEnd/>
            <a:tailEnd/>
          </a:ln>
        </p:spPr>
      </p:sp>
      <p:sp>
        <p:nvSpPr>
          <p:cNvPr id="7680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With a stethoscope for infants, look and watch chest/abdomen.  For </a:t>
            </a:r>
            <a:r>
              <a:rPr lang="en-US" dirty="0" err="1" smtClean="0"/>
              <a:t>peds</a:t>
            </a:r>
            <a:r>
              <a:rPr lang="en-US" dirty="0" smtClean="0"/>
              <a:t>, 10 seconds minimum.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TextEdit="1"/>
          </p:cNvSpPr>
          <p:nvPr>
            <p:ph type="sldImg"/>
          </p:nvPr>
        </p:nvSpPr>
        <p:spPr bwMode="auto">
          <a:noFill/>
          <a:ln>
            <a:solidFill>
              <a:srgbClr val="000000"/>
            </a:solidFill>
            <a:miter lim="800000"/>
            <a:headEnd/>
            <a:tailEnd/>
          </a:ln>
        </p:spPr>
      </p:sp>
      <p:sp>
        <p:nvSpPr>
          <p:cNvPr id="7885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What are the different types of </a:t>
            </a:r>
            <a:r>
              <a:rPr lang="en-US" dirty="0" err="1" smtClean="0"/>
              <a:t>resps</a:t>
            </a:r>
            <a:r>
              <a:rPr lang="en-US" dirty="0" smtClean="0"/>
              <a:t>?  E.g. </a:t>
            </a:r>
            <a:r>
              <a:rPr lang="en-US" dirty="0" err="1" smtClean="0"/>
              <a:t>Kussmauls</a:t>
            </a:r>
            <a:r>
              <a:rPr lang="en-US" dirty="0" smtClean="0"/>
              <a:t>, </a:t>
            </a:r>
            <a:r>
              <a:rPr lang="en-US" dirty="0" err="1" smtClean="0"/>
              <a:t>cheyne</a:t>
            </a:r>
            <a:r>
              <a:rPr lang="en-US" dirty="0" smtClean="0"/>
              <a:t> stokes, etc.</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TextEdit="1"/>
          </p:cNvSpPr>
          <p:nvPr>
            <p:ph type="sldImg"/>
          </p:nvPr>
        </p:nvSpPr>
        <p:spPr bwMode="auto">
          <a:noFill/>
          <a:ln>
            <a:solidFill>
              <a:srgbClr val="000000"/>
            </a:solidFill>
            <a:miter lim="800000"/>
            <a:headEnd/>
            <a:tailEnd/>
          </a:ln>
        </p:spPr>
      </p:sp>
      <p:sp>
        <p:nvSpPr>
          <p:cNvPr id="80898"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E.g. Compensatory mechanism is DKA </a:t>
            </a:r>
            <a:r>
              <a:rPr lang="en-US" dirty="0" err="1" smtClean="0"/>
              <a:t>kussmauls</a:t>
            </a:r>
            <a:r>
              <a:rPr lang="en-US" dirty="0" smtClean="0"/>
              <a:t> breathing.</a:t>
            </a:r>
          </a:p>
          <a:p>
            <a:endParaRPr lang="en-US" dirty="0" smtClean="0"/>
          </a:p>
          <a:p>
            <a:r>
              <a:rPr lang="en-US" dirty="0" smtClean="0"/>
              <a:t>At any age an RR &gt; 60 is abnormal.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TextEdit="1"/>
          </p:cNvSpPr>
          <p:nvPr>
            <p:ph type="sldImg"/>
          </p:nvPr>
        </p:nvSpPr>
        <p:spPr bwMode="auto">
          <a:noFill/>
          <a:ln>
            <a:solidFill>
              <a:srgbClr val="000000"/>
            </a:solidFill>
            <a:miter lim="800000"/>
            <a:headEnd/>
            <a:tailEnd/>
          </a:ln>
        </p:spPr>
      </p:sp>
      <p:sp>
        <p:nvSpPr>
          <p:cNvPr id="82946"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Remember that children increase RR, not </a:t>
            </a:r>
            <a:r>
              <a:rPr lang="en-US" dirty="0" err="1" smtClean="0"/>
              <a:t>Vt</a:t>
            </a:r>
            <a:r>
              <a:rPr lang="en-US" dirty="0" smtClean="0"/>
              <a:t> in resp.  Distress just like HR not SV, so very worrying.</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TextEdit="1"/>
          </p:cNvSpPr>
          <p:nvPr>
            <p:ph type="sldImg"/>
          </p:nvPr>
        </p:nvSpPr>
        <p:spPr bwMode="auto">
          <a:noFill/>
          <a:ln>
            <a:solidFill>
              <a:srgbClr val="000000"/>
            </a:solidFill>
            <a:miter lim="800000"/>
            <a:headEnd/>
            <a:tailEnd/>
          </a:ln>
        </p:spPr>
      </p:sp>
      <p:sp>
        <p:nvSpPr>
          <p:cNvPr id="84994"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TextEdit="1"/>
          </p:cNvSpPr>
          <p:nvPr>
            <p:ph type="sldImg"/>
          </p:nvPr>
        </p:nvSpPr>
        <p:spPr bwMode="auto">
          <a:noFill/>
          <a:ln>
            <a:solidFill>
              <a:srgbClr val="000000"/>
            </a:solidFill>
            <a:miter lim="800000"/>
            <a:headEnd/>
            <a:tailEnd/>
          </a:ln>
        </p:spPr>
      </p:sp>
      <p:sp>
        <p:nvSpPr>
          <p:cNvPr id="8704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Learn what </a:t>
            </a:r>
            <a:r>
              <a:rPr lang="en-US" dirty="0" err="1" smtClean="0"/>
              <a:t>suprasternal</a:t>
            </a:r>
            <a:r>
              <a:rPr lang="en-US" dirty="0" smtClean="0"/>
              <a:t> notch is, </a:t>
            </a:r>
            <a:r>
              <a:rPr lang="en-US" dirty="0" err="1" smtClean="0"/>
              <a:t>supraclavicular</a:t>
            </a:r>
            <a:r>
              <a:rPr lang="en-US" dirty="0" smtClean="0"/>
              <a:t> areas.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Soft tissue between the ribs is pulled inward (retracted) because of the extremely high negative pleural pressure.</a:t>
            </a:r>
          </a:p>
        </p:txBody>
      </p:sp>
      <p:sp>
        <p:nvSpPr>
          <p:cNvPr id="890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9F53600-A850-4F91-94DE-B58B977C0D42}" type="slidenum">
              <a:rPr lang="en-US" smtClean="0"/>
              <a:pPr/>
              <a:t>46</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TextEdit="1"/>
          </p:cNvSpPr>
          <p:nvPr>
            <p:ph type="sldImg"/>
          </p:nvPr>
        </p:nvSpPr>
        <p:spPr bwMode="auto">
          <a:noFill/>
          <a:ln>
            <a:solidFill>
              <a:srgbClr val="000000"/>
            </a:solidFill>
            <a:miter lim="800000"/>
            <a:headEnd/>
            <a:tailEnd/>
          </a:ln>
        </p:spPr>
      </p:sp>
      <p:sp>
        <p:nvSpPr>
          <p:cNvPr id="93186"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Because the chest of a child is small and the chest wall is thin, breath sounds are easily transmitted from one side of the chest to the other.  As a result, breath sounds may be heard despite the presence of a </a:t>
            </a:r>
            <a:r>
              <a:rPr lang="en-CA" dirty="0" err="1" smtClean="0"/>
              <a:t>pneumothorax</a:t>
            </a:r>
            <a:r>
              <a:rPr lang="en-CA" dirty="0" smtClean="0"/>
              <a:t>, </a:t>
            </a:r>
            <a:r>
              <a:rPr lang="en-CA" dirty="0" err="1" smtClean="0"/>
              <a:t>hemothorax</a:t>
            </a:r>
            <a:r>
              <a:rPr lang="en-CA" dirty="0" smtClean="0"/>
              <a:t>, or </a:t>
            </a:r>
            <a:r>
              <a:rPr lang="en-CA" dirty="0" err="1" smtClean="0"/>
              <a:t>atelectasis</a:t>
            </a:r>
            <a:r>
              <a:rPr lang="en-CA" dirty="0" smtClean="0"/>
              <a:t>. </a:t>
            </a:r>
          </a:p>
          <a:p>
            <a:r>
              <a:rPr lang="en-CA" dirty="0" smtClean="0"/>
              <a:t>Wheezing may be heard throughout the lungs or, in the case of a foreign body obstruction, may be localized.</a:t>
            </a:r>
          </a:p>
          <a:p>
            <a:r>
              <a:rPr lang="en-CA" dirty="0" smtClean="0"/>
              <a:t>To minimize the possibility of sound transmission from one side of the chest to the other, listen for air movement at the nose and mouth.  Note if respirations are quiet, absent, or noisy (E.g. </a:t>
            </a:r>
            <a:r>
              <a:rPr lang="en-CA" dirty="0" err="1" smtClean="0"/>
              <a:t>stridor</a:t>
            </a:r>
            <a:r>
              <a:rPr lang="en-CA" dirty="0" smtClean="0"/>
              <a:t>, wheezing, snoring, crowing, gurgling). </a:t>
            </a:r>
          </a:p>
          <a:p>
            <a:r>
              <a:rPr lang="en-CA" dirty="0" smtClean="0"/>
              <a:t>Bilateral breath sounds?  Breath sounds are normally quiet.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TextEdit="1"/>
          </p:cNvSpPr>
          <p:nvPr>
            <p:ph type="sldImg"/>
          </p:nvPr>
        </p:nvSpPr>
        <p:spPr bwMode="auto">
          <a:noFill/>
          <a:ln>
            <a:solidFill>
              <a:srgbClr val="000000"/>
            </a:solidFill>
            <a:miter lim="800000"/>
            <a:headEnd/>
            <a:tailEnd/>
          </a:ln>
        </p:spPr>
      </p:sp>
      <p:sp>
        <p:nvSpPr>
          <p:cNvPr id="95234"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The transition from abdominal (diaphragmatic) breathing to </a:t>
            </a:r>
            <a:r>
              <a:rPr lang="en-CA" dirty="0" err="1" smtClean="0"/>
              <a:t>intercostal</a:t>
            </a:r>
            <a:r>
              <a:rPr lang="en-CA" dirty="0" smtClean="0"/>
              <a:t> breathing begins between 2 and 4 years of age and is complete by 7 to 8 years of age.</a:t>
            </a:r>
          </a:p>
          <a:p>
            <a:endParaRPr lang="en-CA" dirty="0" smtClean="0"/>
          </a:p>
          <a:p>
            <a:r>
              <a:rPr lang="en-CA" dirty="0" smtClean="0"/>
              <a:t>Respirations in infants and children younger than 6 or 7 years are primarily abdominal (diaphragmatic) because the </a:t>
            </a:r>
            <a:r>
              <a:rPr lang="en-CA" dirty="0" err="1" smtClean="0"/>
              <a:t>intercostal</a:t>
            </a:r>
            <a:r>
              <a:rPr lang="en-CA" dirty="0" smtClean="0"/>
              <a:t> muscles of the chest wall are not well-developed and fatigue easily from the work of breathing.  Effective respiration may be jeopardized when diaphragmatic movement is compromised (E.g. gastric or abdominal distension), because the chest wall cannot compensate.  As the child grows older, the chest muscles strengthen, and chest expansion becomes more noticeable.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TextEdit="1"/>
          </p:cNvSpPr>
          <p:nvPr>
            <p:ph type="sldImg"/>
          </p:nvPr>
        </p:nvSpPr>
        <p:spPr bwMode="auto">
          <a:noFill/>
          <a:ln>
            <a:solidFill>
              <a:srgbClr val="000000"/>
            </a:solidFill>
            <a:miter lim="800000"/>
            <a:headEnd/>
            <a:tailEnd/>
          </a:ln>
        </p:spPr>
      </p:sp>
      <p:sp>
        <p:nvSpPr>
          <p:cNvPr id="166915"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Notice that the pediatric airway on the right is more funnel-shaped than the adult airway on the left, and that the </a:t>
            </a:r>
            <a:r>
              <a:rPr lang="en-US" dirty="0" err="1" smtClean="0"/>
              <a:t>cricoid</a:t>
            </a:r>
            <a:r>
              <a:rPr lang="en-US" dirty="0" smtClean="0"/>
              <a:t> cartilage is the narrowest portion of the airway.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TextEdit="1"/>
          </p:cNvSpPr>
          <p:nvPr>
            <p:ph type="sldImg"/>
          </p:nvPr>
        </p:nvSpPr>
        <p:spPr bwMode="auto">
          <a:noFill/>
          <a:ln>
            <a:solidFill>
              <a:srgbClr val="000000"/>
            </a:solidFill>
            <a:miter lim="800000"/>
            <a:headEnd/>
            <a:tailEnd/>
          </a:ln>
        </p:spPr>
      </p:sp>
      <p:sp>
        <p:nvSpPr>
          <p:cNvPr id="100354" name="Rectangle 3"/>
          <p:cNvSpPr>
            <a:spLocks noGrp="1"/>
          </p:cNvSpPr>
          <p:nvPr>
            <p:ph type="body" idx="1"/>
          </p:nvPr>
        </p:nvSpPr>
        <p:spPr bwMode="auto">
          <a:noFill/>
        </p:spPr>
        <p:txBody>
          <a:bodyPr wrap="square" numCol="1" anchor="t" anchorCtr="0" compatLnSpc="1">
            <a:prstTxWarp prst="textNoShape">
              <a:avLst/>
            </a:prstTxWarp>
          </a:bodyPr>
          <a:lstStyle/>
          <a:p>
            <a:pPr lvl="1"/>
            <a:r>
              <a:rPr lang="en-CA" sz="2000" dirty="0" smtClean="0"/>
              <a:t>A weak central pulse may indicate </a:t>
            </a:r>
            <a:r>
              <a:rPr lang="en-CA" sz="2000" dirty="0" err="1" smtClean="0"/>
              <a:t>decompensated</a:t>
            </a:r>
            <a:r>
              <a:rPr lang="en-CA" sz="2000" dirty="0" smtClean="0"/>
              <a:t> shock.</a:t>
            </a:r>
          </a:p>
          <a:p>
            <a:pPr lvl="1"/>
            <a:r>
              <a:rPr lang="en-CA" sz="2000" dirty="0" smtClean="0"/>
              <a:t>A peripheral pulse that is difficult to find, weak, or irregular suggests poor peripheral perfusion and may be a sign of shock or hemorrhage.</a:t>
            </a:r>
          </a:p>
          <a:p>
            <a:pPr lvl="1"/>
            <a:endParaRPr lang="en-CA" sz="2000" dirty="0" smtClean="0"/>
          </a:p>
          <a:p>
            <a:pPr lvl="1"/>
            <a:r>
              <a:rPr lang="en-CA" sz="2000" dirty="0" smtClean="0"/>
              <a:t>Any rhythm other than sinus is abnormal.</a:t>
            </a:r>
          </a:p>
          <a:p>
            <a:pPr lvl="1"/>
            <a:endParaRPr lang="en-CA" sz="2000" dirty="0" smtClean="0"/>
          </a:p>
          <a:p>
            <a:pPr marL="342900" indent="-342900">
              <a:buFont typeface="Courier New" pitchFamily="49" charset="0"/>
              <a:buNone/>
            </a:pPr>
            <a:r>
              <a:rPr lang="en-CA" sz="1000" dirty="0" smtClean="0"/>
              <a:t>Mottled suggests decreased cardiac output, ischemia, or hypoxia, but can be normal in an infant exposed to a cool environment.</a:t>
            </a:r>
          </a:p>
          <a:p>
            <a:pPr lvl="1"/>
            <a:endParaRPr lang="en-US" sz="2000"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Rot="1" noChangeAspect="1" noTextEdit="1"/>
          </p:cNvSpPr>
          <p:nvPr>
            <p:ph type="sldImg"/>
          </p:nvPr>
        </p:nvSpPr>
        <p:spPr bwMode="auto">
          <a:noFill/>
          <a:ln>
            <a:solidFill>
              <a:srgbClr val="000000"/>
            </a:solidFill>
            <a:miter lim="800000"/>
            <a:headEnd/>
            <a:tailEnd/>
          </a:ln>
        </p:spPr>
      </p:sp>
      <p:sp>
        <p:nvSpPr>
          <p:cNvPr id="103426"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Femoral pulse can be used as well for children &lt; 1 but brachial is preferred.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TextEdit="1"/>
          </p:cNvSpPr>
          <p:nvPr>
            <p:ph type="sldImg"/>
          </p:nvPr>
        </p:nvSpPr>
        <p:spPr bwMode="auto">
          <a:noFill/>
          <a:ln>
            <a:solidFill>
              <a:srgbClr val="000000"/>
            </a:solidFill>
            <a:miter lim="800000"/>
            <a:headEnd/>
            <a:tailEnd/>
          </a:ln>
        </p:spPr>
      </p:sp>
      <p:sp>
        <p:nvSpPr>
          <p:cNvPr id="105474"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Pulse rate for a sleeping or sedate healthy child can be 10% lower than the above </a:t>
            </a:r>
            <a:r>
              <a:rPr lang="en-US" dirty="0" err="1" smtClean="0"/>
              <a:t>normals</a:t>
            </a:r>
            <a:r>
              <a:rPr lang="en-US" dirty="0" smtClean="0"/>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TextEdit="1"/>
          </p:cNvSpPr>
          <p:nvPr>
            <p:ph type="sldImg"/>
          </p:nvPr>
        </p:nvSpPr>
        <p:spPr bwMode="auto">
          <a:noFill/>
          <a:ln>
            <a:solidFill>
              <a:srgbClr val="000000"/>
            </a:solidFill>
            <a:miter lim="800000"/>
            <a:headEnd/>
            <a:tailEnd/>
          </a:ln>
        </p:spPr>
      </p:sp>
      <p:sp>
        <p:nvSpPr>
          <p:cNvPr id="107522"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Another assessment tool:  The Glasgow Coma Scale (GCS) may be used to establish a baseline and for comparison in later, serial observations.  A GCS score that falls two points suggests significant deterioration; urgent patient reassessment is required.</a:t>
            </a:r>
          </a:p>
          <a:p>
            <a:r>
              <a:rPr lang="en-CA" dirty="0" smtClean="0"/>
              <a:t>To avoid confusion with spinal reflexes, assess the patient's motor response by applying a stimulus above the neck. </a:t>
            </a:r>
          </a:p>
          <a:p>
            <a:r>
              <a:rPr lang="en-CA" dirty="0" smtClean="0"/>
              <a:t>Another assessment tool:</a:t>
            </a:r>
            <a:r>
              <a:rPr lang="en-CA" baseline="0" dirty="0" smtClean="0"/>
              <a:t>  The </a:t>
            </a:r>
            <a:r>
              <a:rPr lang="en-CA" dirty="0" smtClean="0"/>
              <a:t>Glasgow Coma Scale (GCS) may be used to establish a baseline and for comparison in later, serial observations.</a:t>
            </a:r>
          </a:p>
          <a:p>
            <a:r>
              <a:rPr lang="en-CA" dirty="0" smtClean="0"/>
              <a:t>Question the parent/caregiver about the child's normal mood, activity level, attention span, and willingness and ability to cooperate.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TextEdit="1"/>
          </p:cNvSpPr>
          <p:nvPr>
            <p:ph type="sldImg"/>
          </p:nvPr>
        </p:nvSpPr>
        <p:spPr bwMode="auto">
          <a:noFill/>
          <a:ln>
            <a:solidFill>
              <a:srgbClr val="000000"/>
            </a:solidFill>
            <a:miter lim="800000"/>
            <a:headEnd/>
            <a:tailEnd/>
          </a:ln>
        </p:spPr>
      </p:sp>
      <p:sp>
        <p:nvSpPr>
          <p:cNvPr id="10957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Is a GCS reliable on a young child?  No.</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Rot="1" noChangeAspect="1" noTextEdit="1"/>
          </p:cNvSpPr>
          <p:nvPr>
            <p:ph type="sldImg"/>
          </p:nvPr>
        </p:nvSpPr>
        <p:spPr bwMode="auto">
          <a:noFill/>
          <a:ln>
            <a:solidFill>
              <a:srgbClr val="000000"/>
            </a:solidFill>
            <a:miter lim="800000"/>
            <a:headEnd/>
            <a:tailEnd/>
          </a:ln>
        </p:spPr>
      </p:sp>
      <p:sp>
        <p:nvSpPr>
          <p:cNvPr id="111618" name="Rectangle 3"/>
          <p:cNvSpPr>
            <a:spLocks noGrp="1"/>
          </p:cNvSpPr>
          <p:nvPr>
            <p:ph type="body" idx="1"/>
          </p:nvPr>
        </p:nvSpPr>
        <p:spPr bwMode="auto">
          <a:noFill/>
        </p:spPr>
        <p:txBody>
          <a:bodyPr wrap="square" numCol="1" anchor="t" anchorCtr="0" compatLnSpc="1">
            <a:prstTxWarp prst="textNoShape">
              <a:avLst/>
            </a:prstTxWarp>
          </a:bodyPr>
          <a:lstStyle/>
          <a:p>
            <a:r>
              <a:rPr lang="en-US" smtClean="0"/>
              <a:t>Heat stroke/dehydration, etc.</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Rot="1" noChangeAspect="1" noTextEdit="1"/>
          </p:cNvSpPr>
          <p:nvPr>
            <p:ph type="sldImg"/>
          </p:nvPr>
        </p:nvSpPr>
        <p:spPr bwMode="auto">
          <a:noFill/>
          <a:ln>
            <a:solidFill>
              <a:srgbClr val="000000"/>
            </a:solidFill>
            <a:miter lim="800000"/>
            <a:headEnd/>
            <a:tailEnd/>
          </a:ln>
        </p:spPr>
      </p:sp>
      <p:sp>
        <p:nvSpPr>
          <p:cNvPr id="115714"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Oral temp. may not be appropriate in someone with coughing/breathing difficulty.</a:t>
            </a:r>
          </a:p>
          <a:p>
            <a:r>
              <a:rPr lang="en-US" dirty="0" smtClean="0"/>
              <a:t>Rectal can still be used in children under 4.</a:t>
            </a:r>
          </a:p>
          <a:p>
            <a:endParaRPr lang="en-US" dirty="0" smtClean="0"/>
          </a:p>
          <a:p>
            <a:r>
              <a:rPr lang="en-US" dirty="0" smtClean="0"/>
              <a:t>Hypothermia is a condition in which core temperature drops below the required temperature for normal metabolism and body functions, which is defined as 35.0 °C (95.0 °F).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Rot="1" noChangeAspect="1" noTextEdit="1"/>
          </p:cNvSpPr>
          <p:nvPr>
            <p:ph type="sldImg"/>
          </p:nvPr>
        </p:nvSpPr>
        <p:spPr bwMode="auto">
          <a:noFill/>
          <a:ln>
            <a:solidFill>
              <a:srgbClr val="000000"/>
            </a:solidFill>
            <a:miter lim="800000"/>
            <a:headEnd/>
            <a:tailEnd/>
          </a:ln>
        </p:spPr>
      </p:sp>
      <p:sp>
        <p:nvSpPr>
          <p:cNvPr id="11776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Normal temp drops slightly rectal – oral – </a:t>
            </a:r>
            <a:r>
              <a:rPr lang="en-US" dirty="0" err="1" smtClean="0"/>
              <a:t>axillary</a:t>
            </a:r>
            <a:r>
              <a:rPr lang="en-US" dirty="0" smtClean="0"/>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Rot="1" noChangeAspect="1" noTextEdit="1"/>
          </p:cNvSpPr>
          <p:nvPr>
            <p:ph type="sldImg"/>
          </p:nvPr>
        </p:nvSpPr>
        <p:spPr bwMode="auto">
          <a:noFill/>
          <a:ln>
            <a:solidFill>
              <a:srgbClr val="000000"/>
            </a:solidFill>
            <a:miter lim="800000"/>
            <a:headEnd/>
            <a:tailEnd/>
          </a:ln>
        </p:spPr>
      </p:sp>
      <p:sp>
        <p:nvSpPr>
          <p:cNvPr id="11981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Can be assessed with palpation, ECG, auscultation.</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Rot="1" noChangeAspect="1" noTextEdit="1"/>
          </p:cNvSpPr>
          <p:nvPr>
            <p:ph type="sldImg"/>
          </p:nvPr>
        </p:nvSpPr>
        <p:spPr bwMode="auto">
          <a:noFill/>
          <a:ln>
            <a:solidFill>
              <a:srgbClr val="000000"/>
            </a:solidFill>
            <a:miter lim="800000"/>
            <a:headEnd/>
            <a:tailEnd/>
          </a:ln>
        </p:spPr>
      </p:sp>
      <p:sp>
        <p:nvSpPr>
          <p:cNvPr id="121858"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Children often become agitated during this procedure, which increases their pulse and respiratory rate.  To decrease children's anxiety about blood pressure measurement, tell them you are going to give their arm “a hug.”</a:t>
            </a:r>
          </a:p>
          <a:p>
            <a:endParaRPr lang="en-US" dirty="0" smtClean="0"/>
          </a:p>
          <a:p>
            <a:r>
              <a:rPr lang="en-CA" dirty="0" smtClean="0"/>
              <a:t>Use of a cuff that is too large will result in a falsely low reading.  Use of a cuff that is too small will result in a falsely high reading.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D6DF39-5F91-4658-B99E-2A74228DC155}" type="slidenum">
              <a:rPr lang="en-US" smtClean="0"/>
              <a:pPr/>
              <a:t>5</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TextEdit="1"/>
          </p:cNvSpPr>
          <p:nvPr>
            <p:ph type="sldImg"/>
          </p:nvPr>
        </p:nvSpPr>
        <p:spPr bwMode="auto">
          <a:noFill/>
          <a:ln>
            <a:solidFill>
              <a:srgbClr val="000000"/>
            </a:solidFill>
            <a:miter lim="800000"/>
            <a:headEnd/>
            <a:tailEnd/>
          </a:ln>
        </p:spPr>
      </p:sp>
      <p:sp>
        <p:nvSpPr>
          <p:cNvPr id="12493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1 month or less &lt; 60 is hypotension, after that use age x 2 formula with the age being zero.</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noTextEdit="1"/>
          </p:cNvSpPr>
          <p:nvPr>
            <p:ph type="sldImg"/>
          </p:nvPr>
        </p:nvSpPr>
        <p:spPr bwMode="auto">
          <a:noFill/>
          <a:ln>
            <a:solidFill>
              <a:srgbClr val="000000"/>
            </a:solidFill>
            <a:miter lim="800000"/>
            <a:headEnd/>
            <a:tailEnd/>
          </a:ln>
        </p:spPr>
      </p:sp>
      <p:sp>
        <p:nvSpPr>
          <p:cNvPr id="129026" name="Notes Placeholder 2"/>
          <p:cNvSpPr>
            <a:spLocks noGrp="1"/>
          </p:cNvSpPr>
          <p:nvPr>
            <p:ph type="body" idx="1"/>
          </p:nvPr>
        </p:nvSpPr>
        <p:spPr bwMode="auto">
          <a:noFill/>
        </p:spPr>
        <p:txBody>
          <a:bodyPr wrap="square" numCol="1" anchor="t" anchorCtr="0" compatLnSpc="1">
            <a:prstTxWarp prst="textNoShape">
              <a:avLst/>
            </a:prstTxWarp>
          </a:bodyPr>
          <a:lstStyle/>
          <a:p>
            <a:pPr>
              <a:buFont typeface="Wingdings" pitchFamily="2" charset="2"/>
              <a:buChar char="v"/>
            </a:pPr>
            <a:r>
              <a:rPr lang="en-CA" dirty="0" smtClean="0"/>
              <a:t>History is often obtained simultaneously during the physical examination and while therapeutic interventions are performed.</a:t>
            </a:r>
          </a:p>
          <a:p>
            <a:pPr>
              <a:buFont typeface="Wingdings" pitchFamily="2" charset="2"/>
              <a:buChar char="v"/>
            </a:pPr>
            <a:r>
              <a:rPr lang="en-CA" dirty="0" smtClean="0"/>
              <a:t>While performing the physical examination, ask the patient, family, bystanders, or others questions regarding the patient's history.</a:t>
            </a:r>
          </a:p>
          <a:p>
            <a:endParaRPr lang="en-CA" dirty="0" smtClean="0"/>
          </a:p>
          <a:p>
            <a:r>
              <a:rPr lang="en-CA" dirty="0" smtClean="0"/>
              <a:t>SAMPLE is a mnemonic used to organize the information obtained when taking a patient history. </a:t>
            </a:r>
          </a:p>
          <a:p>
            <a:r>
              <a:rPr lang="en-CA" dirty="0" smtClean="0"/>
              <a:t>It’s used to organize the information obtained when taking a patient history. </a:t>
            </a:r>
          </a:p>
        </p:txBody>
      </p:sp>
      <p:sp>
        <p:nvSpPr>
          <p:cNvPr id="1290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637E2A-3C72-411B-BF29-48E7446A67C7}" type="slidenum">
              <a:rPr lang="en-US" smtClean="0"/>
              <a:pPr/>
              <a:t>71</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Grp="1" noRot="1" noChangeAspect="1" noTextEdit="1"/>
          </p:cNvSpPr>
          <p:nvPr>
            <p:ph type="sldImg"/>
          </p:nvPr>
        </p:nvSpPr>
        <p:spPr bwMode="auto">
          <a:noFill/>
          <a:ln>
            <a:solidFill>
              <a:srgbClr val="000000"/>
            </a:solidFill>
            <a:miter lim="800000"/>
            <a:headEnd/>
            <a:tailEnd/>
          </a:ln>
        </p:spPr>
      </p:sp>
      <p:sp>
        <p:nvSpPr>
          <p:cNvPr id="134146"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○Complications during pregnancy or delivery (E.g. caesarean delivery, forceps delivery).</a:t>
            </a:r>
          </a:p>
          <a:p>
            <a:r>
              <a:rPr lang="en-CA" dirty="0" smtClean="0"/>
              <a:t>○Congenital anomalies.</a:t>
            </a:r>
          </a:p>
          <a:p>
            <a:r>
              <a:rPr lang="en-CA" dirty="0" smtClean="0"/>
              <a:t>○“Did the baby go home with you?”</a:t>
            </a:r>
          </a:p>
          <a:p>
            <a:r>
              <a:rPr lang="en-CA" dirty="0" smtClean="0"/>
              <a:t>•Immunization status with regard to diphtheria, tetanus, </a:t>
            </a:r>
            <a:r>
              <a:rPr lang="en-CA" dirty="0" err="1" smtClean="0"/>
              <a:t>pertussis</a:t>
            </a:r>
            <a:r>
              <a:rPr lang="en-CA" dirty="0" smtClean="0"/>
              <a:t>, </a:t>
            </a:r>
            <a:r>
              <a:rPr lang="en-CA" dirty="0" err="1" smtClean="0"/>
              <a:t>varicella</a:t>
            </a:r>
            <a:r>
              <a:rPr lang="en-CA" dirty="0" smtClean="0"/>
              <a:t>, poliomyelitis, </a:t>
            </a:r>
            <a:r>
              <a:rPr lang="en-CA" i="1" dirty="0" err="1" smtClean="0"/>
              <a:t>Haemophilus</a:t>
            </a:r>
            <a:r>
              <a:rPr lang="en-CA" i="1" dirty="0" smtClean="0"/>
              <a:t> influenza</a:t>
            </a:r>
            <a:r>
              <a:rPr lang="en-CA" dirty="0" smtClean="0"/>
              <a:t> type B, hepatitis B, </a:t>
            </a:r>
            <a:r>
              <a:rPr lang="en-CA" dirty="0" err="1" smtClean="0"/>
              <a:t>rubeola</a:t>
            </a:r>
            <a:r>
              <a:rPr lang="en-CA" dirty="0" smtClean="0"/>
              <a:t>, rubella, mumps, and so forth.</a:t>
            </a:r>
          </a:p>
          <a:p>
            <a:r>
              <a:rPr lang="en-CA" dirty="0" smtClean="0"/>
              <a:t>(Pertinent) Past medical history</a:t>
            </a:r>
          </a:p>
          <a:p>
            <a:r>
              <a:rPr lang="en-CA" dirty="0" smtClean="0"/>
              <a:t>•Is the child currently under a physician's care?</a:t>
            </a:r>
          </a:p>
          <a:p>
            <a:r>
              <a:rPr lang="en-CA" dirty="0" smtClean="0"/>
              <a:t>•Serious childhood illnesses: Age, complications.</a:t>
            </a:r>
          </a:p>
          <a:p>
            <a:r>
              <a:rPr lang="en-CA" dirty="0" smtClean="0"/>
              <a:t>•Hospitalizations: Age, reason for admission, length of stay.</a:t>
            </a:r>
          </a:p>
          <a:p>
            <a:r>
              <a:rPr lang="en-CA" dirty="0" smtClean="0"/>
              <a:t>•Surgical procedures: Age, reason for procedure, complications.</a:t>
            </a:r>
          </a:p>
          <a:p>
            <a:r>
              <a:rPr lang="en-CA" dirty="0" smtClean="0"/>
              <a:t>•Trauma/injuries and fractures/ingestions, burns: Age, circumstances surrounding event, treatment, complications.</a:t>
            </a:r>
          </a:p>
          <a:p>
            <a:r>
              <a:rPr lang="en-CA" dirty="0" smtClean="0"/>
              <a:t>•For infants and toddlers, obtain a birth history. </a:t>
            </a:r>
          </a:p>
          <a:p>
            <a:r>
              <a:rPr lang="en-CA" dirty="0" smtClean="0"/>
              <a:t>○Maternal age, gestational duration, prematurity, birth weight.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p:spPr>
      </p:sp>
      <p:sp>
        <p:nvSpPr>
          <p:cNvPr id="138242"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b="0" dirty="0" err="1" smtClean="0"/>
              <a:t>Crepitus</a:t>
            </a:r>
            <a:r>
              <a:rPr lang="en-CA" b="0" dirty="0" smtClean="0"/>
              <a:t> </a:t>
            </a:r>
            <a:r>
              <a:rPr lang="en-CA" dirty="0" smtClean="0"/>
              <a:t>is a medical term to describe the grating, crackling, or popping sounds and sensations experienced under the skin and joints.</a:t>
            </a:r>
          </a:p>
        </p:txBody>
      </p:sp>
      <p:sp>
        <p:nvSpPr>
          <p:cNvPr id="1382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E7F38AC-DE08-4FB4-931B-367897D704BA}" type="slidenum">
              <a:rPr lang="en-US" smtClean="0"/>
              <a:pPr/>
              <a:t>78</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Rot="1" noChangeAspect="1" noTextEdit="1"/>
          </p:cNvSpPr>
          <p:nvPr>
            <p:ph type="sldImg"/>
          </p:nvPr>
        </p:nvSpPr>
        <p:spPr bwMode="auto">
          <a:noFill/>
          <a:ln>
            <a:solidFill>
              <a:srgbClr val="000000"/>
            </a:solidFill>
            <a:miter lim="800000"/>
            <a:headEnd/>
            <a:tailEnd/>
          </a:ln>
        </p:spPr>
      </p:sp>
      <p:sp>
        <p:nvSpPr>
          <p:cNvPr id="14029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Do head to toe in infants and young children as some may not like an unfamiliar person touching their face, looking in their mouth, etc.</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noRot="1" noChangeAspect="1" noTextEdit="1"/>
          </p:cNvSpPr>
          <p:nvPr>
            <p:ph type="sldImg"/>
          </p:nvPr>
        </p:nvSpPr>
        <p:spPr bwMode="auto">
          <a:noFill/>
          <a:ln>
            <a:solidFill>
              <a:srgbClr val="000000"/>
            </a:solidFill>
            <a:miter lim="800000"/>
            <a:headEnd/>
            <a:tailEnd/>
          </a:ln>
        </p:spPr>
      </p:sp>
      <p:sp>
        <p:nvSpPr>
          <p:cNvPr id="14336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Check for murmur in babies.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Rot="1" noChangeAspect="1" noTextEdit="1"/>
          </p:cNvSpPr>
          <p:nvPr>
            <p:ph type="sldImg"/>
          </p:nvPr>
        </p:nvSpPr>
        <p:spPr bwMode="auto">
          <a:noFill/>
          <a:ln>
            <a:solidFill>
              <a:srgbClr val="000000"/>
            </a:solidFill>
            <a:miter lim="800000"/>
            <a:headEnd/>
            <a:tailEnd/>
          </a:ln>
        </p:spPr>
      </p:sp>
      <p:sp>
        <p:nvSpPr>
          <p:cNvPr id="145410" name="Rectangle 3"/>
          <p:cNvSpPr>
            <a:spLocks noGrp="1"/>
          </p:cNvSpPr>
          <p:nvPr>
            <p:ph type="body" idx="1"/>
          </p:nvPr>
        </p:nvSpPr>
        <p:spPr bwMode="auto">
          <a:noFill/>
        </p:spPr>
        <p:txBody>
          <a:bodyPr wrap="square" numCol="1" anchor="t" anchorCtr="0" compatLnSpc="1">
            <a:prstTxWarp prst="textNoShape">
              <a:avLst/>
            </a:prstTxWarp>
          </a:bodyPr>
          <a:lstStyle/>
          <a:p>
            <a:pPr lvl="1"/>
            <a:r>
              <a:rPr lang="en-CA" dirty="0" smtClean="0"/>
              <a:t>Capillary refill time of 3 to 5 seconds is delayed and may indicate poor perfusion or exposure to cool ambient temperatures.</a:t>
            </a:r>
          </a:p>
          <a:p>
            <a:pPr lvl="1"/>
            <a:r>
              <a:rPr lang="en-CA" dirty="0" smtClean="0"/>
              <a:t>Capillary refill time longer than 5 seconds is markedly delayed and suggests shock.</a:t>
            </a:r>
          </a:p>
          <a:p>
            <a:pPr lvl="1"/>
            <a:r>
              <a:rPr lang="en-CA" dirty="0" smtClean="0"/>
              <a:t>Alternate sites for assessment of capillary refill include the forehead, chest, abdomen, or fleshy part of the palm.</a:t>
            </a:r>
          </a:p>
          <a:p>
            <a:r>
              <a:rPr lang="en-CA" baseline="0" dirty="0" smtClean="0"/>
              <a:t>          </a:t>
            </a:r>
            <a:r>
              <a:rPr lang="en-CA" dirty="0" smtClean="0"/>
              <a:t>Never assume a child is well-</a:t>
            </a:r>
            <a:r>
              <a:rPr lang="en-CA" dirty="0" err="1" smtClean="0"/>
              <a:t>perfused</a:t>
            </a:r>
            <a:r>
              <a:rPr lang="en-CA" dirty="0" smtClean="0"/>
              <a:t> based on a good capillary refill time.</a:t>
            </a:r>
            <a:endParaRPr lang="en-US"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p:cNvSpPr>
            <a:spLocks noGrp="1" noRot="1" noChangeAspect="1" noTextEdit="1"/>
          </p:cNvSpPr>
          <p:nvPr>
            <p:ph type="sldImg"/>
          </p:nvPr>
        </p:nvSpPr>
        <p:spPr bwMode="auto">
          <a:noFill/>
          <a:ln>
            <a:solidFill>
              <a:srgbClr val="000000"/>
            </a:solidFill>
            <a:miter lim="800000"/>
            <a:headEnd/>
            <a:tailEnd/>
          </a:ln>
        </p:spPr>
      </p:sp>
      <p:sp>
        <p:nvSpPr>
          <p:cNvPr id="149506"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Pink, pale, dusky, cyanotic, mottled.</a:t>
            </a:r>
          </a:p>
          <a:p>
            <a:endParaRPr lang="en-US" dirty="0" smtClean="0"/>
          </a:p>
          <a:p>
            <a:pPr>
              <a:buFont typeface="Courier New" pitchFamily="49" charset="0"/>
              <a:buNone/>
            </a:pPr>
            <a:r>
              <a:rPr lang="en-CA" dirty="0" smtClean="0"/>
              <a:t>Mottled suggests decreased cardiac output, ischemia, or hypoxia, but can be normal in an infant exposed to a cool environment.</a:t>
            </a:r>
          </a:p>
          <a:p>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p:spPr>
      </p:sp>
      <p:sp>
        <p:nvSpPr>
          <p:cNvPr id="151554"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To assess skin </a:t>
            </a:r>
            <a:r>
              <a:rPr lang="en-CA" dirty="0" err="1" smtClean="0"/>
              <a:t>turgor</a:t>
            </a:r>
            <a:r>
              <a:rPr lang="en-CA" dirty="0" smtClean="0"/>
              <a:t> (elasticity), grasp the skin on the abdomen between your thumb and index finger (Figure 2-8).  Pull the skin taut and then release quickly.  Observe the speed with which the skin returns to its original contour when released.</a:t>
            </a:r>
          </a:p>
          <a:p>
            <a:r>
              <a:rPr lang="en-CA" dirty="0" smtClean="0"/>
              <a:t>The skin should resume its shape immediately with no tenting or wrinkling.  Good skin </a:t>
            </a:r>
            <a:r>
              <a:rPr lang="en-CA" dirty="0" err="1" smtClean="0"/>
              <a:t>turgor</a:t>
            </a:r>
            <a:r>
              <a:rPr lang="en-CA" dirty="0" smtClean="0"/>
              <a:t> indicates adequate hydration.  A positive finding is more helpful than a negative one.  Never assume a child is well-hydrated based on good skin </a:t>
            </a:r>
            <a:r>
              <a:rPr lang="en-CA" dirty="0" err="1" smtClean="0"/>
              <a:t>turgor</a:t>
            </a:r>
            <a:r>
              <a:rPr lang="en-CA" dirty="0" smtClean="0"/>
              <a:t>.</a:t>
            </a:r>
          </a:p>
          <a:p>
            <a:r>
              <a:rPr lang="en-CA" dirty="0" smtClean="0"/>
              <a:t>Decreased skin </a:t>
            </a:r>
            <a:r>
              <a:rPr lang="en-CA" dirty="0" err="1" smtClean="0"/>
              <a:t>turgor</a:t>
            </a:r>
            <a:r>
              <a:rPr lang="en-CA" dirty="0" smtClean="0"/>
              <a:t> (a sign of dehydration and/or malnutrition) is present when the skin is released and remains pinched (tented) and then slowly returns to its normal shape.</a:t>
            </a:r>
          </a:p>
          <a:p>
            <a:endParaRPr lang="en-CA" dirty="0" smtClean="0"/>
          </a:p>
        </p:txBody>
      </p:sp>
      <p:sp>
        <p:nvSpPr>
          <p:cNvPr id="151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35DDF4-517B-45C8-8075-E9240FAB7107}" type="slidenum">
              <a:rPr lang="en-US" smtClean="0"/>
              <a:pPr/>
              <a:t>86</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noTextEdit="1"/>
          </p:cNvSpPr>
          <p:nvPr>
            <p:ph type="sldImg"/>
          </p:nvPr>
        </p:nvSpPr>
        <p:spPr bwMode="auto">
          <a:noFill/>
          <a:ln>
            <a:solidFill>
              <a:srgbClr val="000000"/>
            </a:solidFill>
            <a:miter lim="800000"/>
            <a:headEnd/>
            <a:tailEnd/>
          </a:ln>
        </p:spPr>
      </p:sp>
      <p:sp>
        <p:nvSpPr>
          <p:cNvPr id="1536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53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BF692F7-75B4-4FDE-8273-FD2B525C8EB3}" type="slidenum">
              <a:rPr lang="en-US" smtClean="0"/>
              <a:pPr/>
              <a:t>87</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TextEdit="1"/>
          </p:cNvSpPr>
          <p:nvPr>
            <p:ph type="sldImg"/>
          </p:nvPr>
        </p:nvSpPr>
        <p:spPr bwMode="auto">
          <a:noFill/>
          <a:ln>
            <a:solidFill>
              <a:srgbClr val="000000"/>
            </a:solidFill>
            <a:miter lim="800000"/>
            <a:headEnd/>
            <a:tailEnd/>
          </a:ln>
        </p:spPr>
      </p:sp>
      <p:sp>
        <p:nvSpPr>
          <p:cNvPr id="25602"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As a person breathes in, the rib cage expands in its side-to-side dimension to accommodate the expanding lungs.  Similarly, as a bucket handle is moved up from its resting position, it extends farther in the side-to-side dimension.</a:t>
            </a:r>
          </a:p>
          <a:p>
            <a:endParaRPr lang="en-US" dirty="0" smtClean="0"/>
          </a:p>
          <a:p>
            <a:r>
              <a:rPr lang="en-US" dirty="0" smtClean="0"/>
              <a:t>One type of movement involves the so-called "bucket handle" effect.  As each rib swings upon its ends, like a bucket handle swinging up from the sides of the bucket the rib moves upward and outward laterally.  As this type of movement occurs on both sides of the rib cage, the transverse diameter of the rib cage increases from side to side. </a:t>
            </a:r>
          </a:p>
          <a:p>
            <a:endParaRPr lang="en-US" dirty="0" smtClean="0"/>
          </a:p>
          <a:p>
            <a:r>
              <a:rPr lang="en-US" dirty="0" smtClean="0"/>
              <a:t>Get video showing bucket handle effect.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noRot="1" noChangeAspect="1" noTextEdit="1"/>
          </p:cNvSpPr>
          <p:nvPr>
            <p:ph type="sldImg"/>
          </p:nvPr>
        </p:nvSpPr>
        <p:spPr bwMode="auto">
          <a:noFill/>
          <a:ln>
            <a:solidFill>
              <a:srgbClr val="000000"/>
            </a:solidFill>
            <a:miter lim="800000"/>
            <a:headEnd/>
            <a:tailEnd/>
          </a:ln>
        </p:spPr>
      </p:sp>
      <p:sp>
        <p:nvSpPr>
          <p:cNvPr id="157698"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Components of the ongoing assessment:</a:t>
            </a:r>
          </a:p>
          <a:p>
            <a:r>
              <a:rPr lang="en-CA" dirty="0" smtClean="0"/>
              <a:t>Reassess airway patency, oxygen saturation.</a:t>
            </a:r>
          </a:p>
          <a:p>
            <a:r>
              <a:rPr lang="en-CA" dirty="0" smtClean="0"/>
              <a:t>Reassess breathing effectiveness: Rise and fall of the chest.</a:t>
            </a:r>
          </a:p>
          <a:p>
            <a:r>
              <a:rPr lang="en-CA" dirty="0" smtClean="0"/>
              <a:t>Respiratory rate</a:t>
            </a:r>
          </a:p>
          <a:p>
            <a:r>
              <a:rPr lang="en-CA" dirty="0" smtClean="0"/>
              <a:t>Depth/equality of breathing.</a:t>
            </a:r>
          </a:p>
          <a:p>
            <a:r>
              <a:rPr lang="en-CA" dirty="0" smtClean="0"/>
              <a:t>Rhythm of respirations.</a:t>
            </a:r>
          </a:p>
          <a:p>
            <a:r>
              <a:rPr lang="en-CA" dirty="0" smtClean="0"/>
              <a:t>Signs of increased work of breathing (respiratory effort).</a:t>
            </a:r>
          </a:p>
          <a:p>
            <a:r>
              <a:rPr lang="en-CA" dirty="0" smtClean="0"/>
              <a:t>Breath sounds</a:t>
            </a:r>
          </a:p>
          <a:p>
            <a:r>
              <a:rPr lang="en-CA" dirty="0" smtClean="0"/>
              <a:t>Reassess pulse rate and quality, perfusion status, cardiac rhythm. </a:t>
            </a:r>
          </a:p>
          <a:p>
            <a:r>
              <a:rPr lang="en-CA" dirty="0" smtClean="0"/>
              <a:t>Look for changes in colour of skin and mucous membranes.</a:t>
            </a:r>
          </a:p>
          <a:p>
            <a:r>
              <a:rPr lang="en-CA" dirty="0" smtClean="0"/>
              <a:t>Feel for changes in skin temperature and moisture.</a:t>
            </a:r>
          </a:p>
          <a:p>
            <a:r>
              <a:rPr lang="en-CA" dirty="0" smtClean="0"/>
              <a:t>Reassess capillary refill in infants and children younger than 6 years of age.</a:t>
            </a:r>
          </a:p>
          <a:p>
            <a:r>
              <a:rPr lang="en-CA" dirty="0" smtClean="0"/>
              <a:t>Reassess mental status and activity level.</a:t>
            </a:r>
          </a:p>
          <a:p>
            <a:r>
              <a:rPr lang="en-CA" dirty="0" smtClean="0"/>
              <a:t>Reassess and document vital signs.</a:t>
            </a:r>
          </a:p>
          <a:p>
            <a:r>
              <a:rPr lang="en-CA" dirty="0" smtClean="0"/>
              <a:t>Re-evaluate emergency care interventions.</a:t>
            </a:r>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p:cNvSpPr>
            <a:spLocks noGrp="1" noRot="1" noChangeAspect="1" noTextEdit="1"/>
          </p:cNvSpPr>
          <p:nvPr>
            <p:ph type="sldImg"/>
          </p:nvPr>
        </p:nvSpPr>
        <p:spPr bwMode="auto">
          <a:noFill/>
          <a:ln>
            <a:solidFill>
              <a:srgbClr val="000000"/>
            </a:solidFill>
            <a:miter lim="800000"/>
            <a:headEnd/>
            <a:tailEnd/>
          </a:ln>
        </p:spPr>
      </p:sp>
      <p:sp>
        <p:nvSpPr>
          <p:cNvPr id="159746" name="Rectangle 3"/>
          <p:cNvSpPr>
            <a:spLocks noGrp="1"/>
          </p:cNvSpPr>
          <p:nvPr>
            <p:ph type="body" idx="1"/>
          </p:nvPr>
        </p:nvSpPr>
        <p:spPr bwMode="auto">
          <a:noFill/>
        </p:spPr>
        <p:txBody>
          <a:bodyPr wrap="square" numCol="1" anchor="t" anchorCtr="0" compatLnSpc="1">
            <a:prstTxWarp prst="textNoShape">
              <a:avLst/>
            </a:prstTxWarp>
          </a:bodyPr>
          <a:lstStyle/>
          <a:p>
            <a:r>
              <a:rPr lang="en-CA" dirty="0" smtClean="0"/>
              <a:t>Colour of sputum and odour?  Amount?  (Large amount might indicate CF, blood – </a:t>
            </a:r>
            <a:r>
              <a:rPr lang="en-CA" dirty="0" err="1" smtClean="0"/>
              <a:t>bronchiectasis</a:t>
            </a:r>
            <a:r>
              <a:rPr lang="en-CA" dirty="0" smtClean="0"/>
              <a:t>.)</a:t>
            </a:r>
          </a:p>
          <a:p>
            <a:endParaRPr lang="en-CA" dirty="0" smtClean="0"/>
          </a:p>
          <a:p>
            <a:r>
              <a:rPr lang="en-CA" dirty="0" smtClean="0"/>
              <a:t>Sound of cough (Barky might indicate croup/</a:t>
            </a:r>
            <a:r>
              <a:rPr lang="en-CA" dirty="0" err="1" smtClean="0"/>
              <a:t>epiglottitis</a:t>
            </a:r>
            <a:r>
              <a:rPr lang="en-CA" dirty="0" smtClean="0"/>
              <a:t>).  Productive? – </a:t>
            </a:r>
            <a:r>
              <a:rPr lang="en-CA" dirty="0" err="1" smtClean="0"/>
              <a:t>Bronchiolitis</a:t>
            </a:r>
            <a:r>
              <a:rPr lang="en-CA" dirty="0" smtClean="0"/>
              <a:t>/pneumonia.</a:t>
            </a:r>
          </a:p>
          <a:p>
            <a:r>
              <a:rPr lang="en-CA" dirty="0" err="1" smtClean="0"/>
              <a:t>Nonproductive</a:t>
            </a:r>
            <a:r>
              <a:rPr lang="en-CA" dirty="0" smtClean="0"/>
              <a:t> – Asthma/allergies?</a:t>
            </a:r>
          </a:p>
          <a:p>
            <a:endParaRPr lang="en-CA" dirty="0" smtClean="0"/>
          </a:p>
          <a:p>
            <a:r>
              <a:rPr lang="en-CA" dirty="0" smtClean="0"/>
              <a:t>Chest X-ray – Never use alone to </a:t>
            </a:r>
            <a:r>
              <a:rPr lang="en-CA" dirty="0" err="1" smtClean="0"/>
              <a:t>dx</a:t>
            </a:r>
            <a:r>
              <a:rPr lang="en-CA" dirty="0" smtClean="0"/>
              <a:t>, but verify.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TextEdit="1"/>
          </p:cNvSpPr>
          <p:nvPr>
            <p:ph type="sldImg"/>
          </p:nvPr>
        </p:nvSpPr>
        <p:spPr bwMode="auto">
          <a:noFill/>
          <a:ln>
            <a:solidFill>
              <a:srgbClr val="000000"/>
            </a:solidFill>
            <a:miter lim="800000"/>
            <a:headEnd/>
            <a:tailEnd/>
          </a:ln>
        </p:spPr>
      </p:sp>
      <p:sp>
        <p:nvSpPr>
          <p:cNvPr id="27650"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Thorax is compliant to aid passage through birth canal.</a:t>
            </a:r>
          </a:p>
          <a:p>
            <a:r>
              <a:rPr lang="en-US" dirty="0" smtClean="0"/>
              <a:t>Oblique = convex.</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TextEdit="1"/>
          </p:cNvSpPr>
          <p:nvPr>
            <p:ph type="sldImg"/>
          </p:nvPr>
        </p:nvSpPr>
        <p:spPr bwMode="auto">
          <a:noFill/>
          <a:ln>
            <a:solidFill>
              <a:srgbClr val="000000"/>
            </a:solidFill>
            <a:miter lim="800000"/>
            <a:headEnd/>
            <a:tailEnd/>
          </a:ln>
        </p:spPr>
      </p:sp>
      <p:sp>
        <p:nvSpPr>
          <p:cNvPr id="29698"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en-US" sz="1000" dirty="0" smtClean="0"/>
              <a:t>www.spirxpert.com</a:t>
            </a:r>
          </a:p>
          <a:p>
            <a:pPr>
              <a:lnSpc>
                <a:spcPct val="90000"/>
              </a:lnSpc>
            </a:pPr>
            <a:endParaRPr lang="en-US" sz="1000" dirty="0" smtClean="0"/>
          </a:p>
          <a:p>
            <a:pPr>
              <a:lnSpc>
                <a:spcPct val="90000"/>
              </a:lnSpc>
            </a:pPr>
            <a:r>
              <a:rPr lang="en-US" sz="1000" dirty="0" smtClean="0"/>
              <a:t>The way in which the diaphragm is extended within the thorax differs between neonate and adolescent, and the difference matters.  Let us first look at neonate and adult in the erect posture.  In adults, the muscular part of the diaphragm is apposed to the lower rib cage and rises very steeply, whereas the membranous part is extended horizontally.  This is a very advantageous construction.  When the diaphragmatic muscle contracts, it pulls the membranous part down like the dome of a parachute.  This extends the lung downwards and results in an </a:t>
            </a:r>
            <a:r>
              <a:rPr lang="en-US" sz="1000" dirty="0" err="1" smtClean="0"/>
              <a:t>inspiratory</a:t>
            </a:r>
            <a:r>
              <a:rPr lang="en-US" sz="1000" dirty="0" smtClean="0"/>
              <a:t> movement.  At the same time, the pleural pressure falls.  This might cause an inwards, and hence an expiratory, movement of the thorax.  However, the downward displacement of the diaphragm compresses the abdominal content, elevating the abdominal pressure.  On that account, the lower ribcage is pushed outward.  The relatively stiff thorax hinges outwards and upwards, and this reinforces the </a:t>
            </a:r>
            <a:r>
              <a:rPr lang="en-US" sz="1000" dirty="0" err="1" smtClean="0"/>
              <a:t>inspiratory</a:t>
            </a:r>
            <a:r>
              <a:rPr lang="en-US" sz="1000" dirty="0" smtClean="0"/>
              <a:t> </a:t>
            </a:r>
            <a:r>
              <a:rPr lang="en-US" sz="1000" dirty="0" err="1" smtClean="0"/>
              <a:t>manoeuvre</a:t>
            </a:r>
            <a:r>
              <a:rPr lang="en-US" sz="1000" dirty="0" smtClean="0"/>
              <a:t>.</a:t>
            </a:r>
            <a:br>
              <a:rPr lang="en-US" sz="1000" dirty="0" smtClean="0"/>
            </a:br>
            <a:r>
              <a:rPr lang="en-US" sz="1000" dirty="0" smtClean="0"/>
              <a:t>In the neonate the geometry is less </a:t>
            </a:r>
            <a:r>
              <a:rPr lang="en-US" sz="1000" dirty="0" err="1" smtClean="0"/>
              <a:t>favourable</a:t>
            </a:r>
            <a:r>
              <a:rPr lang="en-US" sz="1000" dirty="0" smtClean="0"/>
              <a:t>.  The diaphragm is more level, and the muscular part is not closely apposed to the rib cage.  This diminishes the potential for displacing the diaphragm downwards.  Also, when the muscle contracts, the lower rib cage is pulled inwards, a paradox movement with a view to inspiration.  Whilst the downward displacement of the lung leads to inspiring air, this is associated with less increase in abdominal pressure than in the adult.  In addition, the abdominal pressure is less efficiently translated into an outward acting force on the lower rib cage, because the area of apposition is much more limited.  Finally, because the rib cage is so pliable, some of the drop in pleural pressure is associated with an inward movement of the rib cage, counteracting to some extent the efficiency of the </a:t>
            </a:r>
            <a:r>
              <a:rPr lang="en-US" sz="1000" dirty="0" err="1" smtClean="0"/>
              <a:t>inspiratory</a:t>
            </a:r>
            <a:r>
              <a:rPr lang="en-US" sz="1000" dirty="0" smtClean="0"/>
              <a:t> </a:t>
            </a:r>
            <a:r>
              <a:rPr lang="en-US" sz="1000" dirty="0" err="1" smtClean="0"/>
              <a:t>manoeuvre</a:t>
            </a:r>
            <a:r>
              <a:rPr lang="en-US" sz="1000" dirty="0" smtClean="0"/>
              <a:t>.</a:t>
            </a:r>
            <a:br>
              <a:rPr lang="en-US" sz="1000" dirty="0" smtClean="0"/>
            </a:br>
            <a:r>
              <a:rPr lang="en-US" sz="1000" dirty="0" smtClean="0"/>
              <a:t>In the supine position, the intra-abdominal mass displaces the diaphragm into the thoracic cavity.  Lung volume in the supine posture is therefore smaller than in the erect posture.  The displacement of the diaphragm by the abdominal contents also influences its geometry, the upper part being at a greater angle to the rib cage; this is a less-</a:t>
            </a:r>
            <a:r>
              <a:rPr lang="en-US" sz="1000" dirty="0" err="1" smtClean="0"/>
              <a:t>favourable</a:t>
            </a:r>
            <a:r>
              <a:rPr lang="en-US" sz="1000" dirty="0" smtClean="0"/>
              <a:t> position for the muscle to move the diaphragm towards the abdomen, but on the other hand the larger stretch helps the muscle to operate at a more efficient part of its force-length curve. </a:t>
            </a:r>
          </a:p>
          <a:p>
            <a:pPr>
              <a:lnSpc>
                <a:spcPct val="90000"/>
              </a:lnSpc>
            </a:pPr>
            <a:endParaRPr lang="en-CA" sz="1000" dirty="0" smtClean="0"/>
          </a:p>
          <a:p>
            <a:pPr>
              <a:lnSpc>
                <a:spcPct val="90000"/>
              </a:lnSpc>
            </a:pPr>
            <a:r>
              <a:rPr lang="en-CA" sz="1000" dirty="0" smtClean="0"/>
              <a:t>Why is resting RR faster in kids than adults?</a:t>
            </a:r>
            <a:endParaRPr lang="en-US" sz="10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TextEdit="1"/>
          </p:cNvSpPr>
          <p:nvPr>
            <p:ph type="sldImg"/>
          </p:nvPr>
        </p:nvSpPr>
        <p:spPr bwMode="auto">
          <a:noFill/>
          <a:ln>
            <a:solidFill>
              <a:srgbClr val="000000"/>
            </a:solidFill>
            <a:miter lim="800000"/>
            <a:headEnd/>
            <a:tailEnd/>
          </a:ln>
        </p:spPr>
      </p:sp>
      <p:sp>
        <p:nvSpPr>
          <p:cNvPr id="31746" name="Rectangle 3"/>
          <p:cNvSpPr>
            <a:spLocks noGrp="1"/>
          </p:cNvSpPr>
          <p:nvPr>
            <p:ph type="body" idx="1"/>
          </p:nvPr>
        </p:nvSpPr>
        <p:spPr bwMode="auto">
          <a:noFill/>
        </p:spPr>
        <p:txBody>
          <a:bodyPr wrap="square" numCol="1" anchor="t" anchorCtr="0" compatLnSpc="1">
            <a:prstTxWarp prst="textNoShape">
              <a:avLst/>
            </a:prstTxWarp>
          </a:bodyPr>
          <a:lstStyle/>
          <a:p>
            <a:r>
              <a:rPr lang="en-US" dirty="0" smtClean="0"/>
              <a:t>Similar to increasing HR rather than SV.</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r>
              <a:rPr lang="en-CA" dirty="0" smtClean="0"/>
              <a:t>It’s shown in this </a:t>
            </a:r>
            <a:r>
              <a:rPr lang="en-CA" dirty="0" err="1" smtClean="0"/>
              <a:t>powerpoint</a:t>
            </a:r>
            <a:r>
              <a:rPr lang="en-CA" dirty="0" smtClean="0"/>
              <a:t> as a linear process, but stages may happen simultaneously as you gain experience or with other caregivers helping.</a:t>
            </a:r>
            <a:endParaRPr lang="en-US" dirty="0" smtClean="0"/>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1BFDED-5E03-4EF1-A8EF-C7FD37BE7D50}" type="slidenum">
              <a:rPr lang="en-US" smtClean="0"/>
              <a:pPr/>
              <a:t>15</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400"/>
            </a:lvl1pPr>
            <a:lvl2pPr>
              <a:defRPr sz="2400"/>
            </a:lvl2pPr>
            <a:lvl3pPr>
              <a:defRPr sz="2400"/>
            </a:lvl3pPr>
            <a:lvl4pPr>
              <a:defRPr sz="2400"/>
            </a:lvl4pPr>
            <a:lvl5pPr>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403602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7825" y="0"/>
            <a:ext cx="2171700" cy="6324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2725" y="0"/>
            <a:ext cx="63627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069822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939BC37-6952-412E-B8FA-A42A94BBE7EB}"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248400" cy="1143000"/>
          </a:xfrm>
        </p:spPr>
        <p:txBody>
          <a:bodyPr/>
          <a:lstStyle/>
          <a:p>
            <a:r>
              <a:rPr lang="en-US"/>
              <a:t>Click to edit Master title style</a:t>
            </a:r>
          </a:p>
        </p:txBody>
      </p:sp>
      <p:sp>
        <p:nvSpPr>
          <p:cNvPr id="3" name="Text Placeholder 2"/>
          <p:cNvSpPr>
            <a:spLocks noGrp="1"/>
          </p:cNvSpPr>
          <p:nvPr>
            <p:ph type="body" sz="half" idx="1"/>
          </p:nvPr>
        </p:nvSpPr>
        <p:spPr>
          <a:xfrm>
            <a:off x="2438400" y="2286000"/>
            <a:ext cx="6248400" cy="1843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438400" y="4281488"/>
            <a:ext cx="6248400" cy="1844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553200" y="6351588"/>
            <a:ext cx="2133600" cy="365125"/>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2438400" y="6356350"/>
            <a:ext cx="2895600" cy="365125"/>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533400" y="533400"/>
            <a:ext cx="762000" cy="609600"/>
          </a:xfrm>
          <a:prstGeom prst="rect">
            <a:avLst/>
          </a:prstGeom>
        </p:spPr>
        <p:txBody>
          <a:bodyPr/>
          <a:lstStyle>
            <a:lvl1pPr>
              <a:defRPr/>
            </a:lvl1pPr>
          </a:lstStyle>
          <a:p>
            <a:pPr>
              <a:defRPr/>
            </a:pPr>
            <a:fld id="{FF896AB1-FB93-4511-AE28-DBDF7B85EA8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xmlns="" val="3337450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41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2325" y="13716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982172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55264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3659265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440718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01645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129306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540132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41325" y="1371600"/>
            <a:ext cx="82296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CA" altLang="en-US" dirty="0" smtClean="0"/>
          </a:p>
        </p:txBody>
      </p:sp>
      <p:sp>
        <p:nvSpPr>
          <p:cNvPr id="1027" name="Rectangle 3"/>
          <p:cNvSpPr>
            <a:spLocks noChangeArrowheads="1"/>
          </p:cNvSpPr>
          <p:nvPr/>
        </p:nvSpPr>
        <p:spPr bwMode="auto">
          <a:xfrm>
            <a:off x="0" y="730250"/>
            <a:ext cx="9144000" cy="412750"/>
          </a:xfrm>
          <a:prstGeom prst="rect">
            <a:avLst/>
          </a:prstGeom>
          <a:solidFill>
            <a:srgbClr val="002346"/>
          </a:solidFill>
          <a:ln>
            <a:noFill/>
          </a:ln>
          <a:extLst>
            <a:ext uri="{91240B29-F687-4F45-9708-019B960494DF}">
              <a14:hiddenLine xmlns:a14="http://schemas.microsoft.com/office/drawing/2010/main" xmlns="" w="0">
                <a:solidFill>
                  <a:srgbClr val="000000"/>
                </a:solidFill>
                <a:miter lim="800000"/>
                <a:headEnd/>
                <a:tailEnd/>
              </a14:hiddenLine>
            </a:ext>
          </a:extLst>
        </p:spPr>
        <p:txBody>
          <a:bodyPr/>
          <a:lstStyle/>
          <a:p>
            <a:endParaRPr lang="en-US"/>
          </a:p>
        </p:txBody>
      </p:sp>
      <p:sp>
        <p:nvSpPr>
          <p:cNvPr id="1028" name="Rectangle 4"/>
          <p:cNvSpPr>
            <a:spLocks noChangeArrowheads="1"/>
          </p:cNvSpPr>
          <p:nvPr/>
        </p:nvSpPr>
        <p:spPr bwMode="auto">
          <a:xfrm>
            <a:off x="0" y="6507163"/>
            <a:ext cx="9155113" cy="365125"/>
          </a:xfrm>
          <a:prstGeom prst="rect">
            <a:avLst/>
          </a:prstGeom>
          <a:solidFill>
            <a:srgbClr val="003366"/>
          </a:solidFill>
          <a:ln>
            <a:noFill/>
          </a:ln>
          <a:extLst>
            <a:ext uri="{91240B29-F687-4F45-9708-019B960494DF}">
              <a14:hiddenLine xmlns:a14="http://schemas.microsoft.com/office/drawing/2010/main" xmlns="" w="0">
                <a:solidFill>
                  <a:srgbClr val="000000"/>
                </a:solidFill>
                <a:miter lim="800000"/>
                <a:headEnd/>
                <a:tailEnd/>
              </a14:hiddenLine>
            </a:ext>
          </a:extLst>
        </p:spPr>
        <p:txBody>
          <a:bodyPr/>
          <a:lstStyle/>
          <a:p>
            <a:endParaRPr lang="en-US"/>
          </a:p>
        </p:txBody>
      </p:sp>
      <p:sp>
        <p:nvSpPr>
          <p:cNvPr id="1029" name="Rectangle 5"/>
          <p:cNvSpPr>
            <a:spLocks noChangeArrowheads="1"/>
          </p:cNvSpPr>
          <p:nvPr/>
        </p:nvSpPr>
        <p:spPr bwMode="auto">
          <a:xfrm>
            <a:off x="0" y="0"/>
            <a:ext cx="9144000" cy="1095375"/>
          </a:xfrm>
          <a:prstGeom prst="rect">
            <a:avLst/>
          </a:prstGeom>
          <a:solidFill>
            <a:srgbClr val="003366"/>
          </a:solidFill>
          <a:ln>
            <a:noFill/>
          </a:ln>
          <a:extLst>
            <a:ext uri="{91240B29-F687-4F45-9708-019B960494DF}">
              <a14:hiddenLine xmlns:a14="http://schemas.microsoft.com/office/drawing/2010/main" xmlns="" w="0">
                <a:solidFill>
                  <a:srgbClr val="000000"/>
                </a:solidFill>
                <a:miter lim="800000"/>
                <a:headEnd/>
                <a:tailEnd/>
              </a14:hiddenLine>
            </a:ext>
          </a:extLst>
        </p:spPr>
        <p:txBody>
          <a:bodyPr/>
          <a:lstStyle/>
          <a:p>
            <a:endParaRPr lang="en-US"/>
          </a:p>
        </p:txBody>
      </p:sp>
      <p:grpSp>
        <p:nvGrpSpPr>
          <p:cNvPr id="2" name="Group 6"/>
          <p:cNvGrpSpPr>
            <a:grpSpLocks/>
          </p:cNvGrpSpPr>
          <p:nvPr/>
        </p:nvGrpSpPr>
        <p:grpSpPr bwMode="auto">
          <a:xfrm>
            <a:off x="-3175" y="990600"/>
            <a:ext cx="9148763" cy="47625"/>
            <a:chOff x="0" y="462"/>
            <a:chExt cx="5763" cy="30"/>
          </a:xfrm>
        </p:grpSpPr>
        <p:sp>
          <p:nvSpPr>
            <p:cNvPr id="1034" name="Line 7"/>
            <p:cNvSpPr>
              <a:spLocks noChangeShapeType="1"/>
            </p:cNvSpPr>
            <p:nvPr/>
          </p:nvSpPr>
          <p:spPr bwMode="auto">
            <a:xfrm>
              <a:off x="0" y="492"/>
              <a:ext cx="5763" cy="0"/>
            </a:xfrm>
            <a:prstGeom prst="line">
              <a:avLst/>
            </a:prstGeom>
            <a:noFill/>
            <a:ln w="6350">
              <a:solidFill>
                <a:srgbClr val="336699"/>
              </a:solidFill>
              <a:round/>
              <a:headEnd/>
              <a:tailEnd/>
            </a:ln>
            <a:extLst>
              <a:ext uri="{909E8E84-426E-40DD-AFC4-6F175D3DCCD1}">
                <a14:hiddenFill xmlns:a14="http://schemas.microsoft.com/office/drawing/2010/main" xmlns="">
                  <a:noFill/>
                </a14:hiddenFill>
              </a:ext>
            </a:extLst>
          </p:spPr>
          <p:txBody>
            <a:bodyPr/>
            <a:lstStyle/>
            <a:p>
              <a:endParaRPr lang="en-CA"/>
            </a:p>
          </p:txBody>
        </p:sp>
        <p:sp>
          <p:nvSpPr>
            <p:cNvPr id="1035" name="Line 8"/>
            <p:cNvSpPr>
              <a:spLocks noChangeShapeType="1"/>
            </p:cNvSpPr>
            <p:nvPr/>
          </p:nvSpPr>
          <p:spPr bwMode="auto">
            <a:xfrm>
              <a:off x="0" y="462"/>
              <a:ext cx="5763" cy="0"/>
            </a:xfrm>
            <a:prstGeom prst="line">
              <a:avLst/>
            </a:prstGeom>
            <a:noFill/>
            <a:ln w="6350">
              <a:solidFill>
                <a:srgbClr val="336699"/>
              </a:solidFill>
              <a:round/>
              <a:headEnd/>
              <a:tailEnd/>
            </a:ln>
            <a:extLst>
              <a:ext uri="{909E8E84-426E-40DD-AFC4-6F175D3DCCD1}">
                <a14:hiddenFill xmlns:a14="http://schemas.microsoft.com/office/drawing/2010/main" xmlns="">
                  <a:noFill/>
                </a14:hiddenFill>
              </a:ext>
            </a:extLst>
          </p:spPr>
          <p:txBody>
            <a:bodyPr/>
            <a:lstStyle/>
            <a:p>
              <a:endParaRPr lang="en-CA"/>
            </a:p>
          </p:txBody>
        </p:sp>
      </p:grpSp>
      <p:sp>
        <p:nvSpPr>
          <p:cNvPr id="1031" name="Line 9"/>
          <p:cNvSpPr>
            <a:spLocks noChangeShapeType="1"/>
          </p:cNvSpPr>
          <p:nvPr/>
        </p:nvSpPr>
        <p:spPr bwMode="auto">
          <a:xfrm flipV="1">
            <a:off x="0" y="6519863"/>
            <a:ext cx="9144000" cy="0"/>
          </a:xfrm>
          <a:prstGeom prst="line">
            <a:avLst/>
          </a:prstGeom>
          <a:noFill/>
          <a:ln w="38100">
            <a:solidFill>
              <a:srgbClr val="002346"/>
            </a:solidFill>
            <a:round/>
            <a:headEnd/>
            <a:tailEnd/>
          </a:ln>
          <a:extLst>
            <a:ext uri="{909E8E84-426E-40DD-AFC4-6F175D3DCCD1}">
              <a14:hiddenFill xmlns:a14="http://schemas.microsoft.com/office/drawing/2010/main" xmlns="">
                <a:noFill/>
              </a14:hiddenFill>
            </a:ext>
          </a:extLst>
        </p:spPr>
        <p:txBody>
          <a:bodyPr/>
          <a:lstStyle/>
          <a:p>
            <a:endParaRPr lang="en-CA"/>
          </a:p>
        </p:txBody>
      </p:sp>
      <p:sp>
        <p:nvSpPr>
          <p:cNvPr id="1032" name="Rectangle 10"/>
          <p:cNvSpPr>
            <a:spLocks noGrp="1" noChangeArrowheads="1"/>
          </p:cNvSpPr>
          <p:nvPr>
            <p:ph type="title"/>
          </p:nvPr>
        </p:nvSpPr>
        <p:spPr bwMode="auto">
          <a:xfrm>
            <a:off x="212725" y="0"/>
            <a:ext cx="86868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Lst>
  <p:txStyles>
    <p:titleStyle>
      <a:lvl1pPr algn="ctr" rtl="0" eaLnBrk="1" fontAlgn="base" hangingPunct="1">
        <a:spcBef>
          <a:spcPct val="0"/>
        </a:spcBef>
        <a:spcAft>
          <a:spcPct val="0"/>
        </a:spcAft>
        <a:defRPr sz="4000" b="1">
          <a:solidFill>
            <a:schemeClr val="bg1"/>
          </a:solidFill>
          <a:latin typeface="+mj-lt"/>
          <a:ea typeface="+mj-ea"/>
          <a:cs typeface="+mj-cs"/>
        </a:defRPr>
      </a:lvl1pPr>
      <a:lvl2pPr algn="ctr" rtl="0" eaLnBrk="1" fontAlgn="base" hangingPunct="1">
        <a:spcBef>
          <a:spcPct val="0"/>
        </a:spcBef>
        <a:spcAft>
          <a:spcPct val="0"/>
        </a:spcAft>
        <a:defRPr sz="4000" b="1">
          <a:solidFill>
            <a:schemeClr val="bg1"/>
          </a:solidFill>
          <a:latin typeface="Arial" pitchFamily="34" charset="0"/>
        </a:defRPr>
      </a:lvl2pPr>
      <a:lvl3pPr algn="ctr" rtl="0" eaLnBrk="1" fontAlgn="base" hangingPunct="1">
        <a:spcBef>
          <a:spcPct val="0"/>
        </a:spcBef>
        <a:spcAft>
          <a:spcPct val="0"/>
        </a:spcAft>
        <a:defRPr sz="4000" b="1">
          <a:solidFill>
            <a:schemeClr val="bg1"/>
          </a:solidFill>
          <a:latin typeface="Arial" pitchFamily="34" charset="0"/>
        </a:defRPr>
      </a:lvl3pPr>
      <a:lvl4pPr algn="ctr" rtl="0" eaLnBrk="1" fontAlgn="base" hangingPunct="1">
        <a:spcBef>
          <a:spcPct val="0"/>
        </a:spcBef>
        <a:spcAft>
          <a:spcPct val="0"/>
        </a:spcAft>
        <a:defRPr sz="4000" b="1">
          <a:solidFill>
            <a:schemeClr val="bg1"/>
          </a:solidFill>
          <a:latin typeface="Arial" pitchFamily="34" charset="0"/>
        </a:defRPr>
      </a:lvl4pPr>
      <a:lvl5pPr algn="ctr" rtl="0" eaLnBrk="1" fontAlgn="base" hangingPunct="1">
        <a:spcBef>
          <a:spcPct val="0"/>
        </a:spcBef>
        <a:spcAft>
          <a:spcPct val="0"/>
        </a:spcAft>
        <a:defRPr sz="4000" b="1">
          <a:solidFill>
            <a:schemeClr val="bg1"/>
          </a:solidFill>
          <a:latin typeface="Arial" pitchFamily="34" charset="0"/>
        </a:defRPr>
      </a:lvl5pPr>
      <a:lvl6pPr marL="457200" algn="ctr" rtl="0" eaLnBrk="1" fontAlgn="base" hangingPunct="1">
        <a:spcBef>
          <a:spcPct val="0"/>
        </a:spcBef>
        <a:spcAft>
          <a:spcPct val="0"/>
        </a:spcAft>
        <a:defRPr sz="4000" b="1">
          <a:solidFill>
            <a:schemeClr val="bg1"/>
          </a:solidFill>
          <a:latin typeface="Arial" pitchFamily="34" charset="0"/>
        </a:defRPr>
      </a:lvl6pPr>
      <a:lvl7pPr marL="914400" algn="ctr" rtl="0" eaLnBrk="1" fontAlgn="base" hangingPunct="1">
        <a:spcBef>
          <a:spcPct val="0"/>
        </a:spcBef>
        <a:spcAft>
          <a:spcPct val="0"/>
        </a:spcAft>
        <a:defRPr sz="4000" b="1">
          <a:solidFill>
            <a:schemeClr val="bg1"/>
          </a:solidFill>
          <a:latin typeface="Arial" pitchFamily="34" charset="0"/>
        </a:defRPr>
      </a:lvl7pPr>
      <a:lvl8pPr marL="1371600" algn="ctr" rtl="0" eaLnBrk="1" fontAlgn="base" hangingPunct="1">
        <a:spcBef>
          <a:spcPct val="0"/>
        </a:spcBef>
        <a:spcAft>
          <a:spcPct val="0"/>
        </a:spcAft>
        <a:defRPr sz="4000" b="1">
          <a:solidFill>
            <a:schemeClr val="bg1"/>
          </a:solidFill>
          <a:latin typeface="Arial" pitchFamily="34" charset="0"/>
        </a:defRPr>
      </a:lvl8pPr>
      <a:lvl9pPr marL="1828800" algn="ctr" rtl="0" eaLnBrk="1" fontAlgn="base" hangingPunct="1">
        <a:spcBef>
          <a:spcPct val="0"/>
        </a:spcBef>
        <a:spcAft>
          <a:spcPct val="0"/>
        </a:spcAft>
        <a:defRPr sz="4000" b="1">
          <a:solidFill>
            <a:schemeClr val="bg1"/>
          </a:solidFill>
          <a:latin typeface="Arial" pitchFamily="34" charset="0"/>
        </a:defRPr>
      </a:lvl9pPr>
    </p:titleStyle>
    <p:bodyStyle>
      <a:lvl1pPr marL="342900" indent="-342900" algn="l" rtl="0" eaLnBrk="1" fontAlgn="base" hangingPunct="1">
        <a:spcBef>
          <a:spcPct val="20000"/>
        </a:spcBef>
        <a:spcAft>
          <a:spcPct val="0"/>
        </a:spcAft>
        <a:buClr>
          <a:srgbClr val="003366"/>
        </a:buClr>
        <a:buSzPct val="90000"/>
        <a:buFont typeface="Wingdings" pitchFamily="2" charset="2"/>
        <a:buChar char="n"/>
        <a:defRPr sz="3000">
          <a:solidFill>
            <a:srgbClr val="000000"/>
          </a:solidFill>
          <a:latin typeface="+mn-lt"/>
          <a:ea typeface="+mn-ea"/>
          <a:cs typeface="+mn-cs"/>
        </a:defRPr>
      </a:lvl1pPr>
      <a:lvl2pPr marL="692150" indent="-347663" algn="l" rtl="0" eaLnBrk="1" fontAlgn="base" hangingPunct="1">
        <a:spcBef>
          <a:spcPct val="20000"/>
        </a:spcBef>
        <a:spcAft>
          <a:spcPct val="0"/>
        </a:spcAft>
        <a:buClr>
          <a:srgbClr val="003366"/>
        </a:buClr>
        <a:buSzPct val="80000"/>
        <a:buFont typeface="Wingdings" pitchFamily="2" charset="2"/>
        <a:buChar char="n"/>
        <a:defRPr sz="2600">
          <a:solidFill>
            <a:srgbClr val="000000"/>
          </a:solidFill>
          <a:latin typeface="+mn-lt"/>
        </a:defRPr>
      </a:lvl2pPr>
      <a:lvl3pPr marL="987425" indent="-293688" algn="l" rtl="0" eaLnBrk="1" fontAlgn="base" hangingPunct="1">
        <a:spcBef>
          <a:spcPct val="20000"/>
        </a:spcBef>
        <a:spcAft>
          <a:spcPct val="0"/>
        </a:spcAft>
        <a:buClr>
          <a:srgbClr val="003366"/>
        </a:buClr>
        <a:buSzPct val="70000"/>
        <a:buFont typeface="Wingdings" pitchFamily="2" charset="2"/>
        <a:buChar char="n"/>
        <a:defRPr sz="2300">
          <a:solidFill>
            <a:srgbClr val="000000"/>
          </a:solidFill>
          <a:latin typeface="+mn-lt"/>
        </a:defRPr>
      </a:lvl3pPr>
      <a:lvl4pPr marL="1281113" indent="-292100" algn="l" rtl="0" eaLnBrk="1" fontAlgn="base" hangingPunct="1">
        <a:spcBef>
          <a:spcPct val="20000"/>
        </a:spcBef>
        <a:spcAft>
          <a:spcPct val="0"/>
        </a:spcAft>
        <a:buClr>
          <a:srgbClr val="003366"/>
        </a:buClr>
        <a:buSzPct val="60000"/>
        <a:buFont typeface="Wingdings" pitchFamily="2" charset="2"/>
        <a:buChar char="n"/>
        <a:defRPr sz="2000">
          <a:solidFill>
            <a:srgbClr val="000000"/>
          </a:solidFill>
          <a:latin typeface="+mn-lt"/>
        </a:defRPr>
      </a:lvl4pPr>
      <a:lvl5pPr marL="15986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5pPr>
      <a:lvl6pPr marL="20558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6pPr>
      <a:lvl7pPr marL="25130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7pPr>
      <a:lvl8pPr marL="29702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8pPr>
      <a:lvl9pPr marL="3427413" indent="-315913" algn="l" rtl="0" eaLnBrk="1" fontAlgn="base" hangingPunct="1">
        <a:spcBef>
          <a:spcPct val="20000"/>
        </a:spcBef>
        <a:spcAft>
          <a:spcPct val="0"/>
        </a:spcAft>
        <a:buClr>
          <a:srgbClr val="003366"/>
        </a:buClr>
        <a:buSzPct val="50000"/>
        <a:buFont typeface="Wingdings" pitchFamily="2" charset="2"/>
        <a:buChar char="n"/>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838200"/>
            <a:ext cx="7010400" cy="1905000"/>
          </a:xfrm>
        </p:spPr>
        <p:txBody>
          <a:bodyPr>
            <a:normAutofit fontScale="90000"/>
          </a:bodyPr>
          <a:lstStyle/>
          <a:p>
            <a:pPr eaLnBrk="1" fontAlgn="auto" hangingPunct="1">
              <a:spcAft>
                <a:spcPts val="0"/>
              </a:spcAft>
              <a:defRPr/>
            </a:pPr>
            <a:r>
              <a:rPr lang="en-US" dirty="0" smtClean="0">
                <a:solidFill>
                  <a:srgbClr val="0070C0"/>
                </a:solidFill>
                <a:effectLst>
                  <a:outerShdw blurRad="38100" dist="38100" dir="2700000" algn="tl">
                    <a:srgbClr val="000000"/>
                  </a:outerShdw>
                </a:effectLst>
                <a:cs typeface="Arial" charset="0"/>
              </a:rPr>
              <a:t>Examination and Assessment of the Pediatric Patient</a:t>
            </a:r>
            <a:endParaRPr lang="en-CA" dirty="0">
              <a:solidFill>
                <a:srgbClr val="0070C0"/>
              </a:solidFill>
            </a:endParaRPr>
          </a:p>
        </p:txBody>
      </p:sp>
      <p:pic>
        <p:nvPicPr>
          <p:cNvPr id="16386" name="Picture 13"/>
          <p:cNvPicPr>
            <a:picLocks noGrp="1" noChangeAspect="1" noChangeArrowheads="1"/>
          </p:cNvPicPr>
          <p:nvPr>
            <p:ph idx="1"/>
          </p:nvPr>
        </p:nvPicPr>
        <p:blipFill>
          <a:blip r:embed="rId3" cstate="print"/>
          <a:srcRect/>
          <a:stretch>
            <a:fillRect/>
          </a:stretch>
        </p:blipFill>
        <p:spPr>
          <a:xfrm>
            <a:off x="2438400" y="2286000"/>
            <a:ext cx="5943600" cy="3887788"/>
          </a:xfrm>
        </p:spPr>
      </p:pic>
      <p:sp>
        <p:nvSpPr>
          <p:cNvPr id="7172" name="TextBox 16"/>
          <p:cNvSpPr txBox="1">
            <a:spLocks noChangeArrowheads="1"/>
          </p:cNvSpPr>
          <p:nvPr/>
        </p:nvSpPr>
        <p:spPr bwMode="auto">
          <a:xfrm>
            <a:off x="0" y="3811588"/>
            <a:ext cx="2133600" cy="2339102"/>
          </a:xfrm>
          <a:prstGeom prst="rect">
            <a:avLst/>
          </a:prstGeom>
          <a:noFill/>
          <a:ln w="9525">
            <a:noFill/>
            <a:miter lim="800000"/>
            <a:headEnd/>
            <a:tailEnd/>
          </a:ln>
        </p:spPr>
        <p:txBody>
          <a:bodyPr>
            <a:spAutoFit/>
          </a:bodyPr>
          <a:lstStyle/>
          <a:p>
            <a:pPr>
              <a:lnSpc>
                <a:spcPct val="90000"/>
              </a:lnSpc>
              <a:spcBef>
                <a:spcPct val="50000"/>
              </a:spcBef>
              <a:buClr>
                <a:srgbClr val="FFCC00"/>
              </a:buClr>
              <a:defRPr/>
            </a:pPr>
            <a:r>
              <a:rPr lang="en-CA" sz="2000" dirty="0">
                <a:solidFill>
                  <a:schemeClr val="tx1"/>
                </a:solidFill>
                <a:latin typeface="Arial" pitchFamily="34" charset="0"/>
              </a:rPr>
              <a:t>RET 203</a:t>
            </a:r>
          </a:p>
          <a:p>
            <a:pPr>
              <a:lnSpc>
                <a:spcPct val="90000"/>
              </a:lnSpc>
              <a:spcBef>
                <a:spcPct val="50000"/>
              </a:spcBef>
              <a:buClr>
                <a:srgbClr val="FFCC00"/>
              </a:buClr>
              <a:defRPr/>
            </a:pPr>
            <a:r>
              <a:rPr lang="en-CA" sz="2000" dirty="0" smtClean="0">
                <a:solidFill>
                  <a:schemeClr val="accent5">
                    <a:lumMod val="50000"/>
                  </a:schemeClr>
                </a:solidFill>
                <a:latin typeface="Arial" pitchFamily="34" charset="0"/>
              </a:rPr>
              <a:t>PALS – Pediatric </a:t>
            </a:r>
            <a:r>
              <a:rPr lang="en-CA" sz="2000" dirty="0">
                <a:solidFill>
                  <a:schemeClr val="accent5">
                    <a:lumMod val="50000"/>
                  </a:schemeClr>
                </a:solidFill>
                <a:latin typeface="Arial" pitchFamily="34" charset="0"/>
              </a:rPr>
              <a:t>Advanced Life Support Study Guide : Barbara </a:t>
            </a:r>
            <a:r>
              <a:rPr lang="en-CA" sz="2000" dirty="0" err="1">
                <a:solidFill>
                  <a:schemeClr val="accent5">
                    <a:lumMod val="50000"/>
                  </a:schemeClr>
                </a:solidFill>
                <a:latin typeface="Arial" pitchFamily="34" charset="0"/>
              </a:rPr>
              <a:t>Aehlert</a:t>
            </a:r>
            <a:endParaRPr lang="en-CA" sz="2000" dirty="0">
              <a:solidFill>
                <a:schemeClr val="accent5">
                  <a:lumMod val="50000"/>
                </a:schemeClr>
              </a:solidFill>
              <a:latin typeface="Arial" pitchFamily="34" charset="0"/>
            </a:endParaRPr>
          </a:p>
          <a:p>
            <a:pPr>
              <a:lnSpc>
                <a:spcPct val="90000"/>
              </a:lnSpc>
              <a:spcBef>
                <a:spcPct val="50000"/>
              </a:spcBef>
              <a:buClr>
                <a:srgbClr val="FFCC00"/>
              </a:buClr>
              <a:defRPr/>
            </a:pPr>
            <a:endParaRPr lang="en-CA" sz="2000" dirty="0">
              <a:latin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458200" cy="1600200"/>
          </a:xfrm>
        </p:spPr>
        <p:txBody>
          <a:bodyPr wrap="square" numCol="1" anchorCtr="0" compatLnSpc="1">
            <a:prstTxWarp prst="textNoShape">
              <a:avLst/>
            </a:prstTxWarp>
          </a:bodyPr>
          <a:lstStyle/>
          <a:p>
            <a:pPr algn="ctr">
              <a:defRPr/>
            </a:pPr>
            <a:r>
              <a:rPr lang="en-CA" sz="4000" b="0" cap="none" dirty="0" smtClean="0"/>
              <a:t>Comparison of Neonatal and Adult Anatomy</a:t>
            </a:r>
          </a:p>
        </p:txBody>
      </p:sp>
      <p:graphicFrame>
        <p:nvGraphicFramePr>
          <p:cNvPr id="4" name="Table 3"/>
          <p:cNvGraphicFramePr>
            <a:graphicFrameLocks noGrp="1"/>
          </p:cNvGraphicFramePr>
          <p:nvPr/>
        </p:nvGraphicFramePr>
        <p:xfrm>
          <a:off x="990600" y="1219200"/>
          <a:ext cx="7315200" cy="5202834"/>
        </p:xfrm>
        <a:graphic>
          <a:graphicData uri="http://schemas.openxmlformats.org/drawingml/2006/table">
            <a:tbl>
              <a:tblPr/>
              <a:tblGrid>
                <a:gridCol w="2438400"/>
                <a:gridCol w="2438400"/>
                <a:gridCol w="2438400"/>
              </a:tblGrid>
              <a:tr h="313285">
                <a:tc>
                  <a:txBody>
                    <a:bodyPr/>
                    <a:lstStyle/>
                    <a:p>
                      <a:pPr algn="ctr">
                        <a:lnSpc>
                          <a:spcPct val="115000"/>
                        </a:lnSpc>
                        <a:spcAft>
                          <a:spcPts val="1000"/>
                        </a:spcAft>
                      </a:pPr>
                      <a:r>
                        <a:rPr lang="en-CA" sz="1800" b="1" dirty="0">
                          <a:latin typeface="Times New Roman"/>
                          <a:ea typeface="Times New Roman"/>
                          <a:cs typeface="Times New Roman"/>
                        </a:rPr>
                        <a:t>Structure</a:t>
                      </a:r>
                      <a:endParaRPr lang="en-CA" sz="1800" dirty="0">
                        <a:latin typeface="Calibri"/>
                        <a:ea typeface="Calibri"/>
                        <a:cs typeface="Times New Roman"/>
                      </a:endParaRPr>
                    </a:p>
                  </a:txBody>
                  <a:tcPr marL="9525" marR="9525" marT="9525" marB="9525" anchor="ctr">
                    <a:lnL>
                      <a:noFill/>
                    </a:lnL>
                    <a:lnR>
                      <a:noFill/>
                    </a:lnR>
                    <a:lnT>
                      <a:noFill/>
                    </a:lnT>
                    <a:lnB>
                      <a:noFill/>
                    </a:lnB>
                  </a:tcPr>
                </a:tc>
                <a:tc>
                  <a:txBody>
                    <a:bodyPr/>
                    <a:lstStyle/>
                    <a:p>
                      <a:pPr algn="ctr">
                        <a:lnSpc>
                          <a:spcPct val="115000"/>
                        </a:lnSpc>
                        <a:spcAft>
                          <a:spcPts val="1000"/>
                        </a:spcAft>
                      </a:pPr>
                      <a:r>
                        <a:rPr lang="en-CA" sz="1800" b="1" dirty="0">
                          <a:latin typeface="Times New Roman"/>
                          <a:ea typeface="Times New Roman"/>
                          <a:cs typeface="Times New Roman"/>
                        </a:rPr>
                        <a:t>Neonate</a:t>
                      </a:r>
                      <a:endParaRPr lang="en-CA" sz="1800" dirty="0">
                        <a:latin typeface="Calibri"/>
                        <a:ea typeface="Calibri"/>
                        <a:cs typeface="Times New Roman"/>
                      </a:endParaRPr>
                    </a:p>
                  </a:txBody>
                  <a:tcPr marL="9525" marR="9525" marT="9525" marB="9525" anchor="ctr">
                    <a:lnL>
                      <a:noFill/>
                    </a:lnL>
                    <a:lnR>
                      <a:noFill/>
                    </a:lnR>
                    <a:lnT>
                      <a:noFill/>
                    </a:lnT>
                    <a:lnB>
                      <a:noFill/>
                    </a:lnB>
                  </a:tcPr>
                </a:tc>
                <a:tc>
                  <a:txBody>
                    <a:bodyPr/>
                    <a:lstStyle/>
                    <a:p>
                      <a:pPr algn="ctr">
                        <a:lnSpc>
                          <a:spcPct val="115000"/>
                        </a:lnSpc>
                        <a:spcAft>
                          <a:spcPts val="1000"/>
                        </a:spcAft>
                      </a:pPr>
                      <a:r>
                        <a:rPr lang="en-CA" sz="1800" b="1" dirty="0">
                          <a:latin typeface="Times New Roman"/>
                          <a:ea typeface="Times New Roman"/>
                          <a:cs typeface="Times New Roman"/>
                        </a:rPr>
                        <a:t>Adult</a:t>
                      </a:r>
                      <a:endParaRPr lang="en-CA" sz="18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Head/body size ratio</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1:4</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1:8</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a:latin typeface="Times New Roman"/>
                          <a:ea typeface="Times New Roman"/>
                          <a:cs typeface="Times New Roman"/>
                        </a:rPr>
                        <a:t>Tongue size</a:t>
                      </a:r>
                      <a:endParaRPr lang="en-CA" sz="120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Large</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Proportional</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a:latin typeface="Times New Roman"/>
                          <a:ea typeface="Times New Roman"/>
                          <a:cs typeface="Times New Roman"/>
                        </a:rPr>
                        <a:t>Laryngeal shape</a:t>
                      </a:r>
                      <a:endParaRPr lang="en-CA" sz="120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Funnel-shaped</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Rectangular</a:t>
                      </a:r>
                      <a:endParaRPr lang="en-CA" sz="1200" dirty="0">
                        <a:latin typeface="Calibri"/>
                        <a:ea typeface="Calibri"/>
                        <a:cs typeface="Times New Roman"/>
                      </a:endParaRPr>
                    </a:p>
                  </a:txBody>
                  <a:tcPr marL="9525" marR="9525" marT="9525" marB="9525" anchor="ctr">
                    <a:lnL>
                      <a:noFill/>
                    </a:lnL>
                    <a:lnR>
                      <a:noFill/>
                    </a:lnR>
                    <a:lnT>
                      <a:noFill/>
                    </a:lnT>
                    <a:lnB>
                      <a:noFill/>
                    </a:lnB>
                  </a:tcPr>
                </a:tc>
              </a:tr>
              <a:tr h="51877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Narrowest portion of upper airway</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err="1">
                          <a:latin typeface="Times New Roman"/>
                          <a:ea typeface="Times New Roman"/>
                          <a:cs typeface="Times New Roman"/>
                        </a:rPr>
                        <a:t>Cricoid</a:t>
                      </a:r>
                      <a:r>
                        <a:rPr lang="en-CA" sz="1400" dirty="0">
                          <a:latin typeface="Times New Roman"/>
                          <a:ea typeface="Times New Roman"/>
                          <a:cs typeface="Times New Roman"/>
                        </a:rPr>
                        <a:t> cartilage</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err="1">
                          <a:latin typeface="Times New Roman"/>
                          <a:ea typeface="Times New Roman"/>
                          <a:cs typeface="Times New Roman"/>
                        </a:rPr>
                        <a:t>Rima</a:t>
                      </a:r>
                      <a:r>
                        <a:rPr lang="en-CA" sz="1400" dirty="0">
                          <a:latin typeface="Times New Roman"/>
                          <a:ea typeface="Times New Roman"/>
                          <a:cs typeface="Times New Roman"/>
                        </a:rPr>
                        <a:t> </a:t>
                      </a:r>
                      <a:r>
                        <a:rPr lang="en-CA" sz="1400" dirty="0" err="1">
                          <a:latin typeface="Times New Roman"/>
                          <a:ea typeface="Times New Roman"/>
                          <a:cs typeface="Times New Roman"/>
                        </a:rPr>
                        <a:t>glottidis</a:t>
                      </a:r>
                      <a:endParaRPr lang="en-CA" sz="1200" dirty="0">
                        <a:latin typeface="Calibri"/>
                        <a:ea typeface="Calibri"/>
                        <a:cs typeface="Times New Roman"/>
                      </a:endParaRPr>
                    </a:p>
                  </a:txBody>
                  <a:tcPr marL="9525" marR="9525" marT="9525" marB="9525" anchor="ctr">
                    <a:lnL>
                      <a:noFill/>
                    </a:lnL>
                    <a:lnR>
                      <a:noFill/>
                    </a:lnR>
                    <a:lnT>
                      <a:noFill/>
                    </a:lnT>
                    <a:lnB>
                      <a:noFill/>
                    </a:lnB>
                  </a:tcPr>
                </a:tc>
              </a:tr>
              <a:tr h="628216">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Shape and location of </a:t>
                      </a:r>
                      <a:r>
                        <a:rPr lang="en-CA" sz="1400" dirty="0">
                          <a:solidFill>
                            <a:srgbClr val="000000"/>
                          </a:solidFill>
                          <a:latin typeface="Times New Roman" pitchFamily="18" charset="0"/>
                          <a:ea typeface="+mn-ea"/>
                          <a:cs typeface="Times New Roman" pitchFamily="18" charset="0"/>
                        </a:rPr>
                        <a:t>epiglottis</a:t>
                      </a:r>
                      <a:endParaRPr lang="en-CA" sz="2400" dirty="0">
                        <a:solidFill>
                          <a:srgbClr val="000000"/>
                        </a:solidFill>
                        <a:latin typeface="Times New Roman" pitchFamily="18" charset="0"/>
                        <a:ea typeface="+mn-ea"/>
                        <a:cs typeface="Times New Roman" pitchFamily="18" charset="0"/>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Long/C1</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Flat, C4</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Level of tracheal bifurcation</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smtClean="0">
                          <a:latin typeface="Times New Roman"/>
                          <a:ea typeface="Times New Roman"/>
                          <a:cs typeface="Times New Roman"/>
                        </a:rPr>
                        <a:t>T3 - 4</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T5</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Compliance of trachea</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Compliant, flexible</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Noncompliant</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Angle of </a:t>
                      </a:r>
                      <a:r>
                        <a:rPr lang="en-CA" sz="1400" dirty="0" err="1">
                          <a:latin typeface="Times New Roman"/>
                          <a:ea typeface="Times New Roman"/>
                          <a:cs typeface="Times New Roman"/>
                        </a:rPr>
                        <a:t>mainstem</a:t>
                      </a:r>
                      <a:r>
                        <a:rPr lang="en-CA" sz="1400" dirty="0">
                          <a:latin typeface="Times New Roman"/>
                          <a:ea typeface="Times New Roman"/>
                          <a:cs typeface="Times New Roman"/>
                        </a:rPr>
                        <a:t> bronchi</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10 degrees right, 30 degrees left</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30 degrees right, 50 degrees left</a:t>
                      </a:r>
                      <a:endParaRPr lang="en-CA" sz="1200" dirty="0">
                        <a:latin typeface="Calibri"/>
                        <a:ea typeface="Calibri"/>
                        <a:cs typeface="Times New Roman"/>
                      </a:endParaRPr>
                    </a:p>
                  </a:txBody>
                  <a:tcPr marL="9525" marR="9525" marT="9525" marB="9525" anchor="ctr">
                    <a:lnL>
                      <a:noFill/>
                    </a:lnL>
                    <a:lnR>
                      <a:noFill/>
                    </a:lnR>
                    <a:lnT>
                      <a:noFill/>
                    </a:lnT>
                    <a:lnB>
                      <a:noFill/>
                    </a:lnB>
                  </a:tcPr>
                </a:tc>
              </a:tr>
              <a:tr h="518775">
                <a:tc>
                  <a:txBody>
                    <a:bodyPr/>
                    <a:lstStyle/>
                    <a:p>
                      <a:pPr>
                        <a:lnSpc>
                          <a:spcPct val="115000"/>
                        </a:lnSpc>
                        <a:spcAft>
                          <a:spcPts val="1000"/>
                        </a:spcAft>
                        <a:buFont typeface="Arial" pitchFamily="34" charset="0"/>
                        <a:buChar char="•"/>
                      </a:pPr>
                      <a:r>
                        <a:rPr lang="en-CA" sz="1400" dirty="0" err="1">
                          <a:latin typeface="Times New Roman"/>
                          <a:ea typeface="Times New Roman"/>
                          <a:cs typeface="Times New Roman"/>
                        </a:rPr>
                        <a:t>Anteroposterior</a:t>
                      </a:r>
                      <a:r>
                        <a:rPr lang="en-CA" sz="1400" dirty="0">
                          <a:latin typeface="Times New Roman"/>
                          <a:ea typeface="Times New Roman"/>
                          <a:cs typeface="Times New Roman"/>
                        </a:rPr>
                        <a:t> transverse diameter ratio</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1:1</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1:2</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Thoracic shape</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Bullet-shaped</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Conical</a:t>
                      </a:r>
                      <a:endParaRPr lang="en-CA" sz="1200" dirty="0">
                        <a:latin typeface="Calibri"/>
                        <a:ea typeface="Calibri"/>
                        <a:cs typeface="Times New Roman"/>
                      </a:endParaRPr>
                    </a:p>
                  </a:txBody>
                  <a:tcPr marL="9525" marR="9525" marT="9525" marB="9525" anchor="ctr">
                    <a:lnL>
                      <a:noFill/>
                    </a:lnL>
                    <a:lnR>
                      <a:noFill/>
                    </a:lnR>
                    <a:lnT>
                      <a:noFill/>
                    </a:lnT>
                    <a:lnB>
                      <a:noFill/>
                    </a:lnB>
                  </a:tcPr>
                </a:tc>
              </a:tr>
              <a:tr h="27062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Resting position of diaphragm</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Higher than adult</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Normal</a:t>
                      </a:r>
                      <a:endParaRPr lang="en-CA" sz="1200" dirty="0">
                        <a:latin typeface="Calibri"/>
                        <a:ea typeface="Calibri"/>
                        <a:cs typeface="Times New Roman"/>
                      </a:endParaRPr>
                    </a:p>
                  </a:txBody>
                  <a:tcPr marL="9525" marR="9525" marT="9525" marB="9525" anchor="ctr">
                    <a:lnL>
                      <a:noFill/>
                    </a:lnL>
                    <a:lnR>
                      <a:noFill/>
                    </a:lnR>
                    <a:lnT>
                      <a:noFill/>
                    </a:lnT>
                    <a:lnB>
                      <a:noFill/>
                    </a:lnB>
                  </a:tcPr>
                </a:tc>
              </a:tr>
              <a:tr h="51877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Location of heart</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smtClean="0">
                          <a:latin typeface="Times New Roman"/>
                          <a:ea typeface="Times New Roman"/>
                          <a:cs typeface="Times New Roman"/>
                        </a:rPr>
                        <a:t>Centre </a:t>
                      </a:r>
                      <a:r>
                        <a:rPr lang="en-CA" sz="1400" dirty="0">
                          <a:latin typeface="Times New Roman"/>
                          <a:ea typeface="Times New Roman"/>
                          <a:cs typeface="Times New Roman"/>
                        </a:rPr>
                        <a:t>of chest, midline</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Lower portion of chest, left of midline</a:t>
                      </a:r>
                      <a:endParaRPr lang="en-CA" sz="1200" dirty="0">
                        <a:latin typeface="Calibri"/>
                        <a:ea typeface="Calibri"/>
                        <a:cs typeface="Times New Roman"/>
                      </a:endParaRPr>
                    </a:p>
                  </a:txBody>
                  <a:tcPr marL="9525" marR="9525" marT="9525" marB="9525" anchor="ctr">
                    <a:lnL>
                      <a:noFill/>
                    </a:lnL>
                    <a:lnR>
                      <a:noFill/>
                    </a:lnR>
                    <a:lnT>
                      <a:noFill/>
                    </a:lnT>
                    <a:lnB>
                      <a:noFill/>
                    </a:lnB>
                  </a:tcPr>
                </a:tc>
              </a:tr>
              <a:tr h="518775">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Body surface area/body size ratio</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9 times adult</a:t>
                      </a:r>
                      <a:endParaRPr lang="en-CA" sz="1200" dirty="0">
                        <a:latin typeface="Calibri"/>
                        <a:ea typeface="Calibri"/>
                        <a:cs typeface="Times New Roman"/>
                      </a:endParaRPr>
                    </a:p>
                  </a:txBody>
                  <a:tcPr marL="9525" marR="9525" marT="9525" marB="9525" anchor="ctr">
                    <a:lnL>
                      <a:noFill/>
                    </a:lnL>
                    <a:lnR>
                      <a:noFill/>
                    </a:lnR>
                    <a:lnT>
                      <a:noFill/>
                    </a:lnT>
                    <a:lnB>
                      <a:noFill/>
                    </a:lnB>
                  </a:tcPr>
                </a:tc>
                <a:tc>
                  <a:txBody>
                    <a:bodyPr/>
                    <a:lstStyle/>
                    <a:p>
                      <a:pPr>
                        <a:lnSpc>
                          <a:spcPct val="115000"/>
                        </a:lnSpc>
                        <a:spcAft>
                          <a:spcPts val="1000"/>
                        </a:spcAft>
                        <a:buFont typeface="Arial" pitchFamily="34" charset="0"/>
                        <a:buChar char="•"/>
                      </a:pPr>
                      <a:r>
                        <a:rPr lang="en-CA" sz="1400" dirty="0">
                          <a:latin typeface="Times New Roman"/>
                          <a:ea typeface="Times New Roman"/>
                          <a:cs typeface="Times New Roman"/>
                        </a:rPr>
                        <a:t>Normal</a:t>
                      </a:r>
                      <a:endParaRPr lang="en-CA" sz="1200" dirty="0">
                        <a:latin typeface="Calibri"/>
                        <a:ea typeface="Calibri"/>
                        <a:cs typeface="Times New Roman"/>
                      </a:endParaRPr>
                    </a:p>
                  </a:txBody>
                  <a:tcPr marL="9525" marR="9525" marT="9525" marB="9525" anchor="ctr">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p:cNvSpPr>
          <p:nvPr>
            <p:ph type="body" idx="1"/>
          </p:nvPr>
        </p:nvSpPr>
        <p:spPr>
          <a:xfrm>
            <a:off x="914400" y="2636838"/>
            <a:ext cx="7543800" cy="1096962"/>
          </a:xfrm>
        </p:spPr>
        <p:txBody>
          <a:bodyPr/>
          <a:lstStyle/>
          <a:p>
            <a:r>
              <a:rPr lang="en-US" sz="4400" dirty="0" smtClean="0"/>
              <a:t>Pediatric Assessment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p:cNvSpPr>
          <p:nvPr>
            <p:ph type="title"/>
          </p:nvPr>
        </p:nvSpPr>
        <p:spPr bwMode="auto"/>
        <p:txBody>
          <a:bodyPr wrap="square" numCol="1" anchorCtr="0" compatLnSpc="1">
            <a:prstTxWarp prst="textNoShape">
              <a:avLst/>
            </a:prstTxWarp>
            <a:normAutofit fontScale="90000"/>
          </a:bodyPr>
          <a:lstStyle/>
          <a:p>
            <a:pPr algn="ctr">
              <a:defRPr/>
            </a:pPr>
            <a:r>
              <a:rPr lang="en-US" sz="4000" b="0" cap="none" dirty="0" smtClean="0"/>
              <a:t>How to Approach a Pediatric Assessment</a:t>
            </a:r>
          </a:p>
        </p:txBody>
      </p:sp>
      <p:sp>
        <p:nvSpPr>
          <p:cNvPr id="34818" name="Rectangle 3"/>
          <p:cNvSpPr>
            <a:spLocks noGrp="1"/>
          </p:cNvSpPr>
          <p:nvPr>
            <p:ph idx="1"/>
          </p:nvPr>
        </p:nvSpPr>
        <p:spPr/>
        <p:txBody>
          <a:bodyPr/>
          <a:lstStyle/>
          <a:p>
            <a:pPr>
              <a:lnSpc>
                <a:spcPct val="90000"/>
              </a:lnSpc>
            </a:pPr>
            <a:r>
              <a:rPr lang="en-CA" dirty="0" smtClean="0"/>
              <a:t>Interaction is dependent on age and level of understanding</a:t>
            </a:r>
          </a:p>
          <a:p>
            <a:pPr>
              <a:lnSpc>
                <a:spcPct val="90000"/>
              </a:lnSpc>
            </a:pPr>
            <a:r>
              <a:rPr lang="en-CA" dirty="0" smtClean="0"/>
              <a:t>Assessment requires a relationship with the caregiver and patient</a:t>
            </a:r>
          </a:p>
          <a:p>
            <a:pPr>
              <a:lnSpc>
                <a:spcPct val="90000"/>
              </a:lnSpc>
            </a:pPr>
            <a:r>
              <a:rPr lang="en-CA" dirty="0" smtClean="0"/>
              <a:t>History-taking is a crucial skill</a:t>
            </a:r>
          </a:p>
          <a:p>
            <a:pPr>
              <a:lnSpc>
                <a:spcPct val="90000"/>
              </a:lnSpc>
            </a:pPr>
            <a:r>
              <a:rPr lang="en-CA" dirty="0" smtClean="0"/>
              <a:t>Observation is often more important than hands-on examination when assessing a child</a:t>
            </a:r>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p:cNvSpPr>
          <p:nvPr>
            <p:ph type="title"/>
          </p:nvPr>
        </p:nvSpPr>
        <p:spPr bwMode="auto"/>
        <p:txBody>
          <a:bodyPr wrap="square" numCol="1" anchorCtr="0" compatLnSpc="1">
            <a:prstTxWarp prst="textNoShape">
              <a:avLst/>
            </a:prstTxWarp>
            <a:normAutofit/>
          </a:bodyPr>
          <a:lstStyle/>
          <a:p>
            <a:pPr algn="ctr">
              <a:defRPr/>
            </a:pPr>
            <a:r>
              <a:rPr lang="en-US" sz="4000" b="0" cap="none" dirty="0" smtClean="0"/>
              <a:t>Approaching the Patient</a:t>
            </a:r>
          </a:p>
        </p:txBody>
      </p:sp>
      <p:sp>
        <p:nvSpPr>
          <p:cNvPr id="35842" name="Rectangle 3"/>
          <p:cNvSpPr>
            <a:spLocks noGrp="1"/>
          </p:cNvSpPr>
          <p:nvPr>
            <p:ph idx="1"/>
          </p:nvPr>
        </p:nvSpPr>
        <p:spPr/>
        <p:txBody>
          <a:bodyPr/>
          <a:lstStyle/>
          <a:p>
            <a:pPr>
              <a:lnSpc>
                <a:spcPct val="90000"/>
              </a:lnSpc>
            </a:pPr>
            <a:r>
              <a:rPr lang="en-CA" dirty="0" smtClean="0"/>
              <a:t>Make friends with the child to gain their cooperation</a:t>
            </a:r>
          </a:p>
          <a:p>
            <a:pPr>
              <a:lnSpc>
                <a:spcPct val="90000"/>
              </a:lnSpc>
            </a:pPr>
            <a:r>
              <a:rPr lang="en-CA" dirty="0" smtClean="0"/>
              <a:t>Be confident, yet non-threatening</a:t>
            </a:r>
          </a:p>
          <a:p>
            <a:pPr>
              <a:lnSpc>
                <a:spcPct val="90000"/>
              </a:lnSpc>
            </a:pPr>
            <a:r>
              <a:rPr lang="en-CA" dirty="0" smtClean="0"/>
              <a:t>Do as much assessing as possible with child dressed</a:t>
            </a:r>
          </a:p>
          <a:p>
            <a:pPr>
              <a:lnSpc>
                <a:spcPct val="90000"/>
              </a:lnSpc>
            </a:pPr>
            <a:r>
              <a:rPr lang="en-CA" dirty="0" smtClean="0"/>
              <a:t>Get down to the child's level</a:t>
            </a:r>
          </a:p>
          <a:p>
            <a:pPr>
              <a:lnSpc>
                <a:spcPct val="90000"/>
              </a:lnSpc>
            </a:pPr>
            <a:r>
              <a:rPr lang="en-CA" dirty="0" smtClean="0"/>
              <a:t>Use language that kids can understand</a:t>
            </a:r>
          </a:p>
          <a:p>
            <a:pPr>
              <a:lnSpc>
                <a:spcPct val="90000"/>
              </a:lnSpc>
            </a:pPr>
            <a:r>
              <a:rPr lang="en-CA" dirty="0" smtClean="0"/>
              <a:t>Explain what you are going to do</a:t>
            </a:r>
          </a:p>
          <a:p>
            <a:pPr>
              <a:lnSpc>
                <a:spcPct val="90000"/>
              </a:lnSpc>
            </a:pPr>
            <a:r>
              <a:rPr lang="en-CA" dirty="0" smtClean="0"/>
              <a:t>Have caregiver hold them</a:t>
            </a:r>
          </a:p>
          <a:p>
            <a:endParaRPr lang="en-CA" dirty="0" smtClean="0">
              <a:solidFill>
                <a:schemeClr val="bg1"/>
              </a:solidFill>
            </a:endParaRPr>
          </a:p>
          <a:p>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p:cNvSpPr>
          <p:nvPr>
            <p:ph type="title"/>
          </p:nvPr>
        </p:nvSpPr>
        <p:spPr bwMode="auto"/>
        <p:txBody>
          <a:bodyPr wrap="square" numCol="1" anchorCtr="0" compatLnSpc="1">
            <a:prstTxWarp prst="textNoShape">
              <a:avLst/>
            </a:prstTxWarp>
            <a:normAutofit/>
          </a:bodyPr>
          <a:lstStyle/>
          <a:p>
            <a:pPr algn="ctr">
              <a:defRPr/>
            </a:pPr>
            <a:r>
              <a:rPr lang="en-US" sz="4000" b="0" cap="none" dirty="0" smtClean="0"/>
              <a:t>Approaching the Patient</a:t>
            </a:r>
          </a:p>
        </p:txBody>
      </p:sp>
      <p:sp>
        <p:nvSpPr>
          <p:cNvPr id="36866" name="Rectangle 3"/>
          <p:cNvSpPr>
            <a:spLocks noGrp="1"/>
          </p:cNvSpPr>
          <p:nvPr>
            <p:ph idx="1"/>
          </p:nvPr>
        </p:nvSpPr>
        <p:spPr/>
        <p:txBody>
          <a:bodyPr/>
          <a:lstStyle/>
          <a:p>
            <a:pPr>
              <a:lnSpc>
                <a:spcPct val="90000"/>
              </a:lnSpc>
            </a:pPr>
            <a:r>
              <a:rPr lang="en-CA" dirty="0" smtClean="0"/>
              <a:t>Older children or adolescents should have a chaperone (parent or nurse) nearby</a:t>
            </a:r>
          </a:p>
          <a:p>
            <a:pPr>
              <a:lnSpc>
                <a:spcPct val="90000"/>
              </a:lnSpc>
            </a:pPr>
            <a:r>
              <a:rPr lang="en-CA" dirty="0" smtClean="0"/>
              <a:t>Allow privacy, especially for older children</a:t>
            </a:r>
          </a:p>
          <a:p>
            <a:pPr>
              <a:lnSpc>
                <a:spcPct val="90000"/>
              </a:lnSpc>
            </a:pPr>
            <a:r>
              <a:rPr lang="en-CA" dirty="0" smtClean="0"/>
              <a:t>May need to be opportunistic and perform whatever examination you can (E.g. Leave looking in throat until the end because it can cause distress for the child)</a:t>
            </a:r>
          </a:p>
          <a:p>
            <a:pPr>
              <a:lnSpc>
                <a:spcPct val="90000"/>
              </a:lnSpc>
            </a:pPr>
            <a:r>
              <a:rPr lang="en-CA" dirty="0" smtClean="0"/>
              <a:t>Obtain consent to perform examination and conduct it in a child-friendly manner</a:t>
            </a:r>
            <a:endParaRPr lang="en-US"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p:cNvSpPr>
          <p:nvPr>
            <p:ph type="title"/>
          </p:nvPr>
        </p:nvSpPr>
        <p:spPr bwMode="auto"/>
        <p:txBody>
          <a:bodyPr wrap="square" numCol="1" anchorCtr="0" compatLnSpc="1">
            <a:prstTxWarp prst="textNoShape">
              <a:avLst/>
            </a:prstTxWarp>
            <a:normAutofit fontScale="90000"/>
          </a:bodyPr>
          <a:lstStyle/>
          <a:p>
            <a:pPr algn="ctr">
              <a:defRPr/>
            </a:pPr>
            <a:r>
              <a:rPr lang="en-CA" b="0" cap="none" dirty="0" smtClean="0"/>
              <a:t>Components of a Pediatric Assessment</a:t>
            </a:r>
            <a:endParaRPr lang="en-US" b="0" cap="none" dirty="0" smtClean="0"/>
          </a:p>
        </p:txBody>
      </p:sp>
      <p:sp>
        <p:nvSpPr>
          <p:cNvPr id="164867" name="Rectangle 3"/>
          <p:cNvSpPr>
            <a:spLocks noGrp="1"/>
          </p:cNvSpPr>
          <p:nvPr>
            <p:ph idx="1"/>
          </p:nvPr>
        </p:nvSpPr>
        <p:spPr/>
        <p:txBody>
          <a:bodyPr/>
          <a:lstStyle/>
          <a:p>
            <a:pPr>
              <a:lnSpc>
                <a:spcPct val="90000"/>
              </a:lnSpc>
              <a:defRPr/>
            </a:pPr>
            <a:r>
              <a:rPr lang="en-CA" dirty="0" smtClean="0"/>
              <a:t>Initial assessment </a:t>
            </a:r>
          </a:p>
          <a:p>
            <a:pPr marL="638175" lvl="2" indent="-342900">
              <a:lnSpc>
                <a:spcPct val="90000"/>
              </a:lnSpc>
              <a:buSzPct val="90000"/>
              <a:defRPr/>
            </a:pPr>
            <a:r>
              <a:rPr lang="en-CA" dirty="0" smtClean="0">
                <a:ea typeface="+mn-ea"/>
                <a:cs typeface="+mn-cs"/>
              </a:rPr>
              <a:t>Pediatric Assessment Triangle (PAT) (First impression)</a:t>
            </a:r>
          </a:p>
          <a:p>
            <a:pPr marL="638175" lvl="2" indent="-342900">
              <a:lnSpc>
                <a:spcPct val="90000"/>
              </a:lnSpc>
              <a:buSzPct val="90000"/>
              <a:defRPr/>
            </a:pPr>
            <a:r>
              <a:rPr lang="en-CA" dirty="0" smtClean="0">
                <a:ea typeface="+mn-ea"/>
                <a:cs typeface="+mn-cs"/>
              </a:rPr>
              <a:t>Primary survey (ABCDE assessment)</a:t>
            </a:r>
          </a:p>
          <a:p>
            <a:pPr marL="638175" lvl="2" indent="-342900">
              <a:lnSpc>
                <a:spcPct val="90000"/>
              </a:lnSpc>
              <a:buSzPct val="90000"/>
              <a:defRPr/>
            </a:pPr>
            <a:r>
              <a:rPr lang="en-CA" dirty="0" smtClean="0">
                <a:ea typeface="+mn-ea"/>
                <a:cs typeface="+mn-cs"/>
              </a:rPr>
              <a:t>Secondary survey</a:t>
            </a:r>
          </a:p>
          <a:p>
            <a:pPr marL="954088" lvl="4" indent="-342900">
              <a:lnSpc>
                <a:spcPct val="90000"/>
              </a:lnSpc>
              <a:buSzPct val="90000"/>
              <a:defRPr/>
            </a:pPr>
            <a:r>
              <a:rPr lang="en-CA" dirty="0" smtClean="0">
                <a:ea typeface="+mn-ea"/>
                <a:cs typeface="+mn-cs"/>
              </a:rPr>
              <a:t>Vital signs</a:t>
            </a:r>
          </a:p>
          <a:p>
            <a:pPr marL="954088" lvl="4" indent="-342900">
              <a:lnSpc>
                <a:spcPct val="90000"/>
              </a:lnSpc>
              <a:buSzPct val="90000"/>
              <a:defRPr/>
            </a:pPr>
            <a:r>
              <a:rPr lang="en-CA" dirty="0" smtClean="0">
                <a:ea typeface="+mn-ea"/>
                <a:cs typeface="+mn-cs"/>
              </a:rPr>
              <a:t>Focused history</a:t>
            </a:r>
          </a:p>
          <a:p>
            <a:pPr marL="954088" lvl="4" indent="-342900">
              <a:lnSpc>
                <a:spcPct val="90000"/>
              </a:lnSpc>
              <a:buSzPct val="90000"/>
              <a:defRPr/>
            </a:pPr>
            <a:r>
              <a:rPr lang="en-CA" dirty="0" smtClean="0">
                <a:ea typeface="+mn-ea"/>
                <a:cs typeface="+mn-cs"/>
              </a:rPr>
              <a:t>Detailed physical examination</a:t>
            </a:r>
          </a:p>
          <a:p>
            <a:pPr>
              <a:lnSpc>
                <a:spcPct val="90000"/>
              </a:lnSpc>
              <a:defRPr/>
            </a:pPr>
            <a:r>
              <a:rPr lang="en-CA" dirty="0" smtClean="0"/>
              <a:t>Ongoing assessment</a:t>
            </a:r>
          </a:p>
          <a:p>
            <a:pPr>
              <a:defRPr/>
            </a:pP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CA" b="0" cap="none" dirty="0" smtClean="0"/>
              <a:t>Components of a Pediatric Assessment</a:t>
            </a:r>
            <a:endParaRPr lang="en-US" b="0" dirty="0"/>
          </a:p>
        </p:txBody>
      </p:sp>
      <p:pic>
        <p:nvPicPr>
          <p:cNvPr id="39939" name="Picture 2"/>
          <p:cNvPicPr>
            <a:picLocks noChangeAspect="1" noChangeArrowheads="1"/>
          </p:cNvPicPr>
          <p:nvPr/>
        </p:nvPicPr>
        <p:blipFill>
          <a:blip r:embed="rId2" cstate="print"/>
          <a:srcRect/>
          <a:stretch>
            <a:fillRect/>
          </a:stretch>
        </p:blipFill>
        <p:spPr bwMode="auto">
          <a:xfrm>
            <a:off x="609600" y="1371600"/>
            <a:ext cx="8077200" cy="488611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PAT</a:t>
            </a:r>
            <a:endParaRPr lang="en-US" b="0" dirty="0"/>
          </a:p>
        </p:txBody>
      </p:sp>
      <p:sp>
        <p:nvSpPr>
          <p:cNvPr id="40962" name="Content Placeholder 5"/>
          <p:cNvSpPr>
            <a:spLocks noGrp="1"/>
          </p:cNvSpPr>
          <p:nvPr>
            <p:ph idx="1"/>
          </p:nvPr>
        </p:nvSpPr>
        <p:spPr/>
        <p:txBody>
          <a:bodyPr/>
          <a:lstStyle/>
          <a:p>
            <a:pPr>
              <a:lnSpc>
                <a:spcPct val="90000"/>
              </a:lnSpc>
              <a:defRPr/>
            </a:pPr>
            <a:r>
              <a:rPr lang="en-CA" dirty="0" smtClean="0"/>
              <a:t>First impression/“across-the-room” assessment</a:t>
            </a:r>
          </a:p>
          <a:p>
            <a:pPr lvl="1" indent="-342900">
              <a:lnSpc>
                <a:spcPct val="90000"/>
              </a:lnSpc>
              <a:buSzPct val="90000"/>
              <a:defRPr/>
            </a:pPr>
            <a:r>
              <a:rPr lang="en-CA" dirty="0" smtClean="0">
                <a:ea typeface="+mn-ea"/>
                <a:cs typeface="+mn-cs"/>
              </a:rPr>
              <a:t>Gut feeling</a:t>
            </a:r>
          </a:p>
          <a:p>
            <a:pPr>
              <a:lnSpc>
                <a:spcPct val="90000"/>
              </a:lnSpc>
              <a:defRPr/>
            </a:pPr>
            <a:r>
              <a:rPr lang="en-CA" dirty="0" smtClean="0"/>
              <a:t>Remember that approaching an ill or injured child can increase agitation, possibly worsening the child's condition</a:t>
            </a:r>
          </a:p>
          <a:p>
            <a:pPr lvl="1" indent="-342900">
              <a:lnSpc>
                <a:spcPct val="90000"/>
              </a:lnSpc>
              <a:buSzPct val="90000"/>
              <a:defRPr/>
            </a:pPr>
            <a:r>
              <a:rPr lang="en-CA" dirty="0" smtClean="0">
                <a:ea typeface="+mn-ea"/>
                <a:cs typeface="+mn-cs"/>
              </a:rPr>
              <a:t>You are a stranger to them</a:t>
            </a:r>
          </a:p>
          <a:p>
            <a:endParaRPr lang="en-US"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defRPr/>
            </a:pPr>
            <a:r>
              <a:rPr lang="en-CA" b="0" dirty="0" smtClean="0"/>
              <a:t>PAT</a:t>
            </a:r>
            <a:endParaRPr lang="en-US" b="0" dirty="0"/>
          </a:p>
        </p:txBody>
      </p:sp>
      <p:sp>
        <p:nvSpPr>
          <p:cNvPr id="41986" name="Content Placeholder 3"/>
          <p:cNvSpPr>
            <a:spLocks noGrp="1"/>
          </p:cNvSpPr>
          <p:nvPr>
            <p:ph idx="1"/>
          </p:nvPr>
        </p:nvSpPr>
        <p:spPr/>
        <p:txBody>
          <a:bodyPr/>
          <a:lstStyle/>
          <a:p>
            <a:pPr>
              <a:lnSpc>
                <a:spcPct val="90000"/>
              </a:lnSpc>
              <a:defRPr/>
            </a:pPr>
            <a:r>
              <a:rPr lang="en-CA" dirty="0" smtClean="0"/>
              <a:t>PAT is performed before approaching or touching the child</a:t>
            </a:r>
          </a:p>
          <a:p>
            <a:pPr>
              <a:lnSpc>
                <a:spcPct val="90000"/>
              </a:lnSpc>
              <a:defRPr/>
            </a:pPr>
            <a:r>
              <a:rPr lang="en-CA" dirty="0" smtClean="0"/>
              <a:t>Pause a short distance from the patient and look/listen</a:t>
            </a:r>
          </a:p>
          <a:p>
            <a:pPr>
              <a:lnSpc>
                <a:spcPct val="90000"/>
              </a:lnSpc>
              <a:defRPr/>
            </a:pPr>
            <a:r>
              <a:rPr lang="en-CA" dirty="0" smtClean="0"/>
              <a:t>Quickly determine if a life-threatening problem exists that requires immediate intervention</a:t>
            </a:r>
          </a:p>
          <a:p>
            <a:pPr>
              <a:lnSpc>
                <a:spcPct val="90000"/>
              </a:lnSpc>
              <a:defRPr/>
            </a:pPr>
            <a:r>
              <a:rPr lang="en-CA" dirty="0" smtClean="0"/>
              <a:t>Takes 60 seconds or less and no equipment is required (Stethoscope, BP cuff, etc.)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PAT</a:t>
            </a:r>
            <a:endParaRPr lang="en-US" b="0" dirty="0"/>
          </a:p>
        </p:txBody>
      </p:sp>
      <p:sp>
        <p:nvSpPr>
          <p:cNvPr id="43010" name="Content Placeholder 2"/>
          <p:cNvSpPr>
            <a:spLocks noGrp="1"/>
          </p:cNvSpPr>
          <p:nvPr>
            <p:ph idx="1"/>
          </p:nvPr>
        </p:nvSpPr>
        <p:spPr/>
        <p:txBody>
          <a:bodyPr/>
          <a:lstStyle/>
          <a:p>
            <a:pPr>
              <a:lnSpc>
                <a:spcPct val="90000"/>
              </a:lnSpc>
              <a:defRPr/>
            </a:pPr>
            <a:r>
              <a:rPr lang="en-CA" dirty="0" smtClean="0"/>
              <a:t>Used to determine if a child is “sick” or not</a:t>
            </a:r>
          </a:p>
          <a:p>
            <a:pPr>
              <a:lnSpc>
                <a:spcPct val="90000"/>
              </a:lnSpc>
              <a:defRPr/>
            </a:pPr>
            <a:r>
              <a:rPr lang="en-CA" dirty="0" smtClean="0"/>
              <a:t>Patient’s condition can change at any time so reassess frequently</a:t>
            </a:r>
          </a:p>
          <a:p>
            <a:pPr>
              <a:lnSpc>
                <a:spcPct val="90000"/>
              </a:lnSpc>
              <a:defRPr/>
            </a:pPr>
            <a:r>
              <a:rPr lang="en-CA" dirty="0" smtClean="0"/>
              <a:t>Essentially triaging the patient, or establishing the severity of illness</a:t>
            </a:r>
          </a:p>
          <a:p>
            <a:pPr>
              <a:lnSpc>
                <a:spcPct val="90000"/>
              </a:lnSpc>
              <a:defRPr/>
            </a:pPr>
            <a:r>
              <a:rPr lang="en-CA" dirty="0" smtClean="0"/>
              <a:t>Helps you get an idea of the general area of physiologic abnormality</a:t>
            </a:r>
          </a:p>
          <a:p>
            <a:pPr>
              <a:lnSpc>
                <a:spcPct val="90000"/>
              </a:lnSpc>
              <a:defRPr/>
            </a:pPr>
            <a:r>
              <a:rPr lang="en-CA" dirty="0" smtClean="0"/>
              <a:t>Determines urgency of further assessment </a:t>
            </a:r>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20000" cy="1371600"/>
          </a:xfrm>
        </p:spPr>
        <p:txBody>
          <a:bodyPr>
            <a:noAutofit/>
          </a:bodyPr>
          <a:lstStyle/>
          <a:p>
            <a:pPr algn="ctr">
              <a:defRPr/>
            </a:pPr>
            <a:r>
              <a:rPr lang="en-CA" b="0" dirty="0" smtClean="0"/>
              <a:t>Neo/</a:t>
            </a:r>
            <a:r>
              <a:rPr lang="en-CA" b="0" dirty="0" err="1" smtClean="0"/>
              <a:t>Ped</a:t>
            </a:r>
            <a:r>
              <a:rPr lang="en-CA" b="0" dirty="0" smtClean="0"/>
              <a:t> Anatomy</a:t>
            </a:r>
            <a:endParaRPr lang="en-CA" b="0" dirty="0"/>
          </a:p>
        </p:txBody>
      </p:sp>
      <p:sp>
        <p:nvSpPr>
          <p:cNvPr id="3" name="TextBox 2"/>
          <p:cNvSpPr txBox="1">
            <a:spLocks noChangeArrowheads="1"/>
          </p:cNvSpPr>
          <p:nvPr/>
        </p:nvSpPr>
        <p:spPr bwMode="auto">
          <a:xfrm>
            <a:off x="152400" y="2438400"/>
            <a:ext cx="8991600" cy="3262432"/>
          </a:xfrm>
          <a:prstGeom prst="rect">
            <a:avLst/>
          </a:prstGeom>
          <a:noFill/>
          <a:ln w="9525">
            <a:noFill/>
            <a:miter lim="800000"/>
            <a:headEnd/>
            <a:tailEnd/>
          </a:ln>
        </p:spPr>
        <p:txBody>
          <a:bodyPr>
            <a:spAutoFit/>
          </a:bodyPr>
          <a:lstStyle/>
          <a:p>
            <a:pPr marL="342900"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Neonates have a larger tongue relative to </a:t>
            </a:r>
            <a:r>
              <a:rPr lang="en-CA" sz="2400" dirty="0" err="1">
                <a:solidFill>
                  <a:srgbClr val="000000"/>
                </a:solidFill>
                <a:latin typeface="+mn-lt"/>
              </a:rPr>
              <a:t>oropharyngeal</a:t>
            </a:r>
            <a:r>
              <a:rPr lang="en-CA" sz="2400" dirty="0">
                <a:solidFill>
                  <a:srgbClr val="000000"/>
                </a:solidFill>
                <a:latin typeface="+mn-lt"/>
              </a:rPr>
              <a:t> space</a:t>
            </a:r>
          </a:p>
          <a:p>
            <a:pPr marL="800100" lvl="2"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Predisposes them to airway obstruction</a:t>
            </a:r>
          </a:p>
          <a:p>
            <a:pPr marL="342900"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Neonates have a larger head relative to body size</a:t>
            </a:r>
          </a:p>
          <a:p>
            <a:pPr marL="800100" lvl="2"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1:4 for neonates vs. 1:8 for adults</a:t>
            </a:r>
          </a:p>
          <a:p>
            <a:pPr marL="342900"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Neonates have a larger </a:t>
            </a:r>
            <a:r>
              <a:rPr lang="en-CA" sz="2400" dirty="0" err="1">
                <a:solidFill>
                  <a:srgbClr val="000000"/>
                </a:solidFill>
                <a:latin typeface="+mn-lt"/>
              </a:rPr>
              <a:t>occiput</a:t>
            </a:r>
            <a:endParaRPr lang="en-CA" sz="2400" dirty="0">
              <a:solidFill>
                <a:srgbClr val="000000"/>
              </a:solidFill>
              <a:latin typeface="+mn-lt"/>
            </a:endParaRPr>
          </a:p>
          <a:p>
            <a:pPr marL="800100" lvl="2"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Natural head position while laying flat is flexion</a:t>
            </a:r>
          </a:p>
          <a:p>
            <a:pPr marL="800100" lvl="2"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Difficult to maintain airway neutrality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PAT</a:t>
            </a:r>
            <a:endParaRPr lang="en-US" b="0" dirty="0"/>
          </a:p>
        </p:txBody>
      </p:sp>
      <p:sp>
        <p:nvSpPr>
          <p:cNvPr id="44034" name="Content Placeholder 2"/>
          <p:cNvSpPr>
            <a:spLocks noGrp="1"/>
          </p:cNvSpPr>
          <p:nvPr>
            <p:ph idx="1"/>
          </p:nvPr>
        </p:nvSpPr>
        <p:spPr>
          <a:xfrm>
            <a:off x="457200" y="1828800"/>
            <a:ext cx="6248400" cy="3840163"/>
          </a:xfrm>
        </p:spPr>
        <p:txBody>
          <a:bodyPr/>
          <a:lstStyle/>
          <a:p>
            <a:pPr>
              <a:lnSpc>
                <a:spcPct val="90000"/>
              </a:lnSpc>
              <a:defRPr/>
            </a:pPr>
            <a:r>
              <a:rPr lang="en-CA" dirty="0" smtClean="0"/>
              <a:t>Also important to note as part of your first impression</a:t>
            </a:r>
          </a:p>
          <a:p>
            <a:pPr lvl="1" indent="-342900">
              <a:lnSpc>
                <a:spcPct val="90000"/>
              </a:lnSpc>
              <a:buSzPct val="90000"/>
              <a:defRPr/>
            </a:pPr>
            <a:r>
              <a:rPr lang="en-CA" dirty="0" smtClean="0">
                <a:ea typeface="+mn-ea"/>
                <a:cs typeface="+mn-cs"/>
              </a:rPr>
              <a:t>Interactions </a:t>
            </a:r>
          </a:p>
          <a:p>
            <a:pPr lvl="2" indent="-342900">
              <a:lnSpc>
                <a:spcPct val="90000"/>
              </a:lnSpc>
              <a:buSzPct val="90000"/>
              <a:defRPr/>
            </a:pPr>
            <a:r>
              <a:rPr lang="en-CA" dirty="0" smtClean="0">
                <a:ea typeface="+mn-ea"/>
                <a:cs typeface="+mn-cs"/>
              </a:rPr>
              <a:t>Are they appropriate?</a:t>
            </a:r>
          </a:p>
          <a:p>
            <a:pPr lvl="2" indent="-342900">
              <a:lnSpc>
                <a:spcPct val="90000"/>
              </a:lnSpc>
              <a:buSzPct val="90000"/>
              <a:defRPr/>
            </a:pPr>
            <a:r>
              <a:rPr lang="en-CA" dirty="0" smtClean="0">
                <a:ea typeface="+mn-ea"/>
                <a:cs typeface="+mn-cs"/>
              </a:rPr>
              <a:t>How is the caregiver reacting?</a:t>
            </a:r>
          </a:p>
          <a:p>
            <a:pPr>
              <a:lnSpc>
                <a:spcPct val="90000"/>
              </a:lnSpc>
              <a:defRPr/>
            </a:pPr>
            <a:r>
              <a:rPr lang="en-CA" dirty="0" smtClean="0"/>
              <a:t>Cleanliness</a:t>
            </a:r>
          </a:p>
          <a:p>
            <a:pPr>
              <a:lnSpc>
                <a:spcPct val="90000"/>
              </a:lnSpc>
              <a:defRPr/>
            </a:pPr>
            <a:r>
              <a:rPr lang="en-CA" dirty="0" smtClean="0"/>
              <a:t>Are additional resources or help needed?</a:t>
            </a:r>
          </a:p>
          <a:p>
            <a:pPr>
              <a:lnSpc>
                <a:spcPct val="90000"/>
              </a:lnSpc>
              <a:defRPr/>
            </a:pPr>
            <a:r>
              <a:rPr lang="en-CA" dirty="0" smtClean="0"/>
              <a:t>Key point</a:t>
            </a:r>
            <a:r>
              <a:rPr lang="en-CA" kern="1200" dirty="0" smtClean="0"/>
              <a:t> – </a:t>
            </a:r>
            <a:r>
              <a:rPr lang="en-CA" dirty="0" smtClean="0"/>
              <a:t>If at any time during your initial assessment you notice abnormal findings, proceed immediately to primary survey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PAT – Appearance</a:t>
            </a:r>
            <a:endParaRPr lang="en-US" b="0" dirty="0"/>
          </a:p>
        </p:txBody>
      </p:sp>
      <p:sp>
        <p:nvSpPr>
          <p:cNvPr id="46082" name="Content Placeholder 2"/>
          <p:cNvSpPr>
            <a:spLocks noGrp="1"/>
          </p:cNvSpPr>
          <p:nvPr>
            <p:ph idx="1"/>
          </p:nvPr>
        </p:nvSpPr>
        <p:spPr/>
        <p:txBody>
          <a:bodyPr/>
          <a:lstStyle/>
          <a:p>
            <a:pPr>
              <a:lnSpc>
                <a:spcPct val="90000"/>
              </a:lnSpc>
              <a:defRPr/>
            </a:pPr>
            <a:r>
              <a:rPr lang="en-CA" dirty="0" smtClean="0"/>
              <a:t>The appearance portion of the PAT is a global assessment of adequacy of ventilation, oxygenation, circulation, and CNS function</a:t>
            </a:r>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Appearance</a:t>
            </a:r>
            <a:endParaRPr lang="en-US" b="0" dirty="0"/>
          </a:p>
        </p:txBody>
      </p:sp>
      <p:sp>
        <p:nvSpPr>
          <p:cNvPr id="47106" name="Content Placeholder 2"/>
          <p:cNvSpPr>
            <a:spLocks noGrp="1"/>
          </p:cNvSpPr>
          <p:nvPr>
            <p:ph idx="1"/>
          </p:nvPr>
        </p:nvSpPr>
        <p:spPr/>
        <p:txBody>
          <a:bodyPr/>
          <a:lstStyle/>
          <a:p>
            <a:pPr>
              <a:lnSpc>
                <a:spcPct val="90000"/>
              </a:lnSpc>
              <a:defRPr/>
            </a:pPr>
            <a:r>
              <a:rPr lang="en-US" dirty="0" smtClean="0"/>
              <a:t>TICLS – Pronounced tickles</a:t>
            </a:r>
          </a:p>
          <a:p>
            <a:pPr lvl="1" indent="-342900">
              <a:lnSpc>
                <a:spcPct val="90000"/>
              </a:lnSpc>
              <a:buSzPct val="90000"/>
              <a:defRPr/>
            </a:pPr>
            <a:r>
              <a:rPr lang="en-CA" dirty="0" smtClean="0">
                <a:ea typeface="+mn-ea"/>
                <a:cs typeface="+mn-cs"/>
              </a:rPr>
              <a:t>Tone (muscle tone)</a:t>
            </a:r>
          </a:p>
          <a:p>
            <a:pPr lvl="1" indent="-342900">
              <a:lnSpc>
                <a:spcPct val="90000"/>
              </a:lnSpc>
              <a:buSzPct val="90000"/>
              <a:defRPr/>
            </a:pPr>
            <a:r>
              <a:rPr lang="en-CA" dirty="0" smtClean="0">
                <a:ea typeface="+mn-ea"/>
                <a:cs typeface="+mn-cs"/>
              </a:rPr>
              <a:t>Interactivity/mental status </a:t>
            </a:r>
          </a:p>
          <a:p>
            <a:pPr lvl="2" indent="-342900">
              <a:lnSpc>
                <a:spcPct val="90000"/>
              </a:lnSpc>
              <a:buSzPct val="90000"/>
              <a:defRPr/>
            </a:pPr>
            <a:r>
              <a:rPr lang="en-CA" dirty="0" smtClean="0">
                <a:ea typeface="+mn-ea"/>
                <a:cs typeface="+mn-cs"/>
              </a:rPr>
              <a:t>Level of responsiveness</a:t>
            </a:r>
          </a:p>
          <a:p>
            <a:pPr lvl="2" indent="-342900">
              <a:lnSpc>
                <a:spcPct val="90000"/>
              </a:lnSpc>
              <a:buSzPct val="90000"/>
              <a:defRPr/>
            </a:pPr>
            <a:r>
              <a:rPr lang="en-CA" dirty="0" smtClean="0">
                <a:ea typeface="+mn-ea"/>
                <a:cs typeface="+mn-cs"/>
              </a:rPr>
              <a:t>Interaction with caregiver</a:t>
            </a:r>
          </a:p>
          <a:p>
            <a:pPr lvl="2" indent="-342900">
              <a:lnSpc>
                <a:spcPct val="90000"/>
              </a:lnSpc>
              <a:buSzPct val="90000"/>
              <a:defRPr/>
            </a:pPr>
            <a:r>
              <a:rPr lang="en-CA" dirty="0" smtClean="0">
                <a:ea typeface="+mn-ea"/>
                <a:cs typeface="+mn-cs"/>
              </a:rPr>
              <a:t>Response to you or others</a:t>
            </a:r>
          </a:p>
          <a:p>
            <a:pPr lvl="1" indent="-342900">
              <a:lnSpc>
                <a:spcPct val="90000"/>
              </a:lnSpc>
              <a:buSzPct val="90000"/>
              <a:defRPr/>
            </a:pPr>
            <a:r>
              <a:rPr lang="en-CA" dirty="0" err="1" smtClean="0">
                <a:ea typeface="+mn-ea"/>
                <a:cs typeface="+mn-cs"/>
              </a:rPr>
              <a:t>Consolability</a:t>
            </a:r>
            <a:endParaRPr lang="en-CA" dirty="0" smtClean="0">
              <a:ea typeface="+mn-ea"/>
              <a:cs typeface="+mn-cs"/>
            </a:endParaRPr>
          </a:p>
          <a:p>
            <a:pPr lvl="1" indent="-342900">
              <a:lnSpc>
                <a:spcPct val="90000"/>
              </a:lnSpc>
              <a:buSzPct val="90000"/>
              <a:defRPr/>
            </a:pPr>
            <a:r>
              <a:rPr lang="en-CA" dirty="0" smtClean="0">
                <a:ea typeface="+mn-ea"/>
                <a:cs typeface="+mn-cs"/>
              </a:rPr>
              <a:t>Look or gaze</a:t>
            </a:r>
          </a:p>
          <a:p>
            <a:pPr lvl="1" indent="-342900">
              <a:lnSpc>
                <a:spcPct val="90000"/>
              </a:lnSpc>
              <a:buSzPct val="90000"/>
              <a:defRPr/>
            </a:pPr>
            <a:r>
              <a:rPr lang="en-CA" dirty="0" smtClean="0">
                <a:ea typeface="+mn-ea"/>
                <a:cs typeface="+mn-cs"/>
              </a:rPr>
              <a:t>Speech or cry</a:t>
            </a:r>
          </a:p>
          <a:p>
            <a:pPr lvl="1"/>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Appearance</a:t>
            </a:r>
            <a:endParaRPr lang="en-US" b="0" dirty="0"/>
          </a:p>
        </p:txBody>
      </p:sp>
      <p:sp>
        <p:nvSpPr>
          <p:cNvPr id="4" name="Content Placeholder 3"/>
          <p:cNvSpPr>
            <a:spLocks noGrp="1"/>
          </p:cNvSpPr>
          <p:nvPr>
            <p:ph sz="half" idx="1"/>
          </p:nvPr>
        </p:nvSpPr>
        <p:spPr/>
        <p:txBody>
          <a:bodyPr>
            <a:normAutofit fontScale="92500"/>
          </a:bodyPr>
          <a:lstStyle/>
          <a:p>
            <a:pPr eaLnBrk="1" hangingPunct="1">
              <a:buFont typeface="Wingdings" pitchFamily="2" charset="2"/>
              <a:buNone/>
              <a:defRPr/>
            </a:pPr>
            <a:r>
              <a:rPr lang="en-CA" dirty="0" smtClean="0"/>
              <a:t>Normal</a:t>
            </a:r>
          </a:p>
          <a:p>
            <a:pPr>
              <a:lnSpc>
                <a:spcPct val="110000"/>
              </a:lnSpc>
              <a:defRPr/>
            </a:pPr>
            <a:r>
              <a:rPr lang="en-CA" sz="2600" dirty="0" smtClean="0"/>
              <a:t>Normal muscle tone</a:t>
            </a:r>
          </a:p>
          <a:p>
            <a:pPr>
              <a:lnSpc>
                <a:spcPct val="110000"/>
              </a:lnSpc>
              <a:defRPr/>
            </a:pPr>
            <a:r>
              <a:rPr lang="en-CA" sz="2600" dirty="0" smtClean="0"/>
              <a:t>Child responds to name (If older than 6 to 8 months of age)</a:t>
            </a:r>
          </a:p>
          <a:p>
            <a:pPr>
              <a:lnSpc>
                <a:spcPct val="110000"/>
              </a:lnSpc>
              <a:defRPr/>
            </a:pPr>
            <a:r>
              <a:rPr lang="en-CA" sz="2600" dirty="0" smtClean="0"/>
              <a:t>Equal movement of all extremities</a:t>
            </a:r>
          </a:p>
          <a:p>
            <a:pPr>
              <a:lnSpc>
                <a:spcPct val="110000"/>
              </a:lnSpc>
              <a:defRPr/>
            </a:pPr>
            <a:r>
              <a:rPr lang="en-CA" sz="2600" dirty="0" smtClean="0"/>
              <a:t>Eyes open</a:t>
            </a:r>
          </a:p>
          <a:p>
            <a:pPr>
              <a:lnSpc>
                <a:spcPct val="110000"/>
              </a:lnSpc>
              <a:defRPr/>
            </a:pPr>
            <a:r>
              <a:rPr lang="en-CA" sz="2600" dirty="0" smtClean="0"/>
              <a:t>Normal speech or cry</a:t>
            </a:r>
          </a:p>
          <a:p>
            <a:pPr>
              <a:defRPr/>
            </a:pPr>
            <a:endParaRPr lang="en-US" dirty="0"/>
          </a:p>
        </p:txBody>
      </p:sp>
      <p:sp>
        <p:nvSpPr>
          <p:cNvPr id="5" name="Content Placeholder 4"/>
          <p:cNvSpPr>
            <a:spLocks noGrp="1"/>
          </p:cNvSpPr>
          <p:nvPr>
            <p:ph sz="half" idx="2"/>
          </p:nvPr>
        </p:nvSpPr>
        <p:spPr/>
        <p:txBody>
          <a:bodyPr>
            <a:normAutofit fontScale="92500"/>
          </a:bodyPr>
          <a:lstStyle/>
          <a:p>
            <a:pPr eaLnBrk="1" hangingPunct="1">
              <a:buFont typeface="Wingdings" pitchFamily="2" charset="2"/>
              <a:buNone/>
              <a:defRPr/>
            </a:pPr>
            <a:r>
              <a:rPr lang="en-CA" dirty="0" smtClean="0"/>
              <a:t>Abnormal</a:t>
            </a:r>
          </a:p>
          <a:p>
            <a:pPr>
              <a:lnSpc>
                <a:spcPct val="110000"/>
              </a:lnSpc>
              <a:defRPr/>
            </a:pPr>
            <a:r>
              <a:rPr lang="en-CA" sz="2600" dirty="0" smtClean="0"/>
              <a:t>Agitation/marked irritability </a:t>
            </a:r>
          </a:p>
          <a:p>
            <a:pPr>
              <a:lnSpc>
                <a:spcPct val="110000"/>
              </a:lnSpc>
              <a:defRPr/>
            </a:pPr>
            <a:r>
              <a:rPr lang="en-CA" sz="2600" dirty="0" smtClean="0"/>
              <a:t>Reduced responsiveness/ drooling (Beyond infancy)</a:t>
            </a:r>
          </a:p>
          <a:p>
            <a:pPr>
              <a:lnSpc>
                <a:spcPct val="110000"/>
              </a:lnSpc>
              <a:defRPr/>
            </a:pPr>
            <a:r>
              <a:rPr lang="en-CA" sz="2600" dirty="0" smtClean="0"/>
              <a:t> Limp or rigid muscle tone</a:t>
            </a:r>
          </a:p>
          <a:p>
            <a:pPr>
              <a:lnSpc>
                <a:spcPct val="110000"/>
              </a:lnSpc>
              <a:defRPr/>
            </a:pPr>
            <a:r>
              <a:rPr lang="en-CA" sz="2600" dirty="0" smtClean="0"/>
              <a:t> Inconsolable crying</a:t>
            </a:r>
          </a:p>
          <a:p>
            <a:pPr>
              <a:lnSpc>
                <a:spcPct val="110000"/>
              </a:lnSpc>
              <a:defRPr/>
            </a:pPr>
            <a:r>
              <a:rPr lang="en-CA" sz="2600" dirty="0" smtClean="0"/>
              <a:t> Failure to recognize    caregiver</a:t>
            </a:r>
          </a:p>
          <a:p>
            <a:pPr>
              <a:lnSpc>
                <a:spcPct val="110000"/>
              </a:lnSpc>
              <a:defRPr/>
            </a:pPr>
            <a:r>
              <a:rPr lang="en-CA" sz="2600" dirty="0" smtClean="0"/>
              <a:t> Paradoxical irritability</a:t>
            </a:r>
          </a:p>
          <a:p>
            <a:pPr>
              <a:defRPr/>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defRPr/>
            </a:pPr>
            <a:r>
              <a:rPr lang="en-US" b="0" dirty="0" smtClean="0"/>
              <a:t>PAT – Breathing</a:t>
            </a:r>
            <a:endParaRPr lang="en-US" b="0" dirty="0"/>
          </a:p>
        </p:txBody>
      </p:sp>
      <p:sp>
        <p:nvSpPr>
          <p:cNvPr id="50178" name="Content Placeholder 5"/>
          <p:cNvSpPr>
            <a:spLocks noGrp="1"/>
          </p:cNvSpPr>
          <p:nvPr>
            <p:ph idx="1"/>
          </p:nvPr>
        </p:nvSpPr>
        <p:spPr/>
        <p:txBody>
          <a:bodyPr/>
          <a:lstStyle/>
          <a:p>
            <a:pPr>
              <a:lnSpc>
                <a:spcPct val="90000"/>
              </a:lnSpc>
              <a:defRPr/>
            </a:pPr>
            <a:r>
              <a:rPr lang="en-US" dirty="0" smtClean="0"/>
              <a:t>Breathing assessment</a:t>
            </a:r>
          </a:p>
          <a:p>
            <a:pPr lvl="1" indent="-342900">
              <a:lnSpc>
                <a:spcPct val="90000"/>
              </a:lnSpc>
              <a:buSzPct val="90000"/>
              <a:defRPr/>
            </a:pPr>
            <a:r>
              <a:rPr lang="en-US" dirty="0" smtClean="0">
                <a:ea typeface="+mn-ea"/>
                <a:cs typeface="+mn-cs"/>
              </a:rPr>
              <a:t>Reflects adequacy of airway, oxygenation, and ventilation</a:t>
            </a:r>
          </a:p>
          <a:p>
            <a:pPr lvl="1" indent="-342900">
              <a:lnSpc>
                <a:spcPct val="90000"/>
              </a:lnSpc>
              <a:buSzPct val="90000"/>
              <a:defRPr/>
            </a:pPr>
            <a:r>
              <a:rPr lang="en-US" dirty="0" smtClean="0">
                <a:ea typeface="+mn-ea"/>
                <a:cs typeface="+mn-cs"/>
              </a:rPr>
              <a:t>Check body position</a:t>
            </a:r>
          </a:p>
          <a:p>
            <a:pPr lvl="1" indent="-342900">
              <a:lnSpc>
                <a:spcPct val="90000"/>
              </a:lnSpc>
              <a:buSzPct val="90000"/>
              <a:defRPr/>
            </a:pPr>
            <a:r>
              <a:rPr lang="en-US" dirty="0" smtClean="0">
                <a:ea typeface="+mn-ea"/>
                <a:cs typeface="+mn-cs"/>
              </a:rPr>
              <a:t>Chest and abdominal excursion</a:t>
            </a:r>
          </a:p>
          <a:p>
            <a:pPr lvl="1" indent="-342900">
              <a:lnSpc>
                <a:spcPct val="90000"/>
              </a:lnSpc>
              <a:buSzPct val="90000"/>
              <a:defRPr/>
            </a:pPr>
            <a:r>
              <a:rPr lang="en-US" dirty="0" smtClean="0">
                <a:ea typeface="+mn-ea"/>
                <a:cs typeface="+mn-cs"/>
              </a:rPr>
              <a:t>Respiratory rate and effort</a:t>
            </a:r>
          </a:p>
          <a:p>
            <a:pPr lvl="1" indent="-342900">
              <a:lnSpc>
                <a:spcPct val="90000"/>
              </a:lnSpc>
              <a:buSzPct val="90000"/>
              <a:defRPr/>
            </a:pPr>
            <a:r>
              <a:rPr lang="en-US" dirty="0" smtClean="0">
                <a:ea typeface="+mn-ea"/>
                <a:cs typeface="+mn-cs"/>
              </a:rPr>
              <a:t>Listen for audible airway sounds</a:t>
            </a:r>
          </a:p>
          <a:p>
            <a:pPr lvl="1"/>
            <a:endParaRPr lang="en-US"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Breathing</a:t>
            </a:r>
            <a:endParaRPr lang="en-US" b="0" dirty="0"/>
          </a:p>
        </p:txBody>
      </p:sp>
      <p:sp>
        <p:nvSpPr>
          <p:cNvPr id="52226" name="Content Placeholder 2"/>
          <p:cNvSpPr>
            <a:spLocks noGrp="1"/>
          </p:cNvSpPr>
          <p:nvPr>
            <p:ph idx="1"/>
          </p:nvPr>
        </p:nvSpPr>
        <p:spPr/>
        <p:txBody>
          <a:bodyPr/>
          <a:lstStyle/>
          <a:p>
            <a:r>
              <a:rPr lang="en-US" dirty="0" smtClean="0"/>
              <a:t>Normal findings</a:t>
            </a:r>
          </a:p>
          <a:p>
            <a:pPr lvl="1"/>
            <a:r>
              <a:rPr lang="en-US" dirty="0" smtClean="0"/>
              <a:t>Regular body position</a:t>
            </a:r>
          </a:p>
          <a:p>
            <a:pPr lvl="1"/>
            <a:r>
              <a:rPr lang="en-US" dirty="0" smtClean="0"/>
              <a:t>Symmetrical chest and abdominal excursion</a:t>
            </a:r>
          </a:p>
          <a:p>
            <a:pPr lvl="1"/>
            <a:r>
              <a:rPr lang="en-US" dirty="0" smtClean="0"/>
              <a:t>Normal RR; no accessory muscle usage</a:t>
            </a:r>
          </a:p>
          <a:p>
            <a:pPr lvl="1"/>
            <a:r>
              <a:rPr lang="en-US" dirty="0" smtClean="0"/>
              <a:t>No audible airway sounds</a:t>
            </a:r>
          </a:p>
          <a:p>
            <a:pPr lvl="1"/>
            <a:endParaRPr lang="en-US" dirty="0" smtClean="0"/>
          </a:p>
          <a:p>
            <a:pPr lvl="1"/>
            <a:endParaRPr lang="en-US"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defRPr/>
            </a:pPr>
            <a:r>
              <a:rPr lang="en-US" b="0" dirty="0" smtClean="0"/>
              <a:t>PAT – Breathing</a:t>
            </a:r>
            <a:endParaRPr lang="en-US" b="0" dirty="0"/>
          </a:p>
        </p:txBody>
      </p:sp>
      <p:sp>
        <p:nvSpPr>
          <p:cNvPr id="5" name="Content Placeholder 4"/>
          <p:cNvSpPr>
            <a:spLocks noGrp="1"/>
          </p:cNvSpPr>
          <p:nvPr>
            <p:ph sz="half" idx="1"/>
          </p:nvPr>
        </p:nvSpPr>
        <p:spPr/>
        <p:txBody>
          <a:bodyPr>
            <a:normAutofit/>
          </a:bodyPr>
          <a:lstStyle/>
          <a:p>
            <a:pPr>
              <a:defRPr/>
            </a:pPr>
            <a:r>
              <a:rPr lang="en-US" sz="2400" dirty="0" smtClean="0"/>
              <a:t>Abnormal findings</a:t>
            </a:r>
          </a:p>
          <a:p>
            <a:pPr lvl="1">
              <a:defRPr/>
            </a:pPr>
            <a:r>
              <a:rPr lang="en-US" dirty="0" smtClean="0"/>
              <a:t>Abnormal body position i.e. sniffing, tripod, head bobbing.</a:t>
            </a:r>
          </a:p>
          <a:p>
            <a:pPr lvl="1">
              <a:defRPr/>
            </a:pPr>
            <a:r>
              <a:rPr lang="en-US" dirty="0" smtClean="0"/>
              <a:t>Head bobbing is an indicator if increased work of breathing in infants.  </a:t>
            </a:r>
            <a:r>
              <a:rPr lang="en-CA" dirty="0" smtClean="0">
                <a:solidFill>
                  <a:schemeClr val="accent6">
                    <a:lumMod val="75000"/>
                  </a:schemeClr>
                </a:solidFill>
              </a:rPr>
              <a:t>The head falls forward with exhalation and comes up with expansion of the chest on inhalation.</a:t>
            </a:r>
            <a:endParaRPr lang="en-US" dirty="0"/>
          </a:p>
        </p:txBody>
      </p:sp>
      <p:pic>
        <p:nvPicPr>
          <p:cNvPr id="53251" name="Picture 4" descr="006001"/>
          <p:cNvPicPr>
            <a:picLocks noGrp="1" noChangeAspect="1" noChangeArrowheads="1"/>
          </p:cNvPicPr>
          <p:nvPr>
            <p:ph sz="half" idx="2"/>
          </p:nvPr>
        </p:nvPicPr>
        <p:blipFill>
          <a:blip r:embed="rId2" cstate="print"/>
          <a:stretch>
            <a:fillRect/>
          </a:stretch>
        </p:blipFill>
        <p:spPr>
          <a:xfrm>
            <a:off x="5009831" y="1371600"/>
            <a:ext cx="3283587" cy="49530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Breathing</a:t>
            </a:r>
            <a:endParaRPr lang="en-US" b="0" dirty="0"/>
          </a:p>
        </p:txBody>
      </p:sp>
      <p:sp>
        <p:nvSpPr>
          <p:cNvPr id="54274" name="Content Placeholder 2"/>
          <p:cNvSpPr>
            <a:spLocks noGrp="1"/>
          </p:cNvSpPr>
          <p:nvPr>
            <p:ph idx="1"/>
          </p:nvPr>
        </p:nvSpPr>
        <p:spPr/>
        <p:txBody>
          <a:bodyPr/>
          <a:lstStyle/>
          <a:p>
            <a:r>
              <a:rPr lang="en-US" dirty="0" smtClean="0"/>
              <a:t>Abnormal findings cont.</a:t>
            </a:r>
          </a:p>
          <a:p>
            <a:pPr lvl="1"/>
            <a:r>
              <a:rPr lang="en-US" dirty="0" smtClean="0"/>
              <a:t>Nasal flaring, retractions/</a:t>
            </a:r>
            <a:r>
              <a:rPr lang="en-US" dirty="0" err="1" smtClean="0"/>
              <a:t>indrawing</a:t>
            </a:r>
            <a:endParaRPr lang="en-US" dirty="0" smtClean="0"/>
          </a:p>
          <a:p>
            <a:pPr lvl="2"/>
            <a:r>
              <a:rPr lang="en-US" sz="1800" dirty="0" smtClean="0"/>
              <a:t>All are signs of increased work of breathing</a:t>
            </a:r>
          </a:p>
          <a:p>
            <a:pPr lvl="1"/>
            <a:r>
              <a:rPr lang="en-US" dirty="0" smtClean="0"/>
              <a:t>Very deep, or very shallow, respirations</a:t>
            </a:r>
          </a:p>
          <a:p>
            <a:pPr lvl="1"/>
            <a:r>
              <a:rPr lang="en-US" dirty="0" smtClean="0"/>
              <a:t>Paradoxical breathing (See-saw </a:t>
            </a:r>
            <a:r>
              <a:rPr lang="en-US" dirty="0" err="1" smtClean="0"/>
              <a:t>resps</a:t>
            </a:r>
            <a:r>
              <a:rPr lang="en-US" dirty="0" smtClean="0"/>
              <a:t>)</a:t>
            </a:r>
          </a:p>
          <a:p>
            <a:pPr lvl="1"/>
            <a:r>
              <a:rPr lang="en-US" dirty="0" smtClean="0"/>
              <a:t>RR &lt; or &gt; in newborns, accessory muscle usage</a:t>
            </a:r>
          </a:p>
          <a:p>
            <a:pPr lvl="1"/>
            <a:endParaRPr lang="en-US" dirty="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Breathing</a:t>
            </a:r>
            <a:endParaRPr lang="en-US" b="0" dirty="0"/>
          </a:p>
        </p:txBody>
      </p:sp>
      <p:sp>
        <p:nvSpPr>
          <p:cNvPr id="55298" name="Content Placeholder 2"/>
          <p:cNvSpPr>
            <a:spLocks noGrp="1"/>
          </p:cNvSpPr>
          <p:nvPr>
            <p:ph idx="1"/>
          </p:nvPr>
        </p:nvSpPr>
        <p:spPr/>
        <p:txBody>
          <a:bodyPr/>
          <a:lstStyle/>
          <a:p>
            <a:r>
              <a:rPr lang="en-US" dirty="0" smtClean="0"/>
              <a:t>Abnormal findings cont.</a:t>
            </a:r>
          </a:p>
          <a:p>
            <a:pPr lvl="1"/>
            <a:r>
              <a:rPr lang="en-US" dirty="0" smtClean="0"/>
              <a:t>Abnormal airway sounds</a:t>
            </a:r>
          </a:p>
          <a:p>
            <a:pPr lvl="2"/>
            <a:r>
              <a:rPr lang="en-US" sz="1800" dirty="0" smtClean="0"/>
              <a:t>Gasping – Inhaling or exhaling with quick, </a:t>
            </a:r>
            <a:r>
              <a:rPr lang="en-US" sz="1800" dirty="0" err="1" smtClean="0"/>
              <a:t>laboured</a:t>
            </a:r>
            <a:r>
              <a:rPr lang="en-US" sz="1800" dirty="0" smtClean="0"/>
              <a:t> breaths</a:t>
            </a:r>
          </a:p>
          <a:p>
            <a:pPr lvl="2"/>
            <a:r>
              <a:rPr lang="en-US" sz="1800" dirty="0" smtClean="0"/>
              <a:t>Grunting – Short, low-pitched sound heard at end exhalation as an infant’s attempt to create PEEP by exhaling against a semi-closed glottis.  Helps maintain patency of small airways and lengthens O</a:t>
            </a:r>
            <a:r>
              <a:rPr lang="en-US" sz="1800" baseline="-25000" dirty="0" smtClean="0"/>
              <a:t>2</a:t>
            </a:r>
            <a:r>
              <a:rPr lang="en-US" sz="1800" dirty="0" smtClean="0"/>
              <a:t>/CO</a:t>
            </a:r>
            <a:r>
              <a:rPr lang="en-US" sz="1800" baseline="-25000" dirty="0" smtClean="0"/>
              <a:t>2</a:t>
            </a:r>
            <a:r>
              <a:rPr lang="en-US" sz="1800" dirty="0" smtClean="0"/>
              <a:t> transit time.</a:t>
            </a:r>
          </a:p>
          <a:p>
            <a:pPr lvl="2"/>
            <a:r>
              <a:rPr lang="en-US" sz="1800" dirty="0" smtClean="0"/>
              <a:t>Gurgling – Abnormal sound associated with the collection of liquid in the patient’s </a:t>
            </a:r>
            <a:r>
              <a:rPr lang="en-US" sz="1800" dirty="0" err="1" smtClean="0"/>
              <a:t>oropharynx</a:t>
            </a:r>
            <a:r>
              <a:rPr lang="en-US" sz="1800" dirty="0" smtClean="0"/>
              <a:t>.  Can be an early sign of airway protection impairment.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Breathing</a:t>
            </a:r>
            <a:endParaRPr lang="en-US" b="0" dirty="0"/>
          </a:p>
        </p:txBody>
      </p:sp>
      <p:sp>
        <p:nvSpPr>
          <p:cNvPr id="57346" name="Content Placeholder 2"/>
          <p:cNvSpPr>
            <a:spLocks noGrp="1"/>
          </p:cNvSpPr>
          <p:nvPr>
            <p:ph idx="1"/>
          </p:nvPr>
        </p:nvSpPr>
        <p:spPr/>
        <p:txBody>
          <a:bodyPr/>
          <a:lstStyle/>
          <a:p>
            <a:r>
              <a:rPr lang="en-US" dirty="0" smtClean="0"/>
              <a:t>Abnormal findings cont.</a:t>
            </a:r>
          </a:p>
          <a:p>
            <a:pPr lvl="1"/>
            <a:r>
              <a:rPr lang="en-US" dirty="0" smtClean="0"/>
              <a:t>Abnormal airway sounds</a:t>
            </a:r>
          </a:p>
          <a:p>
            <a:pPr lvl="2"/>
            <a:r>
              <a:rPr lang="en-US" sz="1800" dirty="0" smtClean="0"/>
              <a:t>Snoring </a:t>
            </a:r>
          </a:p>
          <a:p>
            <a:pPr lvl="2"/>
            <a:r>
              <a:rPr lang="en-US" sz="1800" dirty="0" err="1" smtClean="0"/>
              <a:t>Stridor</a:t>
            </a:r>
            <a:r>
              <a:rPr lang="en-US" sz="1800" dirty="0" smtClean="0"/>
              <a:t> – Harsh, high-pitched sound heard on inspiration associated with upper airway obstruction</a:t>
            </a:r>
          </a:p>
          <a:p>
            <a:pPr lvl="2"/>
            <a:r>
              <a:rPr lang="en-US" sz="1800" dirty="0" smtClean="0"/>
              <a:t>Wheezing – High-pitched whistling sound caused by turbulent airflow through narrowed airways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lgn="ctr">
              <a:defRPr/>
            </a:pPr>
            <a:r>
              <a:rPr lang="en-CA" b="0" cap="none" dirty="0" smtClean="0"/>
              <a:t>NEO/PED Airway</a:t>
            </a:r>
          </a:p>
        </p:txBody>
      </p:sp>
      <p:sp>
        <p:nvSpPr>
          <p:cNvPr id="3" name="TextBox 2"/>
          <p:cNvSpPr txBox="1">
            <a:spLocks noChangeArrowheads="1"/>
          </p:cNvSpPr>
          <p:nvPr/>
        </p:nvSpPr>
        <p:spPr bwMode="auto">
          <a:xfrm>
            <a:off x="152400" y="2057400"/>
            <a:ext cx="8763000" cy="3447098"/>
          </a:xfrm>
          <a:prstGeom prst="rect">
            <a:avLst/>
          </a:prstGeom>
          <a:noFill/>
          <a:ln w="9525">
            <a:noFill/>
            <a:miter lim="800000"/>
            <a:headEnd/>
            <a:tailEnd/>
          </a:ln>
        </p:spPr>
        <p:txBody>
          <a:bodyPr>
            <a:spAutoFit/>
          </a:bodyPr>
          <a:lstStyle/>
          <a:p>
            <a:pPr indent="-342900">
              <a:lnSpc>
                <a:spcPct val="90000"/>
              </a:lnSpc>
              <a:spcBef>
                <a:spcPct val="20000"/>
              </a:spcBef>
              <a:buClr>
                <a:srgbClr val="003366"/>
              </a:buClr>
              <a:buSzPct val="90000"/>
              <a:buFont typeface="Wingdings" pitchFamily="2" charset="2"/>
              <a:buChar char="n"/>
            </a:pPr>
            <a:r>
              <a:rPr lang="en-CA" dirty="0"/>
              <a:t> </a:t>
            </a:r>
            <a:r>
              <a:rPr lang="en-CA" sz="2400" dirty="0">
                <a:solidFill>
                  <a:srgbClr val="000000"/>
                </a:solidFill>
                <a:latin typeface="+mn-lt"/>
              </a:rPr>
              <a:t>There are some major airway differences between children </a:t>
            </a:r>
            <a:endParaRPr lang="en-CA" sz="2400" dirty="0" smtClean="0">
              <a:solidFill>
                <a:srgbClr val="000000"/>
              </a:solidFill>
              <a:latin typeface="+mn-lt"/>
            </a:endParaRPr>
          </a:p>
          <a:p>
            <a:pPr indent="-342900">
              <a:lnSpc>
                <a:spcPct val="90000"/>
              </a:lnSpc>
              <a:spcBef>
                <a:spcPct val="20000"/>
              </a:spcBef>
              <a:buClr>
                <a:srgbClr val="003366"/>
              </a:buClr>
              <a:buSzPct val="90000"/>
            </a:pPr>
            <a:r>
              <a:rPr lang="en-CA" sz="2400" dirty="0" smtClean="0">
                <a:solidFill>
                  <a:srgbClr val="000000"/>
                </a:solidFill>
                <a:latin typeface="+mn-lt"/>
              </a:rPr>
              <a:t>      and </a:t>
            </a:r>
            <a:r>
              <a:rPr lang="en-CA" sz="2400" dirty="0">
                <a:solidFill>
                  <a:srgbClr val="000000"/>
                </a:solidFill>
                <a:latin typeface="+mn-lt"/>
              </a:rPr>
              <a:t>adults</a:t>
            </a:r>
          </a:p>
          <a:p>
            <a:pPr lvl="1"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Narrowest portion of pediatric airway is at the </a:t>
            </a:r>
            <a:r>
              <a:rPr lang="en-CA" sz="2400" dirty="0" err="1">
                <a:solidFill>
                  <a:srgbClr val="000000"/>
                </a:solidFill>
                <a:latin typeface="+mn-lt"/>
              </a:rPr>
              <a:t>cricoid</a:t>
            </a:r>
            <a:r>
              <a:rPr lang="en-CA" sz="2400" dirty="0">
                <a:solidFill>
                  <a:srgbClr val="000000"/>
                </a:solidFill>
                <a:latin typeface="+mn-lt"/>
              </a:rPr>
              <a:t> cartilage</a:t>
            </a:r>
          </a:p>
          <a:p>
            <a:pPr lvl="1"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This makes the neonatal trachea more </a:t>
            </a:r>
            <a:r>
              <a:rPr lang="en-CA" sz="2400" dirty="0" smtClean="0">
                <a:solidFill>
                  <a:srgbClr val="000000"/>
                </a:solidFill>
                <a:latin typeface="+mn-lt"/>
              </a:rPr>
              <a:t>funnel-shaped</a:t>
            </a:r>
            <a:endParaRPr lang="en-CA" sz="2400" dirty="0">
              <a:solidFill>
                <a:srgbClr val="000000"/>
              </a:solidFill>
              <a:latin typeface="+mn-lt"/>
            </a:endParaRPr>
          </a:p>
          <a:p>
            <a:pPr lvl="1"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Big floppy epiglottis</a:t>
            </a:r>
          </a:p>
          <a:p>
            <a:pPr lvl="1" indent="-342900">
              <a:lnSpc>
                <a:spcPct val="90000"/>
              </a:lnSpc>
              <a:spcBef>
                <a:spcPct val="20000"/>
              </a:spcBef>
              <a:buClr>
                <a:srgbClr val="003366"/>
              </a:buClr>
              <a:buSzPct val="90000"/>
              <a:buFont typeface="Wingdings" pitchFamily="2" charset="2"/>
              <a:buChar char="n"/>
            </a:pPr>
            <a:r>
              <a:rPr lang="en-CA" sz="2400" dirty="0">
                <a:solidFill>
                  <a:srgbClr val="000000"/>
                </a:solidFill>
                <a:latin typeface="+mn-lt"/>
              </a:rPr>
              <a:t>E</a:t>
            </a:r>
            <a:r>
              <a:rPr lang="en-CA" sz="2400" dirty="0" smtClean="0">
                <a:solidFill>
                  <a:srgbClr val="000000"/>
                </a:solidFill>
                <a:latin typeface="+mn-lt"/>
              </a:rPr>
              <a:t>piglottis </a:t>
            </a:r>
            <a:r>
              <a:rPr lang="en-CA" sz="2400" dirty="0">
                <a:solidFill>
                  <a:srgbClr val="000000"/>
                </a:solidFill>
                <a:latin typeface="+mn-lt"/>
              </a:rPr>
              <a:t>located at C1 in children vs. C4 in adults</a:t>
            </a:r>
          </a:p>
          <a:p>
            <a:pPr>
              <a:lnSpc>
                <a:spcPct val="90000"/>
              </a:lnSpc>
              <a:spcBef>
                <a:spcPct val="50000"/>
              </a:spcBef>
              <a:buClr>
                <a:srgbClr val="FFCC00"/>
              </a:buClr>
              <a:buFont typeface="Wingdings" pitchFamily="2" charset="2"/>
              <a:buChar char="Ø"/>
            </a:pPr>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b="0" dirty="0" smtClean="0"/>
              <a:t>PAT – Breathing</a:t>
            </a:r>
            <a:endParaRPr lang="en-US" b="0" dirty="0"/>
          </a:p>
        </p:txBody>
      </p:sp>
      <p:pic>
        <p:nvPicPr>
          <p:cNvPr id="59394" name="Picture 2"/>
          <p:cNvPicPr>
            <a:picLocks noGrp="1" noChangeAspect="1" noChangeArrowheads="1"/>
          </p:cNvPicPr>
          <p:nvPr>
            <p:ph idx="1"/>
          </p:nvPr>
        </p:nvPicPr>
        <p:blipFill>
          <a:blip r:embed="rId3" cstate="print"/>
          <a:srcRect/>
          <a:stretch>
            <a:fillRect/>
          </a:stretch>
        </p:blipFill>
        <p:spPr>
          <a:xfrm>
            <a:off x="1981200" y="1219200"/>
            <a:ext cx="4724400" cy="5210619"/>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PAT – Circulation</a:t>
            </a:r>
            <a:endParaRPr lang="en-US" b="0" dirty="0"/>
          </a:p>
        </p:txBody>
      </p:sp>
      <p:sp>
        <p:nvSpPr>
          <p:cNvPr id="61442" name="Content Placeholder 2"/>
          <p:cNvSpPr>
            <a:spLocks noGrp="1"/>
          </p:cNvSpPr>
          <p:nvPr>
            <p:ph idx="1"/>
          </p:nvPr>
        </p:nvSpPr>
        <p:spPr/>
        <p:txBody>
          <a:bodyPr/>
          <a:lstStyle/>
          <a:p>
            <a:r>
              <a:rPr lang="en-CA" dirty="0" smtClean="0"/>
              <a:t>Circulation assessment</a:t>
            </a:r>
          </a:p>
          <a:p>
            <a:pPr lvl="1"/>
            <a:r>
              <a:rPr lang="en-CA" dirty="0" smtClean="0"/>
              <a:t>Reflects adequacy of cardiac output and perfusion of vital organs</a:t>
            </a:r>
          </a:p>
          <a:p>
            <a:pPr lvl="1"/>
            <a:r>
              <a:rPr lang="en-CA" dirty="0" smtClean="0"/>
              <a:t>As this is only a quick assessment, skin colour is the best thing to check</a:t>
            </a:r>
          </a:p>
          <a:p>
            <a:pPr lvl="1"/>
            <a:r>
              <a:rPr lang="en-CA" dirty="0" smtClean="0"/>
              <a:t>Normal finding is for child’s colour be normal for their ethnic group</a:t>
            </a:r>
          </a:p>
          <a:p>
            <a:pPr lvl="1"/>
            <a:r>
              <a:rPr lang="en-CA" dirty="0" smtClean="0"/>
              <a:t>Abnormal findings include mottling, pallor, or cyanosis</a:t>
            </a:r>
            <a:endParaRPr lang="en-US"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CA" b="0" dirty="0" smtClean="0"/>
              <a:t>Components of a PEDS Assessment</a:t>
            </a:r>
            <a:endParaRPr lang="en-US" b="0" dirty="0"/>
          </a:p>
        </p:txBody>
      </p:sp>
      <p:sp>
        <p:nvSpPr>
          <p:cNvPr id="62466" name="Content Placeholder 2"/>
          <p:cNvSpPr>
            <a:spLocks noGrp="1"/>
          </p:cNvSpPr>
          <p:nvPr>
            <p:ph idx="1"/>
          </p:nvPr>
        </p:nvSpPr>
        <p:spPr/>
        <p:txBody>
          <a:bodyPr/>
          <a:lstStyle/>
          <a:p>
            <a:r>
              <a:rPr lang="en-CA" sz="2400" dirty="0" smtClean="0"/>
              <a:t>Now that the initial assessment is complete, what is next?</a:t>
            </a:r>
            <a:endParaRPr lang="en-US" sz="2400" dirty="0" smtClean="0"/>
          </a:p>
          <a:p>
            <a:pPr lvl="1"/>
            <a:r>
              <a:rPr lang="en-CA" sz="3200" dirty="0" smtClean="0"/>
              <a:t>Primary survey!</a:t>
            </a:r>
          </a:p>
          <a:p>
            <a:pPr lvl="2"/>
            <a:r>
              <a:rPr lang="en-CA" dirty="0" smtClean="0"/>
              <a:t>Purpose is to determine if any life-threatening conditions exist and to manage them if they do</a:t>
            </a:r>
          </a:p>
          <a:p>
            <a:pPr lvl="2"/>
            <a:endParaRPr lang="en-CA" sz="18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p:cNvPicPr>
            <a:picLocks noChangeAspect="1" noChangeArrowheads="1"/>
          </p:cNvPicPr>
          <p:nvPr/>
        </p:nvPicPr>
        <p:blipFill>
          <a:blip r:embed="rId3" cstate="print"/>
          <a:srcRect l="1163" r="6396"/>
          <a:stretch>
            <a:fillRect/>
          </a:stretch>
        </p:blipFill>
        <p:spPr bwMode="auto">
          <a:xfrm>
            <a:off x="1219200" y="304800"/>
            <a:ext cx="7258050"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38125"/>
            <a:ext cx="7772400" cy="1362075"/>
          </a:xfrm>
        </p:spPr>
        <p:txBody>
          <a:bodyPr/>
          <a:lstStyle/>
          <a:p>
            <a:pPr fontAlgn="auto">
              <a:spcAft>
                <a:spcPts val="0"/>
              </a:spcAft>
              <a:defRPr/>
            </a:pPr>
            <a:r>
              <a:rPr lang="en-CA" b="0" dirty="0" smtClean="0">
                <a:latin typeface="+mn-lt"/>
              </a:rPr>
              <a:t>PRIMARY Survey</a:t>
            </a:r>
            <a:endParaRPr lang="en-CA" b="0" dirty="0">
              <a:latin typeface="+mn-lt"/>
            </a:endParaRPr>
          </a:p>
        </p:txBody>
      </p:sp>
      <p:sp>
        <p:nvSpPr>
          <p:cNvPr id="4" name="TextBox 3"/>
          <p:cNvSpPr txBox="1"/>
          <p:nvPr/>
        </p:nvSpPr>
        <p:spPr>
          <a:xfrm>
            <a:off x="0" y="1828800"/>
            <a:ext cx="9144000" cy="2049792"/>
          </a:xfrm>
          <a:prstGeom prst="rect">
            <a:avLst/>
          </a:prstGeom>
          <a:noFill/>
        </p:spPr>
        <p:txBody>
          <a:bodyPr wrap="square">
            <a:spAutoFit/>
          </a:bodyPr>
          <a:lstStyle/>
          <a:p>
            <a:pPr algn="ctr">
              <a:lnSpc>
                <a:spcPct val="90000"/>
              </a:lnSpc>
              <a:spcBef>
                <a:spcPct val="20000"/>
              </a:spcBef>
              <a:buClr>
                <a:srgbClr val="003366"/>
              </a:buClr>
              <a:buSzPct val="90000"/>
              <a:defRPr/>
            </a:pPr>
            <a:r>
              <a:rPr lang="en-CA" sz="4400" dirty="0" smtClean="0">
                <a:solidFill>
                  <a:srgbClr val="000000"/>
                </a:solidFill>
                <a:latin typeface="+mn-lt"/>
              </a:rPr>
              <a:t>The </a:t>
            </a:r>
            <a:r>
              <a:rPr lang="en-CA" sz="4400" dirty="0">
                <a:solidFill>
                  <a:srgbClr val="000000"/>
                </a:solidFill>
                <a:latin typeface="+mn-lt"/>
              </a:rPr>
              <a:t>primary survey </a:t>
            </a:r>
            <a:r>
              <a:rPr lang="en-CA" sz="4400" dirty="0" smtClean="0">
                <a:solidFill>
                  <a:srgbClr val="000000"/>
                </a:solidFill>
                <a:latin typeface="+mn-lt"/>
              </a:rPr>
              <a:t>– </a:t>
            </a:r>
          </a:p>
          <a:p>
            <a:pPr algn="ctr">
              <a:lnSpc>
                <a:spcPct val="90000"/>
              </a:lnSpc>
              <a:spcBef>
                <a:spcPct val="20000"/>
              </a:spcBef>
              <a:buClr>
                <a:srgbClr val="003366"/>
              </a:buClr>
              <a:buSzPct val="90000"/>
              <a:defRPr/>
            </a:pPr>
            <a:r>
              <a:rPr lang="en-CA" sz="4400" dirty="0" smtClean="0">
                <a:solidFill>
                  <a:srgbClr val="000000"/>
                </a:solidFill>
                <a:latin typeface="+mn-lt"/>
              </a:rPr>
              <a:t>ABCDE assessment</a:t>
            </a:r>
            <a:endParaRPr lang="en-CA" sz="4400" dirty="0">
              <a:solidFill>
                <a:srgbClr val="000000"/>
              </a:solidFill>
              <a:latin typeface="+mn-lt"/>
            </a:endParaRPr>
          </a:p>
          <a:p>
            <a:pPr algn="ctr">
              <a:lnSpc>
                <a:spcPct val="90000"/>
              </a:lnSpc>
              <a:spcBef>
                <a:spcPct val="50000"/>
              </a:spcBef>
              <a:buClr>
                <a:srgbClr val="FFCC00"/>
              </a:buClr>
              <a:defRPr/>
            </a:pPr>
            <a:endParaRPr lang="en-CA" dirty="0"/>
          </a:p>
        </p:txBody>
      </p:sp>
      <p:sp>
        <p:nvSpPr>
          <p:cNvPr id="5" name="Rectangle 4"/>
          <p:cNvSpPr/>
          <p:nvPr/>
        </p:nvSpPr>
        <p:spPr>
          <a:xfrm>
            <a:off x="1295400" y="3886200"/>
            <a:ext cx="7010400" cy="1587500"/>
          </a:xfrm>
          <a:prstGeom prst="rect">
            <a:avLst/>
          </a:prstGeom>
        </p:spPr>
        <p:txBody>
          <a:bodyPr>
            <a:spAutoFit/>
          </a:bodyPr>
          <a:lstStyle/>
          <a:p>
            <a:pPr>
              <a:lnSpc>
                <a:spcPct val="90000"/>
              </a:lnSpc>
              <a:spcBef>
                <a:spcPct val="50000"/>
              </a:spcBef>
              <a:buClr>
                <a:srgbClr val="FFCC00"/>
              </a:buClr>
              <a:defRPr/>
            </a:pPr>
            <a:r>
              <a:rPr lang="en-CA" sz="3600" dirty="0">
                <a:solidFill>
                  <a:schemeClr val="accent6">
                    <a:lumMod val="75000"/>
                  </a:schemeClr>
                </a:solidFill>
              </a:rPr>
              <a:t>The primary survey focuses on B</a:t>
            </a:r>
            <a:r>
              <a:rPr lang="en-CA" sz="3600" dirty="0" smtClean="0">
                <a:solidFill>
                  <a:schemeClr val="accent6">
                    <a:lumMod val="75000"/>
                  </a:schemeClr>
                </a:solidFill>
              </a:rPr>
              <a:t>asic </a:t>
            </a:r>
            <a:r>
              <a:rPr lang="en-CA" sz="3600" dirty="0">
                <a:solidFill>
                  <a:schemeClr val="accent6">
                    <a:lumMod val="75000"/>
                  </a:schemeClr>
                </a:solidFill>
              </a:rPr>
              <a:t>L</a:t>
            </a:r>
            <a:r>
              <a:rPr lang="en-CA" sz="3600" dirty="0" smtClean="0">
                <a:solidFill>
                  <a:schemeClr val="accent6">
                    <a:lumMod val="75000"/>
                  </a:schemeClr>
                </a:solidFill>
              </a:rPr>
              <a:t>ife Support </a:t>
            </a:r>
            <a:r>
              <a:rPr lang="en-CA" sz="3600" dirty="0">
                <a:solidFill>
                  <a:schemeClr val="accent6">
                    <a:lumMod val="75000"/>
                  </a:schemeClr>
                </a:solidFill>
              </a:rPr>
              <a:t>(BLS) patient assessment and </a:t>
            </a:r>
            <a:r>
              <a:rPr lang="en-CA" sz="3600" dirty="0" smtClean="0">
                <a:solidFill>
                  <a:schemeClr val="accent6">
                    <a:lumMod val="75000"/>
                  </a:schemeClr>
                </a:solidFill>
              </a:rPr>
              <a:t>management</a:t>
            </a:r>
            <a:endParaRPr lang="en-CA" sz="3600"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Primary Survey</a:t>
            </a:r>
            <a:endParaRPr lang="en-US" b="0" dirty="0"/>
          </a:p>
        </p:txBody>
      </p:sp>
      <p:sp>
        <p:nvSpPr>
          <p:cNvPr id="67586" name="Content Placeholder 2"/>
          <p:cNvSpPr>
            <a:spLocks noGrp="1"/>
          </p:cNvSpPr>
          <p:nvPr>
            <p:ph idx="1"/>
          </p:nvPr>
        </p:nvSpPr>
        <p:spPr/>
        <p:txBody>
          <a:bodyPr/>
          <a:lstStyle/>
          <a:p>
            <a:pPr marL="107950"/>
            <a:r>
              <a:rPr lang="en-CA" dirty="0" smtClean="0">
                <a:solidFill>
                  <a:srgbClr val="FF0000"/>
                </a:solidFill>
                <a:ea typeface="+mn-ea"/>
                <a:cs typeface="+mn-cs"/>
              </a:rPr>
              <a:t>A</a:t>
            </a:r>
            <a:r>
              <a:rPr lang="en-CA" dirty="0" smtClean="0">
                <a:ea typeface="+mn-ea"/>
                <a:cs typeface="+mn-cs"/>
              </a:rPr>
              <a:t> </a:t>
            </a:r>
            <a:r>
              <a:rPr lang="en-CA" kern="1200" dirty="0" smtClean="0"/>
              <a:t>–</a:t>
            </a:r>
            <a:r>
              <a:rPr lang="en-CA" dirty="0" smtClean="0">
                <a:ea typeface="+mn-ea"/>
                <a:cs typeface="+mn-cs"/>
              </a:rPr>
              <a:t> Airway and cervical spine protection</a:t>
            </a:r>
          </a:p>
          <a:p>
            <a:r>
              <a:rPr lang="en-CA" dirty="0" smtClean="0">
                <a:solidFill>
                  <a:srgbClr val="FF0000"/>
                </a:solidFill>
              </a:rPr>
              <a:t>B</a:t>
            </a:r>
            <a:r>
              <a:rPr lang="en-CA" dirty="0" smtClean="0"/>
              <a:t> </a:t>
            </a:r>
            <a:r>
              <a:rPr lang="en-CA" kern="1200" dirty="0" smtClean="0"/>
              <a:t>– </a:t>
            </a:r>
            <a:r>
              <a:rPr lang="en-CA" dirty="0" smtClean="0"/>
              <a:t>Breathing and ventilation</a:t>
            </a:r>
          </a:p>
          <a:p>
            <a:r>
              <a:rPr lang="en-CA" dirty="0" smtClean="0">
                <a:solidFill>
                  <a:srgbClr val="FF0000"/>
                </a:solidFill>
              </a:rPr>
              <a:t>C</a:t>
            </a:r>
            <a:r>
              <a:rPr lang="en-CA" dirty="0" smtClean="0"/>
              <a:t> </a:t>
            </a:r>
            <a:r>
              <a:rPr lang="en-CA" kern="1200" dirty="0" smtClean="0"/>
              <a:t>– </a:t>
            </a:r>
            <a:r>
              <a:rPr lang="en-CA" dirty="0" smtClean="0"/>
              <a:t>Circulation and bleeding control</a:t>
            </a:r>
          </a:p>
          <a:p>
            <a:r>
              <a:rPr lang="en-CA" dirty="0" smtClean="0">
                <a:solidFill>
                  <a:srgbClr val="FF0000"/>
                </a:solidFill>
              </a:rPr>
              <a:t>D</a:t>
            </a:r>
            <a:r>
              <a:rPr lang="en-CA" dirty="0" smtClean="0"/>
              <a:t> </a:t>
            </a:r>
            <a:r>
              <a:rPr lang="en-CA" kern="1200" dirty="0" smtClean="0"/>
              <a:t>– </a:t>
            </a:r>
            <a:r>
              <a:rPr lang="en-CA" dirty="0" smtClean="0"/>
              <a:t>	Disability (mental status)</a:t>
            </a:r>
          </a:p>
          <a:p>
            <a:r>
              <a:rPr lang="en-CA" dirty="0" smtClean="0">
                <a:solidFill>
                  <a:srgbClr val="FF0000"/>
                </a:solidFill>
              </a:rPr>
              <a:t>E</a:t>
            </a:r>
            <a:r>
              <a:rPr lang="en-CA" dirty="0" smtClean="0"/>
              <a:t> </a:t>
            </a:r>
            <a:r>
              <a:rPr lang="en-CA" kern="1200" dirty="0" smtClean="0"/>
              <a:t>– </a:t>
            </a:r>
            <a:r>
              <a:rPr lang="en-CA" dirty="0" smtClean="0"/>
              <a:t>	Expose and examine/environment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CA" b="0" dirty="0" smtClean="0"/>
              <a:t>Primary Survey – A</a:t>
            </a:r>
            <a:endParaRPr lang="en-US" b="0" dirty="0"/>
          </a:p>
        </p:txBody>
      </p:sp>
      <p:sp>
        <p:nvSpPr>
          <p:cNvPr id="68610" name="Content Placeholder 2"/>
          <p:cNvSpPr>
            <a:spLocks noGrp="1"/>
          </p:cNvSpPr>
          <p:nvPr>
            <p:ph idx="1"/>
          </p:nvPr>
        </p:nvSpPr>
        <p:spPr/>
        <p:txBody>
          <a:bodyPr/>
          <a:lstStyle/>
          <a:p>
            <a:r>
              <a:rPr lang="en-CA" dirty="0" smtClean="0"/>
              <a:t>Ensure airway patency, absence of signs and symptoms of airway obstruction</a:t>
            </a:r>
          </a:p>
          <a:p>
            <a:pPr lvl="1"/>
            <a:r>
              <a:rPr lang="en-CA" dirty="0" smtClean="0"/>
              <a:t>Are they able to handle oral secretions?</a:t>
            </a:r>
          </a:p>
          <a:p>
            <a:pPr lvl="1"/>
            <a:r>
              <a:rPr lang="en-CA" dirty="0" smtClean="0"/>
              <a:t>Can they speak or make appropriate sounds for their age?</a:t>
            </a:r>
          </a:p>
          <a:p>
            <a:pPr lvl="1"/>
            <a:r>
              <a:rPr lang="en-CA" dirty="0" smtClean="0"/>
              <a:t>Are airway protection reflexes intact? (Gag/cough)</a:t>
            </a:r>
          </a:p>
          <a:p>
            <a:r>
              <a:rPr lang="en-CA" dirty="0" smtClean="0"/>
              <a:t>Cervical spine injury present or suspected?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lgn="ctr">
              <a:defRPr/>
            </a:pPr>
            <a:r>
              <a:rPr lang="en-CA" b="0" cap="none" dirty="0" smtClean="0"/>
              <a:t>Primary Survey – A</a:t>
            </a:r>
            <a:endParaRPr lang="en-US" b="0" cap="none" dirty="0" smtClean="0"/>
          </a:p>
        </p:txBody>
      </p:sp>
      <p:sp>
        <p:nvSpPr>
          <p:cNvPr id="70658" name="Content Placeholder 2"/>
          <p:cNvSpPr>
            <a:spLocks noGrp="1"/>
          </p:cNvSpPr>
          <p:nvPr>
            <p:ph idx="1"/>
          </p:nvPr>
        </p:nvSpPr>
        <p:spPr>
          <a:xfrm>
            <a:off x="533400" y="1143000"/>
            <a:ext cx="6553200" cy="4144963"/>
          </a:xfrm>
        </p:spPr>
        <p:txBody>
          <a:bodyPr/>
          <a:lstStyle/>
          <a:p>
            <a:pPr marL="742950" lvl="1" indent="-285750"/>
            <a:r>
              <a:rPr lang="en-CA" dirty="0" smtClean="0">
                <a:ea typeface="+mn-ea"/>
                <a:cs typeface="+mn-cs"/>
              </a:rPr>
              <a:t>Indications of an impending airway emergency</a:t>
            </a:r>
          </a:p>
          <a:p>
            <a:pPr marL="1143000" lvl="2" indent="-228600"/>
            <a:r>
              <a:rPr lang="en-CA" dirty="0" smtClean="0">
                <a:ea typeface="+mn-ea"/>
                <a:cs typeface="+mn-cs"/>
              </a:rPr>
              <a:t>Preferred posture (E.g. tripod position, holding head to maintain an open airway)</a:t>
            </a:r>
          </a:p>
          <a:p>
            <a:pPr marL="1143000" lvl="2" indent="-228600"/>
            <a:r>
              <a:rPr lang="en-CA" dirty="0" smtClean="0">
                <a:ea typeface="+mn-ea"/>
                <a:cs typeface="+mn-cs"/>
              </a:rPr>
              <a:t>Drooling</a:t>
            </a:r>
          </a:p>
          <a:p>
            <a:pPr marL="1143000" lvl="2" indent="-228600"/>
            <a:r>
              <a:rPr lang="en-CA" dirty="0" smtClean="0">
                <a:ea typeface="+mn-ea"/>
                <a:cs typeface="+mn-cs"/>
              </a:rPr>
              <a:t>Difficulty swallowing</a:t>
            </a:r>
          </a:p>
          <a:p>
            <a:pPr marL="1143000" lvl="2" indent="-228600"/>
            <a:r>
              <a:rPr lang="en-CA" dirty="0" smtClean="0">
                <a:ea typeface="+mn-ea"/>
                <a:cs typeface="+mn-cs"/>
              </a:rPr>
              <a:t>Swelling of the lips and/or tissues of the mouth</a:t>
            </a:r>
          </a:p>
          <a:p>
            <a:pPr marL="1143000" lvl="2" indent="-228600"/>
            <a:r>
              <a:rPr lang="en-CA" dirty="0" smtClean="0">
                <a:ea typeface="+mn-ea"/>
                <a:cs typeface="+mn-cs"/>
              </a:rPr>
              <a:t>Inadequate air movement</a:t>
            </a:r>
          </a:p>
          <a:p>
            <a:pPr marL="1143000" lvl="2" indent="-228600"/>
            <a:r>
              <a:rPr lang="en-CA" dirty="0" smtClean="0">
                <a:ea typeface="+mn-ea"/>
                <a:cs typeface="+mn-cs"/>
              </a:rPr>
              <a:t>Obstruction by the tongue, blood, </a:t>
            </a:r>
            <a:r>
              <a:rPr lang="en-CA" dirty="0" err="1" smtClean="0">
                <a:ea typeface="+mn-ea"/>
                <a:cs typeface="+mn-cs"/>
              </a:rPr>
              <a:t>vomitus</a:t>
            </a:r>
            <a:r>
              <a:rPr lang="en-CA" dirty="0" smtClean="0">
                <a:ea typeface="+mn-ea"/>
                <a:cs typeface="+mn-cs"/>
              </a:rPr>
              <a:t>, foreign body</a:t>
            </a:r>
          </a:p>
          <a:p>
            <a:pPr marL="1143000" lvl="2" indent="-228600"/>
            <a:r>
              <a:rPr lang="en-CA" dirty="0" smtClean="0">
                <a:ea typeface="+mn-ea"/>
                <a:cs typeface="+mn-cs"/>
              </a:rPr>
              <a:t>Abnormal airway sounds</a:t>
            </a:r>
            <a:endParaRPr lang="en-US" dirty="0" smtClean="0">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72706" name="Rectangle 3"/>
          <p:cNvSpPr>
            <a:spLocks noGrp="1"/>
          </p:cNvSpPr>
          <p:nvPr>
            <p:ph idx="1"/>
          </p:nvPr>
        </p:nvSpPr>
        <p:spPr/>
        <p:txBody>
          <a:bodyPr/>
          <a:lstStyle/>
          <a:p>
            <a:pPr>
              <a:lnSpc>
                <a:spcPct val="90000"/>
              </a:lnSpc>
            </a:pPr>
            <a:r>
              <a:rPr lang="en-US" dirty="0" smtClean="0"/>
              <a:t>Breathing and ventilation</a:t>
            </a:r>
          </a:p>
          <a:p>
            <a:pPr lvl="1">
              <a:lnSpc>
                <a:spcPct val="90000"/>
              </a:lnSpc>
            </a:pPr>
            <a:r>
              <a:rPr lang="en-US" dirty="0" smtClean="0">
                <a:ea typeface="+mn-ea"/>
                <a:cs typeface="+mn-cs"/>
              </a:rPr>
              <a:t>Look, listen, and feel – Includes but not limited to inspection, palpation, and auscultation</a:t>
            </a:r>
          </a:p>
          <a:p>
            <a:pPr>
              <a:lnSpc>
                <a:spcPct val="90000"/>
              </a:lnSpc>
            </a:pPr>
            <a:r>
              <a:rPr lang="en-US" dirty="0" smtClean="0"/>
              <a:t>Goal is to differentiate between normal breathing, respiratory distress, and respiratory failure</a:t>
            </a:r>
          </a:p>
          <a:p>
            <a:pPr lvl="1">
              <a:lnSpc>
                <a:spcPct val="90000"/>
              </a:lnSpc>
            </a:pPr>
            <a:r>
              <a:rPr lang="en-US" dirty="0" smtClean="0">
                <a:ea typeface="+mn-ea"/>
                <a:cs typeface="+mn-cs"/>
              </a:rPr>
              <a:t>Respiratory distress</a:t>
            </a:r>
            <a:r>
              <a:rPr lang="en-CA" kern="1200" dirty="0" smtClean="0"/>
              <a:t> –</a:t>
            </a:r>
            <a:r>
              <a:rPr lang="en-US" dirty="0" smtClean="0">
                <a:ea typeface="+mn-ea"/>
                <a:cs typeface="+mn-cs"/>
              </a:rPr>
              <a:t> Increased work of breathing or respiratory effort</a:t>
            </a:r>
          </a:p>
          <a:p>
            <a:pPr lvl="1">
              <a:lnSpc>
                <a:spcPct val="90000"/>
              </a:lnSpc>
            </a:pPr>
            <a:r>
              <a:rPr lang="en-US" dirty="0" smtClean="0">
                <a:ea typeface="+mn-ea"/>
                <a:cs typeface="+mn-cs"/>
              </a:rPr>
              <a:t>Respiratory failure</a:t>
            </a:r>
            <a:r>
              <a:rPr lang="en-CA" kern="1200" dirty="0" smtClean="0"/>
              <a:t> –</a:t>
            </a:r>
            <a:r>
              <a:rPr lang="en-US" dirty="0" smtClean="0">
                <a:ea typeface="+mn-ea"/>
                <a:cs typeface="+mn-cs"/>
              </a:rPr>
              <a:t> </a:t>
            </a:r>
            <a:r>
              <a:rPr lang="en-CA" dirty="0" smtClean="0">
                <a:ea typeface="+mn-ea"/>
                <a:cs typeface="+mn-cs"/>
              </a:rPr>
              <a:t>A clinical condition in which there is inadequate blood oxygenation and/or ventilation </a:t>
            </a:r>
            <a:r>
              <a:rPr lang="en-CA" dirty="0" smtClean="0"/>
              <a:t>to meet the metabolic demands of body tissues</a:t>
            </a:r>
            <a:endParaRPr lang="en-US" dirty="0" smtClean="0"/>
          </a:p>
          <a:p>
            <a:pPr>
              <a:lnSpc>
                <a:spcPct val="90000"/>
              </a:lnSpc>
            </a:pPr>
            <a:endParaRPr lang="en-US" sz="2000"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73730" name="Rectangle 3"/>
          <p:cNvSpPr>
            <a:spLocks noGrp="1"/>
          </p:cNvSpPr>
          <p:nvPr>
            <p:ph idx="1"/>
          </p:nvPr>
        </p:nvSpPr>
        <p:spPr/>
        <p:txBody>
          <a:bodyPr/>
          <a:lstStyle/>
          <a:p>
            <a:r>
              <a:rPr lang="en-US" dirty="0" smtClean="0"/>
              <a:t>Normal breathing assessment findings</a:t>
            </a:r>
          </a:p>
          <a:p>
            <a:pPr lvl="1"/>
            <a:r>
              <a:rPr lang="en-US" dirty="0" smtClean="0">
                <a:ea typeface="+mn-ea"/>
                <a:cs typeface="+mn-cs"/>
              </a:rPr>
              <a:t>Awake and alert</a:t>
            </a:r>
          </a:p>
          <a:p>
            <a:pPr lvl="1"/>
            <a:r>
              <a:rPr lang="en-US" dirty="0" smtClean="0">
                <a:ea typeface="+mn-ea"/>
                <a:cs typeface="+mn-cs"/>
              </a:rPr>
              <a:t>Normal chest excursion and work of breathing</a:t>
            </a:r>
          </a:p>
          <a:p>
            <a:pPr lvl="1"/>
            <a:r>
              <a:rPr lang="en-US" dirty="0" smtClean="0">
                <a:ea typeface="+mn-ea"/>
                <a:cs typeface="+mn-cs"/>
              </a:rPr>
              <a:t>Skin </a:t>
            </a:r>
            <a:r>
              <a:rPr lang="en-US" dirty="0" err="1" smtClean="0">
                <a:ea typeface="+mn-ea"/>
                <a:cs typeface="+mn-cs"/>
              </a:rPr>
              <a:t>colour</a:t>
            </a:r>
            <a:r>
              <a:rPr lang="en-US" dirty="0" smtClean="0">
                <a:ea typeface="+mn-ea"/>
                <a:cs typeface="+mn-cs"/>
              </a:rPr>
              <a:t> normal (No cyanosis)</a:t>
            </a:r>
          </a:p>
          <a:p>
            <a:pPr lvl="1"/>
            <a:r>
              <a:rPr lang="en-US" dirty="0" smtClean="0">
                <a:ea typeface="+mn-ea"/>
                <a:cs typeface="+mn-cs"/>
              </a:rPr>
              <a:t>Normal breath sounds</a:t>
            </a:r>
          </a:p>
          <a:p>
            <a:pPr lvl="1"/>
            <a:r>
              <a:rPr lang="en-US" dirty="0" smtClean="0">
                <a:ea typeface="+mn-ea"/>
                <a:cs typeface="+mn-cs"/>
              </a:rPr>
              <a:t>RR appropriate for age</a:t>
            </a:r>
          </a:p>
          <a:p>
            <a:pPr lvl="1"/>
            <a:endParaRPr lang="en-US"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lgn="ctr">
              <a:defRPr/>
            </a:pPr>
            <a:r>
              <a:rPr lang="en-CA" b="0" cap="none" dirty="0" smtClean="0"/>
              <a:t>NEO/PED Airway</a:t>
            </a:r>
          </a:p>
        </p:txBody>
      </p:sp>
      <p:pic>
        <p:nvPicPr>
          <p:cNvPr id="21506" name="Picture 4" descr="airway"/>
          <p:cNvPicPr>
            <a:picLocks noChangeAspect="1" noChangeArrowheads="1"/>
          </p:cNvPicPr>
          <p:nvPr/>
        </p:nvPicPr>
        <p:blipFill>
          <a:blip r:embed="rId3" cstate="print"/>
          <a:srcRect/>
          <a:stretch>
            <a:fillRect/>
          </a:stretch>
        </p:blipFill>
        <p:spPr bwMode="auto">
          <a:xfrm>
            <a:off x="1295400" y="1905000"/>
            <a:ext cx="6553200" cy="4065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75778" name="Rectangle 3"/>
          <p:cNvSpPr>
            <a:spLocks noGrp="1"/>
          </p:cNvSpPr>
          <p:nvPr>
            <p:ph idx="1"/>
          </p:nvPr>
        </p:nvSpPr>
        <p:spPr>
          <a:xfrm>
            <a:off x="1219200" y="1371600"/>
            <a:ext cx="7010400" cy="3840163"/>
          </a:xfrm>
        </p:spPr>
        <p:txBody>
          <a:bodyPr/>
          <a:lstStyle/>
          <a:p>
            <a:pPr eaLnBrk="1" hangingPunct="1">
              <a:lnSpc>
                <a:spcPct val="90000"/>
              </a:lnSpc>
              <a:spcBef>
                <a:spcPct val="0"/>
              </a:spcBef>
              <a:buClrTx/>
              <a:buSzTx/>
              <a:buFontTx/>
              <a:buNone/>
            </a:pPr>
            <a:r>
              <a:rPr lang="en-CA" dirty="0" smtClean="0"/>
              <a:t>Normal RR by age</a:t>
            </a:r>
          </a:p>
          <a:p>
            <a:pPr eaLnBrk="1" hangingPunct="1">
              <a:lnSpc>
                <a:spcPct val="90000"/>
              </a:lnSpc>
              <a:spcBef>
                <a:spcPct val="0"/>
              </a:spcBef>
              <a:buClrTx/>
              <a:buSzTx/>
              <a:buFontTx/>
              <a:buNone/>
            </a:pPr>
            <a:endParaRPr lang="en-CA" dirty="0" smtClean="0"/>
          </a:p>
          <a:p>
            <a:pPr eaLnBrk="1" hangingPunct="1">
              <a:lnSpc>
                <a:spcPct val="90000"/>
              </a:lnSpc>
              <a:spcBef>
                <a:spcPct val="0"/>
              </a:spcBef>
              <a:buClrTx/>
              <a:buSzTx/>
              <a:buFontTx/>
              <a:buNone/>
            </a:pPr>
            <a:r>
              <a:rPr lang="en-CA" dirty="0" smtClean="0"/>
              <a:t>Age				Breaths/Min (At rest)</a:t>
            </a:r>
          </a:p>
          <a:p>
            <a:pPr eaLnBrk="1" hangingPunct="1">
              <a:lnSpc>
                <a:spcPct val="90000"/>
              </a:lnSpc>
              <a:spcBef>
                <a:spcPct val="0"/>
              </a:spcBef>
              <a:buClrTx/>
              <a:buSzTx/>
              <a:buFontTx/>
              <a:buNone/>
            </a:pPr>
            <a:endParaRPr lang="en-CA" dirty="0" smtClean="0"/>
          </a:p>
          <a:p>
            <a:pPr eaLnBrk="1" hangingPunct="1">
              <a:lnSpc>
                <a:spcPct val="90000"/>
              </a:lnSpc>
              <a:spcBef>
                <a:spcPct val="0"/>
              </a:spcBef>
              <a:buClrTx/>
              <a:buSzTx/>
              <a:buFontTx/>
              <a:buNone/>
            </a:pPr>
            <a:r>
              <a:rPr lang="en-CA" dirty="0" smtClean="0"/>
              <a:t>Infant (1 to 12 mo)		30 to 60</a:t>
            </a:r>
          </a:p>
          <a:p>
            <a:pPr eaLnBrk="1" hangingPunct="1">
              <a:lnSpc>
                <a:spcPct val="90000"/>
              </a:lnSpc>
              <a:spcBef>
                <a:spcPct val="0"/>
              </a:spcBef>
              <a:buClrTx/>
              <a:buSzTx/>
              <a:buFontTx/>
              <a:buNone/>
            </a:pPr>
            <a:r>
              <a:rPr lang="en-CA" dirty="0" smtClean="0"/>
              <a:t>Toddler (1 to 3 y)		24 to 40</a:t>
            </a:r>
          </a:p>
          <a:p>
            <a:pPr eaLnBrk="1" hangingPunct="1">
              <a:lnSpc>
                <a:spcPct val="90000"/>
              </a:lnSpc>
              <a:spcBef>
                <a:spcPct val="0"/>
              </a:spcBef>
              <a:buClrTx/>
              <a:buSzTx/>
              <a:buFontTx/>
              <a:buNone/>
            </a:pPr>
            <a:r>
              <a:rPr lang="en-CA" dirty="0" smtClean="0"/>
              <a:t>Preschooler (4 to 5 y)	22 to 34</a:t>
            </a:r>
          </a:p>
          <a:p>
            <a:pPr eaLnBrk="1" hangingPunct="1">
              <a:lnSpc>
                <a:spcPct val="90000"/>
              </a:lnSpc>
              <a:spcBef>
                <a:spcPct val="0"/>
              </a:spcBef>
              <a:buClrTx/>
              <a:buSzTx/>
              <a:buFontTx/>
              <a:buNone/>
            </a:pPr>
            <a:r>
              <a:rPr lang="en-CA" dirty="0" smtClean="0"/>
              <a:t>School-age (6 to 12 y)	18 to 30</a:t>
            </a:r>
          </a:p>
          <a:p>
            <a:pPr eaLnBrk="1" hangingPunct="1">
              <a:lnSpc>
                <a:spcPct val="90000"/>
              </a:lnSpc>
              <a:spcBef>
                <a:spcPct val="0"/>
              </a:spcBef>
              <a:buClrTx/>
              <a:buSzTx/>
              <a:buFontTx/>
              <a:buNone/>
            </a:pPr>
            <a:r>
              <a:rPr lang="en-CA" dirty="0" smtClean="0"/>
              <a:t>Adolescent (13 to 18 y)	12 to 16</a:t>
            </a:r>
          </a:p>
          <a:p>
            <a:pPr eaLnBrk="1" hangingPunct="1">
              <a:lnSpc>
                <a:spcPct val="90000"/>
              </a:lnSpc>
              <a:spcBef>
                <a:spcPct val="0"/>
              </a:spcBef>
              <a:buClrTx/>
              <a:buSzTx/>
              <a:buFontTx/>
              <a:buNone/>
            </a:pPr>
            <a:endParaRPr lang="en-CA" dirty="0" smtClean="0"/>
          </a:p>
          <a:p>
            <a:pPr eaLnBrk="1" hangingPunct="1">
              <a:lnSpc>
                <a:spcPct val="90000"/>
              </a:lnSpc>
              <a:spcBef>
                <a:spcPct val="0"/>
              </a:spcBef>
              <a:buClrTx/>
              <a:buSzTx/>
              <a:buFontTx/>
              <a:buNone/>
            </a:pPr>
            <a:r>
              <a:rPr lang="en-CA" dirty="0" smtClean="0"/>
              <a:t>	What is the best way to count RR in infants and children?</a:t>
            </a:r>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77826" name="Rectangle 3"/>
          <p:cNvSpPr>
            <a:spLocks noGrp="1"/>
          </p:cNvSpPr>
          <p:nvPr>
            <p:ph idx="1"/>
          </p:nvPr>
        </p:nvSpPr>
        <p:spPr/>
        <p:txBody>
          <a:bodyPr/>
          <a:lstStyle/>
          <a:p>
            <a:r>
              <a:rPr lang="en-US" dirty="0" smtClean="0"/>
              <a:t>In addition to counting RR, check whether it is regular, irregular, or periodic</a:t>
            </a:r>
          </a:p>
          <a:p>
            <a:r>
              <a:rPr lang="en-US" dirty="0" smtClean="0"/>
              <a:t>Watch/listen for both phases of breathing (Insp. and exp.)</a:t>
            </a:r>
          </a:p>
          <a:p>
            <a:pPr lvl="1"/>
            <a:r>
              <a:rPr lang="en-US" dirty="0" smtClean="0"/>
              <a:t>Prolonged </a:t>
            </a:r>
            <a:r>
              <a:rPr lang="en-US" dirty="0" err="1" smtClean="0"/>
              <a:t>inspiratory</a:t>
            </a:r>
            <a:r>
              <a:rPr lang="en-US" dirty="0" smtClean="0"/>
              <a:t> phase suggests an upper airway obstruction</a:t>
            </a:r>
          </a:p>
          <a:p>
            <a:pPr lvl="1"/>
            <a:r>
              <a:rPr lang="en-US" dirty="0" smtClean="0"/>
              <a:t>Prolonged expiratory phase suggests lower airway obstruction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79874" name="Rectangle 3"/>
          <p:cNvSpPr>
            <a:spLocks noGrp="1"/>
          </p:cNvSpPr>
          <p:nvPr>
            <p:ph idx="1"/>
          </p:nvPr>
        </p:nvSpPr>
        <p:spPr/>
        <p:txBody>
          <a:bodyPr/>
          <a:lstStyle/>
          <a:p>
            <a:r>
              <a:rPr lang="en-US" dirty="0" err="1" smtClean="0"/>
              <a:t>Tachypnea</a:t>
            </a:r>
            <a:endParaRPr lang="en-US" dirty="0" smtClean="0"/>
          </a:p>
          <a:p>
            <a:pPr lvl="1"/>
            <a:r>
              <a:rPr lang="en-US" dirty="0" smtClean="0"/>
              <a:t>Is it a breathing emergency?</a:t>
            </a:r>
          </a:p>
          <a:p>
            <a:pPr lvl="1"/>
            <a:r>
              <a:rPr lang="en-US" dirty="0" smtClean="0"/>
              <a:t>May be an abnormal finding related to a disease process, or a compensatory mechanism</a:t>
            </a:r>
          </a:p>
          <a:p>
            <a:pPr lvl="1"/>
            <a:r>
              <a:rPr lang="en-US" dirty="0" smtClean="0"/>
              <a:t>May be related to fever, pain, or in a newborn</a:t>
            </a:r>
            <a:r>
              <a:rPr lang="en-CA" kern="1200" dirty="0" smtClean="0"/>
              <a:t> –</a:t>
            </a:r>
            <a:r>
              <a:rPr lang="en-US" dirty="0" smtClean="0"/>
              <a:t> exposure to cold</a:t>
            </a:r>
          </a:p>
          <a:p>
            <a:pPr lvl="1"/>
            <a:r>
              <a:rPr lang="en-US" dirty="0" smtClean="0"/>
              <a:t>Could be secondary to excitement, anxiety, pain, etc.</a:t>
            </a:r>
          </a:p>
          <a:p>
            <a:pPr lvl="1"/>
            <a:r>
              <a:rPr lang="en-US" dirty="0" smtClean="0"/>
              <a:t>This is why it is important to assess all aspects of breathing/ventilation</a:t>
            </a:r>
          </a:p>
          <a:p>
            <a:pPr lvl="1"/>
            <a:endParaRPr lang="en-US"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Primary Survey – B</a:t>
            </a:r>
          </a:p>
        </p:txBody>
      </p:sp>
      <p:sp>
        <p:nvSpPr>
          <p:cNvPr id="81922" name="Rectangle 3"/>
          <p:cNvSpPr>
            <a:spLocks noGrp="1"/>
          </p:cNvSpPr>
          <p:nvPr>
            <p:ph idx="1"/>
          </p:nvPr>
        </p:nvSpPr>
        <p:spPr/>
        <p:txBody>
          <a:bodyPr/>
          <a:lstStyle/>
          <a:p>
            <a:r>
              <a:rPr lang="en-US" sz="2400" dirty="0" err="1" smtClean="0"/>
              <a:t>Bradypnea</a:t>
            </a:r>
            <a:endParaRPr lang="en-US" sz="2400" dirty="0" smtClean="0"/>
          </a:p>
          <a:p>
            <a:pPr lvl="1"/>
            <a:r>
              <a:rPr lang="en-US" sz="2400" dirty="0" smtClean="0"/>
              <a:t>An abnormally slow rate of breathing</a:t>
            </a:r>
          </a:p>
          <a:p>
            <a:pPr lvl="1"/>
            <a:r>
              <a:rPr lang="en-US" sz="2400" dirty="0" smtClean="0"/>
              <a:t>Very worrying sign in children and infants</a:t>
            </a:r>
          </a:p>
          <a:p>
            <a:pPr lvl="1"/>
            <a:r>
              <a:rPr lang="en-US" sz="2400" dirty="0" smtClean="0"/>
              <a:t>Can be caused by muscle fatigue, worsening hypoxia</a:t>
            </a:r>
          </a:p>
          <a:p>
            <a:pPr lvl="1"/>
            <a:r>
              <a:rPr lang="en-US" sz="2400" dirty="0" smtClean="0"/>
              <a:t>Can be caused by CNS depression, hypothermia</a:t>
            </a:r>
            <a:r>
              <a:rPr lang="en-US" dirty="0" smtClean="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Primary Survey – B</a:t>
            </a:r>
          </a:p>
        </p:txBody>
      </p:sp>
      <p:sp>
        <p:nvSpPr>
          <p:cNvPr id="83970" name="Rectangle 3"/>
          <p:cNvSpPr>
            <a:spLocks noGrp="1"/>
          </p:cNvSpPr>
          <p:nvPr>
            <p:ph idx="1"/>
          </p:nvPr>
        </p:nvSpPr>
        <p:spPr>
          <a:xfrm>
            <a:off x="304800" y="1295400"/>
            <a:ext cx="6781800" cy="3840163"/>
          </a:xfrm>
        </p:spPr>
        <p:txBody>
          <a:bodyPr/>
          <a:lstStyle/>
          <a:p>
            <a:pPr lvl="1"/>
            <a:r>
              <a:rPr lang="en-CA" dirty="0" smtClean="0">
                <a:ea typeface="+mn-ea"/>
                <a:cs typeface="+mn-cs"/>
              </a:rPr>
              <a:t>Signs of increased work of breathing</a:t>
            </a:r>
          </a:p>
          <a:p>
            <a:pPr lvl="2"/>
            <a:r>
              <a:rPr lang="en-CA" dirty="0" smtClean="0">
                <a:ea typeface="+mn-ea"/>
                <a:cs typeface="+mn-cs"/>
              </a:rPr>
              <a:t>Anxious appearance, concentration on breathing</a:t>
            </a:r>
          </a:p>
          <a:p>
            <a:pPr lvl="2"/>
            <a:r>
              <a:rPr lang="en-CA" dirty="0" smtClean="0">
                <a:ea typeface="+mn-ea"/>
                <a:cs typeface="+mn-cs"/>
              </a:rPr>
              <a:t>Use of accessory muscles and/or grunting</a:t>
            </a:r>
          </a:p>
          <a:p>
            <a:pPr lvl="2"/>
            <a:r>
              <a:rPr lang="en-CA" dirty="0" smtClean="0">
                <a:ea typeface="+mn-ea"/>
                <a:cs typeface="+mn-cs"/>
              </a:rPr>
              <a:t>Leaning forward to inhale</a:t>
            </a:r>
          </a:p>
          <a:p>
            <a:pPr lvl="2"/>
            <a:r>
              <a:rPr lang="en-CA" dirty="0" smtClean="0">
                <a:ea typeface="+mn-ea"/>
                <a:cs typeface="+mn-cs"/>
              </a:rPr>
              <a:t>Nasal flaring</a:t>
            </a:r>
          </a:p>
          <a:p>
            <a:pPr lvl="2"/>
            <a:r>
              <a:rPr lang="en-CA" dirty="0" smtClean="0">
                <a:ea typeface="+mn-ea"/>
                <a:cs typeface="+mn-cs"/>
              </a:rPr>
              <a:t>Retractions</a:t>
            </a:r>
            <a:r>
              <a:rPr lang="en-CA" kern="1200" dirty="0" smtClean="0"/>
              <a:t> –</a:t>
            </a:r>
            <a:r>
              <a:rPr lang="en-CA" dirty="0" smtClean="0">
                <a:ea typeface="+mn-ea"/>
                <a:cs typeface="+mn-cs"/>
              </a:rPr>
              <a:t> Sinking in of the soft tissues above the sternum (</a:t>
            </a:r>
            <a:r>
              <a:rPr lang="en-CA" dirty="0" err="1" smtClean="0">
                <a:ea typeface="+mn-ea"/>
                <a:cs typeface="+mn-cs"/>
              </a:rPr>
              <a:t>suprasternal</a:t>
            </a:r>
            <a:r>
              <a:rPr lang="en-CA" dirty="0" smtClean="0">
                <a:ea typeface="+mn-ea"/>
                <a:cs typeface="+mn-cs"/>
              </a:rPr>
              <a:t>) or clavicle (</a:t>
            </a:r>
            <a:r>
              <a:rPr lang="en-CA" dirty="0" err="1" smtClean="0">
                <a:ea typeface="+mn-ea"/>
                <a:cs typeface="+mn-cs"/>
              </a:rPr>
              <a:t>supraclavicular</a:t>
            </a:r>
            <a:r>
              <a:rPr lang="en-CA" dirty="0" smtClean="0">
                <a:ea typeface="+mn-ea"/>
                <a:cs typeface="+mn-cs"/>
              </a:rPr>
              <a:t>), or between (</a:t>
            </a:r>
            <a:r>
              <a:rPr lang="en-CA" dirty="0" err="1" smtClean="0">
                <a:ea typeface="+mn-ea"/>
                <a:cs typeface="+mn-cs"/>
              </a:rPr>
              <a:t>intercostal</a:t>
            </a:r>
            <a:r>
              <a:rPr lang="en-CA" dirty="0" smtClean="0">
                <a:ea typeface="+mn-ea"/>
                <a:cs typeface="+mn-cs"/>
              </a:rPr>
              <a:t>), or below (</a:t>
            </a:r>
            <a:r>
              <a:rPr lang="en-CA" dirty="0" err="1" smtClean="0">
                <a:ea typeface="+mn-ea"/>
                <a:cs typeface="+mn-cs"/>
              </a:rPr>
              <a:t>subcostal</a:t>
            </a:r>
            <a:r>
              <a:rPr lang="en-CA" dirty="0" smtClean="0">
                <a:ea typeface="+mn-ea"/>
                <a:cs typeface="+mn-cs"/>
              </a:rPr>
              <a:t>) the ribs during inhalation</a:t>
            </a:r>
          </a:p>
          <a:p>
            <a:endParaRPr lang="en-US" sz="2000"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Primary Survey </a:t>
            </a:r>
            <a:r>
              <a:rPr lang="en-CA" b="0" kern="1200" dirty="0" smtClean="0"/>
              <a:t>–</a:t>
            </a:r>
            <a:r>
              <a:rPr lang="en-US" b="0" cap="none" dirty="0" smtClean="0"/>
              <a:t> B</a:t>
            </a:r>
          </a:p>
        </p:txBody>
      </p:sp>
      <p:sp>
        <p:nvSpPr>
          <p:cNvPr id="86018" name="Rectangle 3"/>
          <p:cNvSpPr>
            <a:spLocks noGrp="1"/>
          </p:cNvSpPr>
          <p:nvPr>
            <p:ph idx="1"/>
          </p:nvPr>
        </p:nvSpPr>
        <p:spPr/>
        <p:txBody>
          <a:bodyPr/>
          <a:lstStyle/>
          <a:p>
            <a:r>
              <a:rPr lang="en-US" sz="2400" dirty="0" smtClean="0"/>
              <a:t>Signs of increased work of breathing cont.</a:t>
            </a:r>
          </a:p>
          <a:p>
            <a:pPr lvl="2"/>
            <a:r>
              <a:rPr lang="en-CA" dirty="0" smtClean="0"/>
              <a:t>Tracheal tug </a:t>
            </a:r>
          </a:p>
          <a:p>
            <a:pPr lvl="2"/>
            <a:r>
              <a:rPr lang="en-CA" dirty="0" smtClean="0"/>
              <a:t>Head bobbing</a:t>
            </a:r>
          </a:p>
          <a:p>
            <a:pPr lvl="2"/>
            <a:r>
              <a:rPr lang="en-CA" dirty="0" smtClean="0"/>
              <a:t>Paradoxical breathing ‘see-saw’</a:t>
            </a:r>
          </a:p>
          <a:p>
            <a:r>
              <a:rPr lang="en-CA" sz="2400" dirty="0" smtClean="0"/>
              <a:t>In cases of severe obstruction, retractions may extend to the </a:t>
            </a:r>
            <a:r>
              <a:rPr lang="en-CA" sz="2400" dirty="0" err="1" smtClean="0"/>
              <a:t>suprasternal</a:t>
            </a:r>
            <a:r>
              <a:rPr lang="en-CA" sz="2400" dirty="0" smtClean="0"/>
              <a:t> notch and </a:t>
            </a:r>
            <a:r>
              <a:rPr lang="en-CA" sz="2400" dirty="0" err="1" smtClean="0"/>
              <a:t>supraclavicular</a:t>
            </a:r>
            <a:r>
              <a:rPr lang="en-CA" sz="2400" dirty="0" smtClean="0"/>
              <a:t> areas</a:t>
            </a:r>
            <a:endParaRPr lang="en-US" sz="2400" dirty="0" smtClean="0"/>
          </a:p>
          <a:p>
            <a:endParaRPr lang="en-CA" sz="2400" dirty="0" smtClean="0"/>
          </a:p>
          <a:p>
            <a:pPr lvl="2"/>
            <a:endParaRPr lang="en-CA" sz="1800" dirty="0" smtClean="0"/>
          </a:p>
          <a:p>
            <a:pPr lvl="1"/>
            <a:endParaRPr lang="en-US"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4" descr="006002"/>
          <p:cNvPicPr>
            <a:picLocks noChangeAspect="1" noChangeArrowheads="1"/>
          </p:cNvPicPr>
          <p:nvPr/>
        </p:nvPicPr>
        <p:blipFill>
          <a:blip r:embed="rId3" cstate="print"/>
          <a:srcRect/>
          <a:stretch>
            <a:fillRect/>
          </a:stretch>
        </p:blipFill>
        <p:spPr bwMode="auto">
          <a:xfrm>
            <a:off x="228600" y="1295400"/>
            <a:ext cx="8481112" cy="4648200"/>
          </a:xfrm>
          <a:prstGeom prst="rect">
            <a:avLst/>
          </a:prstGeom>
          <a:noFill/>
          <a:ln w="9525">
            <a:noFill/>
            <a:miter lim="800000"/>
            <a:headEnd/>
            <a:tailEnd/>
          </a:ln>
        </p:spPr>
      </p:pic>
      <p:sp>
        <p:nvSpPr>
          <p:cNvPr id="88066" name="Rectangle 2"/>
          <p:cNvSpPr>
            <a:spLocks noChangeArrowheads="1"/>
          </p:cNvSpPr>
          <p:nvPr/>
        </p:nvSpPr>
        <p:spPr bwMode="auto">
          <a:xfrm>
            <a:off x="1524000" y="228600"/>
            <a:ext cx="5791200" cy="701731"/>
          </a:xfrm>
          <a:prstGeom prst="rect">
            <a:avLst/>
          </a:prstGeom>
          <a:noFill/>
          <a:ln w="9525">
            <a:noFill/>
            <a:miter lim="800000"/>
            <a:headEnd/>
            <a:tailEnd/>
          </a:ln>
        </p:spPr>
        <p:txBody>
          <a:bodyPr wrap="square">
            <a:spAutoFit/>
          </a:bodyPr>
          <a:lstStyle/>
          <a:p>
            <a:pPr algn="ctr">
              <a:lnSpc>
                <a:spcPct val="90000"/>
              </a:lnSpc>
              <a:spcBef>
                <a:spcPct val="50000"/>
              </a:spcBef>
              <a:buClr>
                <a:srgbClr val="FFCC00"/>
              </a:buClr>
            </a:pPr>
            <a:r>
              <a:rPr lang="en-CA" sz="4400" dirty="0" err="1"/>
              <a:t>Intercostal</a:t>
            </a:r>
            <a:r>
              <a:rPr lang="en-CA" sz="4400" dirty="0"/>
              <a:t> </a:t>
            </a:r>
            <a:r>
              <a:rPr lang="en-CA" sz="4400" dirty="0" smtClean="0"/>
              <a:t>Retractions</a:t>
            </a:r>
            <a:endParaRPr lang="en-CA" sz="44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
          <p:cNvPicPr>
            <a:picLocks noChangeAspect="1" noChangeArrowheads="1"/>
          </p:cNvPicPr>
          <p:nvPr/>
        </p:nvPicPr>
        <p:blipFill>
          <a:blip r:embed="rId2" cstate="print"/>
          <a:srcRect r="9709"/>
          <a:stretch>
            <a:fillRect/>
          </a:stretch>
        </p:blipFill>
        <p:spPr bwMode="auto">
          <a:xfrm>
            <a:off x="1295400" y="1295400"/>
            <a:ext cx="6757988" cy="4916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AutoShape 2" descr="http://evolveebooks.elsevier.com/books/978-0-323-04750-0/content/image/978-0-323-04750-0_0005.jpg"/>
          <p:cNvSpPr>
            <a:spLocks noChangeAspect="1" noChangeArrowheads="1"/>
          </p:cNvSpPr>
          <p:nvPr/>
        </p:nvSpPr>
        <p:spPr bwMode="auto">
          <a:xfrm>
            <a:off x="98425" y="-20638"/>
            <a:ext cx="304800" cy="304801"/>
          </a:xfrm>
          <a:prstGeom prst="rect">
            <a:avLst/>
          </a:prstGeom>
          <a:noFill/>
          <a:ln w="9525">
            <a:noFill/>
            <a:miter lim="800000"/>
            <a:headEnd/>
            <a:tailEnd/>
          </a:ln>
        </p:spPr>
        <p:txBody>
          <a:bodyPr/>
          <a:lstStyle/>
          <a:p>
            <a:pPr>
              <a:lnSpc>
                <a:spcPct val="90000"/>
              </a:lnSpc>
              <a:spcBef>
                <a:spcPct val="50000"/>
              </a:spcBef>
              <a:buClr>
                <a:srgbClr val="FFCC00"/>
              </a:buClr>
              <a:buFontTx/>
              <a:buChar char="•"/>
            </a:pPr>
            <a:endParaRPr lang="en-CA"/>
          </a:p>
        </p:txBody>
      </p:sp>
      <p:sp>
        <p:nvSpPr>
          <p:cNvPr id="81923" name="Rectangle 3"/>
          <p:cNvSpPr>
            <a:spLocks noChangeArrowheads="1"/>
          </p:cNvSpPr>
          <p:nvPr/>
        </p:nvSpPr>
        <p:spPr bwMode="auto">
          <a:xfrm>
            <a:off x="609600" y="5257800"/>
            <a:ext cx="8534400" cy="1188018"/>
          </a:xfrm>
          <a:prstGeom prst="rect">
            <a:avLst/>
          </a:prstGeom>
          <a:noFill/>
          <a:ln w="9525" cap="flat" cmpd="sng">
            <a:noFill/>
            <a:prstDash val="solid"/>
            <a:miter lim="800000"/>
            <a:headEnd/>
            <a:tailEnd/>
          </a:ln>
          <a:effectLst>
            <a:outerShdw dist="35921" dir="2700000" algn="ctr" rotWithShape="0">
              <a:schemeClr val="bg2"/>
            </a:outerShdw>
          </a:effectLst>
        </p:spPr>
        <p:txBody>
          <a:bodyPr wrap="square" anchor="ctr">
            <a:spAutoFit/>
          </a:bodyPr>
          <a:lstStyle/>
          <a:p>
            <a:pPr eaLnBrk="0" hangingPunct="0">
              <a:lnSpc>
                <a:spcPct val="90000"/>
              </a:lnSpc>
              <a:spcBef>
                <a:spcPct val="50000"/>
              </a:spcBef>
              <a:buClr>
                <a:srgbClr val="FFCC00"/>
              </a:buClr>
              <a:defRPr/>
            </a:pPr>
            <a:r>
              <a:rPr lang="en-US" sz="2400" dirty="0" smtClean="0">
                <a:solidFill>
                  <a:schemeClr val="tx1"/>
                </a:solidFill>
              </a:rPr>
              <a:t>Figure </a:t>
            </a:r>
            <a:r>
              <a:rPr lang="en-US" sz="2400" dirty="0">
                <a:solidFill>
                  <a:schemeClr val="tx1"/>
                </a:solidFill>
              </a:rPr>
              <a:t>2-2 Nasal flaring. Widening of the </a:t>
            </a:r>
            <a:r>
              <a:rPr lang="en-US" sz="2400" dirty="0" err="1">
                <a:solidFill>
                  <a:schemeClr val="tx1"/>
                </a:solidFill>
              </a:rPr>
              <a:t>nares</a:t>
            </a:r>
            <a:r>
              <a:rPr lang="en-US" sz="2400" dirty="0">
                <a:solidFill>
                  <a:schemeClr val="tx1"/>
                </a:solidFill>
              </a:rPr>
              <a:t> may be seen in infants with respiratory distress.</a:t>
            </a:r>
          </a:p>
          <a:p>
            <a:pPr eaLnBrk="0" hangingPunct="0">
              <a:defRPr/>
            </a:pPr>
            <a:r>
              <a:rPr lang="en-US" dirty="0"/>
              <a:t>  </a:t>
            </a:r>
            <a:r>
              <a:rPr lang="en-US" sz="1900" dirty="0"/>
              <a:t> </a:t>
            </a:r>
            <a:r>
              <a:rPr lang="en-US" dirty="0"/>
              <a:t>                                               </a:t>
            </a:r>
          </a:p>
        </p:txBody>
      </p:sp>
      <p:sp>
        <p:nvSpPr>
          <p:cNvPr id="91140" name="AutoShape 4" descr="http://evolveebooks.elsevier.com/books/978-0-323-04750-0/content/image/978-0-323-04750-0_0005.jpg"/>
          <p:cNvSpPr>
            <a:spLocks noChangeAspect="1" noChangeArrowheads="1"/>
          </p:cNvSpPr>
          <p:nvPr/>
        </p:nvSpPr>
        <p:spPr bwMode="auto">
          <a:xfrm>
            <a:off x="98425" y="-20638"/>
            <a:ext cx="304800" cy="304801"/>
          </a:xfrm>
          <a:prstGeom prst="rect">
            <a:avLst/>
          </a:prstGeom>
          <a:noFill/>
          <a:ln w="9525">
            <a:noFill/>
            <a:miter lim="800000"/>
            <a:headEnd/>
            <a:tailEnd/>
          </a:ln>
        </p:spPr>
        <p:txBody>
          <a:bodyPr/>
          <a:lstStyle/>
          <a:p>
            <a:pPr>
              <a:lnSpc>
                <a:spcPct val="90000"/>
              </a:lnSpc>
              <a:spcBef>
                <a:spcPct val="50000"/>
              </a:spcBef>
              <a:buClr>
                <a:srgbClr val="FFCC00"/>
              </a:buClr>
              <a:buFontTx/>
              <a:buChar char="•"/>
            </a:pPr>
            <a:endParaRPr lang="en-CA"/>
          </a:p>
        </p:txBody>
      </p:sp>
      <p:pic>
        <p:nvPicPr>
          <p:cNvPr id="91141" name="Picture 5"/>
          <p:cNvPicPr>
            <a:picLocks noChangeAspect="1" noChangeArrowheads="1"/>
          </p:cNvPicPr>
          <p:nvPr/>
        </p:nvPicPr>
        <p:blipFill>
          <a:blip r:embed="rId2" cstate="print"/>
          <a:srcRect l="1974" r="5927"/>
          <a:stretch>
            <a:fillRect/>
          </a:stretch>
        </p:blipFill>
        <p:spPr bwMode="auto">
          <a:xfrm>
            <a:off x="685800" y="1219200"/>
            <a:ext cx="6049579"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Primary Survey – B</a:t>
            </a:r>
          </a:p>
        </p:txBody>
      </p:sp>
      <p:sp>
        <p:nvSpPr>
          <p:cNvPr id="92162" name="Rectangle 3"/>
          <p:cNvSpPr>
            <a:spLocks noGrp="1"/>
          </p:cNvSpPr>
          <p:nvPr>
            <p:ph idx="1"/>
          </p:nvPr>
        </p:nvSpPr>
        <p:spPr/>
        <p:txBody>
          <a:bodyPr/>
          <a:lstStyle/>
          <a:p>
            <a:r>
              <a:rPr lang="en-US" dirty="0" smtClean="0"/>
              <a:t>Listen</a:t>
            </a:r>
          </a:p>
          <a:p>
            <a:pPr lvl="1"/>
            <a:r>
              <a:rPr lang="en-US" dirty="0" smtClean="0"/>
              <a:t>Check for equal air entry</a:t>
            </a:r>
          </a:p>
          <a:p>
            <a:pPr lvl="1"/>
            <a:r>
              <a:rPr lang="en-CA" dirty="0" smtClean="0"/>
              <a:t>Listen along the </a:t>
            </a:r>
            <a:r>
              <a:rPr lang="en-CA" dirty="0" err="1" smtClean="0"/>
              <a:t>midaxillary</a:t>
            </a:r>
            <a:r>
              <a:rPr lang="en-CA" dirty="0" smtClean="0"/>
              <a:t> line (under each armpit) and in the </a:t>
            </a:r>
            <a:r>
              <a:rPr lang="en-CA" dirty="0" err="1" smtClean="0"/>
              <a:t>midclavicular</a:t>
            </a:r>
            <a:r>
              <a:rPr lang="en-CA" dirty="0" smtClean="0"/>
              <a:t> line under each clavicle. Alternate from side-to-side and compare your findings</a:t>
            </a:r>
          </a:p>
          <a:p>
            <a:pPr lvl="1"/>
            <a:r>
              <a:rPr lang="en-CA" dirty="0" smtClean="0"/>
              <a:t>Remember that the chest wall is thin in children making breath sounds easily transmitted from one side to the other</a:t>
            </a:r>
            <a:endParaRPr lang="en-US"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numCol="1" anchorCtr="0" compatLnSpc="1">
            <a:prstTxWarp prst="textNoShape">
              <a:avLst/>
            </a:prstTxWarp>
          </a:bodyPr>
          <a:lstStyle/>
          <a:p>
            <a:pPr algn="ctr" eaLnBrk="1" hangingPunct="1">
              <a:defRPr/>
            </a:pPr>
            <a:r>
              <a:rPr lang="en-CA" sz="4000" b="0" cap="none" dirty="0" smtClean="0"/>
              <a:t>NEO/PED Airway</a:t>
            </a:r>
          </a:p>
        </p:txBody>
      </p:sp>
      <p:sp>
        <p:nvSpPr>
          <p:cNvPr id="22530" name="Content Placeholder 3"/>
          <p:cNvSpPr>
            <a:spLocks noGrp="1"/>
          </p:cNvSpPr>
          <p:nvPr>
            <p:ph idx="1"/>
          </p:nvPr>
        </p:nvSpPr>
        <p:spPr/>
        <p:txBody>
          <a:bodyPr/>
          <a:lstStyle/>
          <a:p>
            <a:pPr>
              <a:lnSpc>
                <a:spcPct val="90000"/>
              </a:lnSpc>
            </a:pPr>
            <a:r>
              <a:rPr lang="en-CA" kern="1200" dirty="0" smtClean="0"/>
              <a:t>Level of tracheal bifurcation T3 in neonates, T5 in adults</a:t>
            </a:r>
          </a:p>
          <a:p>
            <a:pPr>
              <a:lnSpc>
                <a:spcPct val="90000"/>
              </a:lnSpc>
            </a:pPr>
            <a:r>
              <a:rPr lang="en-CA" kern="1200" dirty="0" smtClean="0"/>
              <a:t>Much more compliant trachea compared to adults</a:t>
            </a:r>
          </a:p>
          <a:p>
            <a:pPr>
              <a:lnSpc>
                <a:spcPct val="90000"/>
              </a:lnSpc>
            </a:pPr>
            <a:r>
              <a:rPr lang="en-CA" kern="1200" dirty="0" smtClean="0"/>
              <a:t>Angle of </a:t>
            </a:r>
            <a:r>
              <a:rPr lang="en-CA" kern="1200" dirty="0" err="1" smtClean="0"/>
              <a:t>mainstem</a:t>
            </a:r>
            <a:r>
              <a:rPr lang="en-CA" kern="1200" dirty="0" smtClean="0"/>
              <a:t> bronchi in </a:t>
            </a:r>
            <a:r>
              <a:rPr lang="en-CA" kern="1200" dirty="0" err="1" smtClean="0"/>
              <a:t>peds</a:t>
            </a:r>
            <a:r>
              <a:rPr lang="en-CA" kern="1200" dirty="0" smtClean="0"/>
              <a:t> –</a:t>
            </a:r>
          </a:p>
          <a:p>
            <a:pPr lvl="1" indent="-342900">
              <a:lnSpc>
                <a:spcPct val="90000"/>
              </a:lnSpc>
              <a:buSzPct val="90000"/>
            </a:pPr>
            <a:r>
              <a:rPr lang="en-CA" kern="1200" dirty="0" smtClean="0">
                <a:ea typeface="+mn-ea"/>
                <a:cs typeface="+mn-cs"/>
              </a:rPr>
              <a:t>10 deg. right, 30 deg. left</a:t>
            </a:r>
          </a:p>
          <a:p>
            <a:pPr>
              <a:lnSpc>
                <a:spcPct val="90000"/>
              </a:lnSpc>
            </a:pPr>
            <a:r>
              <a:rPr lang="en-CA" kern="1200" dirty="0" smtClean="0"/>
              <a:t>Angle of </a:t>
            </a:r>
            <a:r>
              <a:rPr lang="en-CA" kern="1200" dirty="0" err="1" smtClean="0"/>
              <a:t>mainstem</a:t>
            </a:r>
            <a:r>
              <a:rPr lang="en-CA" kern="1200" dirty="0" smtClean="0"/>
              <a:t> bronchi in adults –</a:t>
            </a:r>
          </a:p>
          <a:p>
            <a:pPr lvl="1" indent="-342900">
              <a:lnSpc>
                <a:spcPct val="90000"/>
              </a:lnSpc>
              <a:buSzPct val="90000"/>
            </a:pPr>
            <a:r>
              <a:rPr lang="en-CA" kern="1200" dirty="0" smtClean="0">
                <a:ea typeface="+mn-ea"/>
                <a:cs typeface="+mn-cs"/>
              </a:rPr>
              <a:t>30 deg. right, 50 deg. left</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94210" name="Rectangle 3"/>
          <p:cNvSpPr>
            <a:spLocks noGrp="1"/>
          </p:cNvSpPr>
          <p:nvPr>
            <p:ph idx="1"/>
          </p:nvPr>
        </p:nvSpPr>
        <p:spPr/>
        <p:txBody>
          <a:bodyPr/>
          <a:lstStyle/>
          <a:p>
            <a:r>
              <a:rPr lang="en-US" dirty="0" smtClean="0"/>
              <a:t>Finally, check the thorax for tenderness, instability, or </a:t>
            </a:r>
            <a:r>
              <a:rPr lang="en-US" dirty="0" err="1" smtClean="0"/>
              <a:t>crepitations</a:t>
            </a:r>
            <a:endParaRPr lang="en-US" dirty="0" smtClean="0"/>
          </a:p>
          <a:p>
            <a:r>
              <a:rPr lang="en-US" dirty="0" smtClean="0"/>
              <a:t>Check for sub Q emphysema</a:t>
            </a:r>
          </a:p>
          <a:p>
            <a:r>
              <a:rPr lang="en-US" dirty="0" smtClean="0"/>
              <a:t>Check again whether they are abdominal (diaphragmatic breathing) or using intercostals</a:t>
            </a:r>
          </a:p>
          <a:p>
            <a:r>
              <a:rPr lang="en-US" dirty="0" smtClean="0"/>
              <a:t>At what age do we expect either?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96258" name="Rectangle 3"/>
          <p:cNvSpPr>
            <a:spLocks noGrp="1"/>
          </p:cNvSpPr>
          <p:nvPr>
            <p:ph idx="1"/>
          </p:nvPr>
        </p:nvSpPr>
        <p:spPr/>
        <p:txBody>
          <a:bodyPr/>
          <a:lstStyle/>
          <a:p>
            <a:pPr>
              <a:lnSpc>
                <a:spcPct val="90000"/>
              </a:lnSpc>
            </a:pPr>
            <a:r>
              <a:rPr lang="en-US" dirty="0" smtClean="0"/>
              <a:t>Signs of respiratory distress</a:t>
            </a:r>
          </a:p>
          <a:p>
            <a:pPr lvl="1">
              <a:lnSpc>
                <a:spcPct val="90000"/>
              </a:lnSpc>
            </a:pPr>
            <a:r>
              <a:rPr lang="en-US" dirty="0" smtClean="0">
                <a:ea typeface="+mn-ea"/>
                <a:cs typeface="+mn-cs"/>
              </a:rPr>
              <a:t>Nasal flaring, retractions, grunting</a:t>
            </a:r>
          </a:p>
          <a:p>
            <a:pPr lvl="1">
              <a:lnSpc>
                <a:spcPct val="90000"/>
              </a:lnSpc>
            </a:pPr>
            <a:r>
              <a:rPr lang="en-US" dirty="0" err="1" smtClean="0">
                <a:ea typeface="+mn-ea"/>
                <a:cs typeface="+mn-cs"/>
              </a:rPr>
              <a:t>Tachypnea</a:t>
            </a:r>
            <a:endParaRPr lang="en-US" dirty="0" smtClean="0">
              <a:ea typeface="+mn-ea"/>
              <a:cs typeface="+mn-cs"/>
            </a:endParaRPr>
          </a:p>
          <a:p>
            <a:pPr lvl="1">
              <a:lnSpc>
                <a:spcPct val="90000"/>
              </a:lnSpc>
            </a:pPr>
            <a:r>
              <a:rPr lang="en-US" dirty="0" smtClean="0">
                <a:ea typeface="+mn-ea"/>
                <a:cs typeface="+mn-cs"/>
              </a:rPr>
              <a:t>Increased depth of breathing (</a:t>
            </a:r>
            <a:r>
              <a:rPr lang="en-US" dirty="0" err="1" smtClean="0">
                <a:ea typeface="+mn-ea"/>
                <a:cs typeface="+mn-cs"/>
              </a:rPr>
              <a:t>hyperpnea</a:t>
            </a:r>
            <a:r>
              <a:rPr lang="en-US" dirty="0" smtClean="0">
                <a:ea typeface="+mn-ea"/>
                <a:cs typeface="+mn-cs"/>
              </a:rPr>
              <a:t>)</a:t>
            </a:r>
          </a:p>
          <a:p>
            <a:pPr lvl="1">
              <a:lnSpc>
                <a:spcPct val="90000"/>
              </a:lnSpc>
            </a:pPr>
            <a:r>
              <a:rPr lang="en-US" dirty="0" smtClean="0">
                <a:ea typeface="+mn-ea"/>
                <a:cs typeface="+mn-cs"/>
              </a:rPr>
              <a:t>Head bobbing</a:t>
            </a:r>
          </a:p>
          <a:p>
            <a:pPr lvl="1">
              <a:lnSpc>
                <a:spcPct val="90000"/>
              </a:lnSpc>
            </a:pPr>
            <a:r>
              <a:rPr lang="en-US" dirty="0" smtClean="0">
                <a:ea typeface="+mn-ea"/>
                <a:cs typeface="+mn-cs"/>
              </a:rPr>
              <a:t>Mild paradoxical breathing, mild </a:t>
            </a:r>
            <a:r>
              <a:rPr lang="en-US" dirty="0" err="1" smtClean="0">
                <a:ea typeface="+mn-ea"/>
                <a:cs typeface="+mn-cs"/>
              </a:rPr>
              <a:t>stridor</a:t>
            </a:r>
            <a:endParaRPr lang="en-US" dirty="0" smtClean="0">
              <a:ea typeface="+mn-ea"/>
              <a:cs typeface="+mn-cs"/>
            </a:endParaRPr>
          </a:p>
          <a:p>
            <a:pPr lvl="1">
              <a:lnSpc>
                <a:spcPct val="90000"/>
              </a:lnSpc>
            </a:pPr>
            <a:r>
              <a:rPr lang="en-US" dirty="0" smtClean="0">
                <a:ea typeface="+mn-ea"/>
                <a:cs typeface="+mn-cs"/>
              </a:rPr>
              <a:t>Restlessness</a:t>
            </a:r>
          </a:p>
          <a:p>
            <a:pPr lvl="1">
              <a:lnSpc>
                <a:spcPct val="90000"/>
              </a:lnSpc>
            </a:pPr>
            <a:r>
              <a:rPr lang="en-US" dirty="0" smtClean="0">
                <a:ea typeface="+mn-ea"/>
                <a:cs typeface="+mn-cs"/>
              </a:rPr>
              <a:t>Tachycardia</a:t>
            </a:r>
          </a:p>
          <a:p>
            <a:pPr lvl="1">
              <a:lnSpc>
                <a:spcPct val="90000"/>
              </a:lnSpc>
            </a:pPr>
            <a:endParaRPr lang="en-US"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B</a:t>
            </a:r>
          </a:p>
        </p:txBody>
      </p:sp>
      <p:sp>
        <p:nvSpPr>
          <p:cNvPr id="97282" name="Rectangle 3"/>
          <p:cNvSpPr>
            <a:spLocks noGrp="1"/>
          </p:cNvSpPr>
          <p:nvPr>
            <p:ph idx="1"/>
          </p:nvPr>
        </p:nvSpPr>
        <p:spPr>
          <a:xfrm>
            <a:off x="533400" y="1524000"/>
            <a:ext cx="6248400" cy="3840163"/>
          </a:xfrm>
        </p:spPr>
        <p:txBody>
          <a:bodyPr/>
          <a:lstStyle/>
          <a:p>
            <a:pPr>
              <a:lnSpc>
                <a:spcPct val="80000"/>
              </a:lnSpc>
            </a:pPr>
            <a:r>
              <a:rPr lang="en-US" dirty="0" smtClean="0"/>
              <a:t>Signs of respiratory failure</a:t>
            </a:r>
          </a:p>
          <a:p>
            <a:pPr lvl="1">
              <a:lnSpc>
                <a:spcPct val="80000"/>
              </a:lnSpc>
            </a:pPr>
            <a:r>
              <a:rPr lang="en-US" dirty="0" smtClean="0">
                <a:ea typeface="+mn-ea"/>
                <a:cs typeface="+mn-cs"/>
              </a:rPr>
              <a:t>Cyanosis</a:t>
            </a:r>
          </a:p>
          <a:p>
            <a:pPr lvl="1">
              <a:lnSpc>
                <a:spcPct val="80000"/>
              </a:lnSpc>
            </a:pPr>
            <a:r>
              <a:rPr lang="en-US" dirty="0" smtClean="0">
                <a:ea typeface="+mn-ea"/>
                <a:cs typeface="+mn-cs"/>
              </a:rPr>
              <a:t>Severe accessory muscle use</a:t>
            </a:r>
          </a:p>
          <a:p>
            <a:pPr lvl="1">
              <a:lnSpc>
                <a:spcPct val="80000"/>
              </a:lnSpc>
            </a:pPr>
            <a:r>
              <a:rPr lang="en-US" dirty="0" smtClean="0">
                <a:ea typeface="+mn-ea"/>
                <a:cs typeface="+mn-cs"/>
              </a:rPr>
              <a:t>Severe paradoxical breathing (guppy breathing)</a:t>
            </a:r>
          </a:p>
          <a:p>
            <a:pPr lvl="1">
              <a:lnSpc>
                <a:spcPct val="80000"/>
              </a:lnSpc>
            </a:pPr>
            <a:r>
              <a:rPr lang="en-US" dirty="0" smtClean="0">
                <a:ea typeface="+mn-ea"/>
                <a:cs typeface="+mn-cs"/>
              </a:rPr>
              <a:t>Mod </a:t>
            </a:r>
            <a:r>
              <a:rPr lang="en-US" dirty="0" smtClean="0">
                <a:latin typeface="Arial" pitchFamily="34" charset="0"/>
                <a:cs typeface="Arial" pitchFamily="34" charset="0"/>
              </a:rPr>
              <a:t>–</a:t>
            </a:r>
            <a:r>
              <a:rPr lang="en-US" dirty="0" smtClean="0">
                <a:ea typeface="+mn-ea"/>
                <a:cs typeface="+mn-cs"/>
              </a:rPr>
              <a:t> </a:t>
            </a:r>
            <a:r>
              <a:rPr lang="en-US" dirty="0" smtClean="0">
                <a:ea typeface="+mn-ea"/>
                <a:cs typeface="+mn-cs"/>
              </a:rPr>
              <a:t>S</a:t>
            </a:r>
            <a:r>
              <a:rPr lang="en-US" dirty="0" smtClean="0">
                <a:ea typeface="+mn-ea"/>
                <a:cs typeface="+mn-cs"/>
              </a:rPr>
              <a:t>evere </a:t>
            </a:r>
            <a:r>
              <a:rPr lang="en-US" dirty="0" err="1" smtClean="0">
                <a:ea typeface="+mn-ea"/>
                <a:cs typeface="+mn-cs"/>
              </a:rPr>
              <a:t>stridor</a:t>
            </a:r>
            <a:endParaRPr lang="en-US" dirty="0" smtClean="0">
              <a:ea typeface="+mn-ea"/>
              <a:cs typeface="+mn-cs"/>
            </a:endParaRPr>
          </a:p>
          <a:p>
            <a:pPr lvl="1">
              <a:lnSpc>
                <a:spcPct val="80000"/>
              </a:lnSpc>
            </a:pPr>
            <a:r>
              <a:rPr lang="en-US" dirty="0" smtClean="0">
                <a:ea typeface="+mn-ea"/>
                <a:cs typeface="+mn-cs"/>
              </a:rPr>
              <a:t>Diminished breath sounds or chest excursion (</a:t>
            </a:r>
            <a:r>
              <a:rPr lang="en-US" dirty="0" err="1" smtClean="0">
                <a:ea typeface="+mn-ea"/>
                <a:cs typeface="+mn-cs"/>
              </a:rPr>
              <a:t>hypopnea</a:t>
            </a:r>
            <a:r>
              <a:rPr lang="en-US" dirty="0" smtClean="0">
                <a:ea typeface="+mn-ea"/>
                <a:cs typeface="+mn-cs"/>
              </a:rPr>
              <a:t>)</a:t>
            </a:r>
          </a:p>
          <a:p>
            <a:pPr lvl="1">
              <a:lnSpc>
                <a:spcPct val="80000"/>
              </a:lnSpc>
            </a:pPr>
            <a:r>
              <a:rPr lang="en-US" dirty="0" smtClean="0">
                <a:ea typeface="+mn-ea"/>
                <a:cs typeface="+mn-cs"/>
              </a:rPr>
              <a:t>Decreased LOC or response to pain</a:t>
            </a:r>
          </a:p>
          <a:p>
            <a:pPr lvl="1">
              <a:lnSpc>
                <a:spcPct val="80000"/>
              </a:lnSpc>
            </a:pPr>
            <a:r>
              <a:rPr lang="en-US" dirty="0" err="1" smtClean="0">
                <a:ea typeface="+mn-ea"/>
                <a:cs typeface="+mn-cs"/>
              </a:rPr>
              <a:t>Bradypnea</a:t>
            </a:r>
            <a:endParaRPr lang="en-US" dirty="0" smtClean="0">
              <a:ea typeface="+mn-ea"/>
              <a:cs typeface="+mn-cs"/>
            </a:endParaRPr>
          </a:p>
          <a:p>
            <a:pPr lvl="1">
              <a:lnSpc>
                <a:spcPct val="80000"/>
              </a:lnSpc>
            </a:pPr>
            <a:r>
              <a:rPr lang="en-US" dirty="0" smtClean="0">
                <a:ea typeface="+mn-ea"/>
                <a:cs typeface="+mn-cs"/>
              </a:rPr>
              <a:t>Poor muscle tone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Primary Survey – B</a:t>
            </a:r>
          </a:p>
        </p:txBody>
      </p:sp>
      <p:graphicFrame>
        <p:nvGraphicFramePr>
          <p:cNvPr id="183322" name="Group 26"/>
          <p:cNvGraphicFramePr>
            <a:graphicFrameLocks noGrp="1"/>
          </p:cNvGraphicFramePr>
          <p:nvPr>
            <p:ph idx="1"/>
          </p:nvPr>
        </p:nvGraphicFramePr>
        <p:xfrm>
          <a:off x="914400" y="1371600"/>
          <a:ext cx="7239000" cy="4632960"/>
        </p:xfrm>
        <a:graphic>
          <a:graphicData uri="http://schemas.openxmlformats.org/drawingml/2006/table">
            <a:tbl>
              <a:tblPr/>
              <a:tblGrid>
                <a:gridCol w="3619500"/>
                <a:gridCol w="3619500"/>
              </a:tblGrid>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3600" b="1" i="0" u="none" strike="noStrike" cap="none" normalizeH="0" baseline="0" dirty="0" smtClean="0">
                          <a:ln>
                            <a:noFill/>
                          </a:ln>
                          <a:solidFill>
                            <a:schemeClr val="tx1"/>
                          </a:solidFill>
                          <a:effectLst/>
                          <a:latin typeface="Calibri" pitchFamily="34" charset="0"/>
                        </a:rPr>
                        <a:t>Respiratory Distress</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3600" b="1" i="0" u="none" strike="noStrike" cap="none" normalizeH="0" baseline="0" smtClean="0">
                          <a:ln>
                            <a:noFill/>
                          </a:ln>
                          <a:solidFill>
                            <a:schemeClr val="tx1"/>
                          </a:solidFill>
                          <a:effectLst/>
                          <a:latin typeface="Calibri" pitchFamily="34" charset="0"/>
                        </a:rPr>
                        <a:t>Respiratory Failure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36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Nasal flaring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a:t>
                      </a:r>
                      <a:r>
                        <a:rPr kumimoji="0" lang="en-CA" sz="2000" b="0" i="0" u="none" strike="noStrike" cap="none" normalizeH="0" baseline="0" dirty="0" err="1" smtClean="0">
                          <a:ln>
                            <a:noFill/>
                          </a:ln>
                          <a:solidFill>
                            <a:schemeClr val="tx1"/>
                          </a:solidFill>
                          <a:effectLst/>
                          <a:latin typeface="Calibri" pitchFamily="34" charset="0"/>
                        </a:rPr>
                        <a:t>Inspiratory</a:t>
                      </a:r>
                      <a:r>
                        <a:rPr kumimoji="0" lang="en-CA" sz="2000" b="0" i="0" u="none" strike="noStrike" cap="none" normalizeH="0" baseline="0" dirty="0" smtClean="0">
                          <a:ln>
                            <a:noFill/>
                          </a:ln>
                          <a:solidFill>
                            <a:schemeClr val="tx1"/>
                          </a:solidFill>
                          <a:effectLst/>
                          <a:latin typeface="Calibri" pitchFamily="34" charset="0"/>
                        </a:rPr>
                        <a:t> retractions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a:t>
                      </a:r>
                      <a:r>
                        <a:rPr kumimoji="0" lang="en-CA" sz="2000" b="0" i="0" u="none" strike="noStrike" cap="none" normalizeH="0" baseline="0" dirty="0" err="1" smtClean="0">
                          <a:ln>
                            <a:noFill/>
                          </a:ln>
                          <a:solidFill>
                            <a:schemeClr val="tx1"/>
                          </a:solidFill>
                          <a:effectLst/>
                          <a:latin typeface="Calibri" pitchFamily="34" charset="0"/>
                        </a:rPr>
                        <a:t>Tachypnea</a:t>
                      </a:r>
                      <a:endParaRPr kumimoji="0" lang="en-CA" sz="20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Increased depth of breathing (</a:t>
                      </a:r>
                      <a:r>
                        <a:rPr kumimoji="0" lang="en-CA" sz="2000" b="0" i="0" u="none" strike="noStrike" cap="none" normalizeH="0" baseline="0" dirty="0" err="1" smtClean="0">
                          <a:ln>
                            <a:noFill/>
                          </a:ln>
                          <a:solidFill>
                            <a:schemeClr val="tx1"/>
                          </a:solidFill>
                          <a:effectLst/>
                          <a:latin typeface="Calibri" pitchFamily="34" charset="0"/>
                        </a:rPr>
                        <a:t>hyperpnea</a:t>
                      </a:r>
                      <a:r>
                        <a:rPr kumimoji="0" lang="en-CA" sz="2000" b="0" i="0" u="none" strike="noStrike" cap="none" normalizeH="0" baseline="0" dirty="0" smtClean="0">
                          <a:ln>
                            <a:noFill/>
                          </a:ln>
                          <a:solidFill>
                            <a:schemeClr val="tx1"/>
                          </a:solidFill>
                          <a:effectLst/>
                          <a:latin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Head-bobbing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Mild see-saw respirations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Restlessness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Tachycardia</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Grunting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Mild </a:t>
                      </a:r>
                      <a:r>
                        <a:rPr kumimoji="0" lang="en-CA" sz="2000" b="0" i="0" u="none" strike="noStrike" cap="none" normalizeH="0" baseline="0" dirty="0" err="1" smtClean="0">
                          <a:ln>
                            <a:noFill/>
                          </a:ln>
                          <a:solidFill>
                            <a:schemeClr val="tx1"/>
                          </a:solidFill>
                          <a:effectLst/>
                          <a:latin typeface="Calibri" pitchFamily="34" charset="0"/>
                        </a:rPr>
                        <a:t>stridor</a:t>
                      </a:r>
                      <a:endParaRPr kumimoji="0" lang="en-CA" sz="2000" b="0" i="0" u="none" strike="noStrike" cap="none" normalizeH="0" baseline="0" dirty="0" smtClean="0">
                        <a:ln>
                          <a:noFill/>
                        </a:ln>
                        <a:solidFill>
                          <a:schemeClr val="tx1"/>
                        </a:solidFill>
                        <a:effectLst/>
                        <a:latin typeface="Calibri"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Cyanosis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Diminished breath sounds</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Decreased level of responsiveness or response to pain</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Poor skeletal muscle tone</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a:t>
                      </a:r>
                      <a:r>
                        <a:rPr kumimoji="0" lang="en-CA" sz="2000" b="0" i="0" u="none" strike="noStrike" cap="none" normalizeH="0" baseline="0" dirty="0" err="1" smtClean="0">
                          <a:ln>
                            <a:noFill/>
                          </a:ln>
                          <a:solidFill>
                            <a:schemeClr val="tx1"/>
                          </a:solidFill>
                          <a:effectLst/>
                          <a:latin typeface="Calibri" pitchFamily="34" charset="0"/>
                        </a:rPr>
                        <a:t>Bradypnea</a:t>
                      </a:r>
                      <a:endParaRPr kumimoji="0" lang="en-CA" sz="20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Tachycardia</a:t>
                      </a:r>
                    </a:p>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b="0" i="0" u="none" strike="noStrike" cap="none" normalizeH="0" baseline="0" dirty="0" smtClean="0">
                          <a:ln>
                            <a:noFill/>
                          </a:ln>
                          <a:solidFill>
                            <a:schemeClr val="tx1"/>
                          </a:solidFill>
                          <a:effectLst/>
                          <a:latin typeface="Calibri" pitchFamily="34" charset="0"/>
                        </a:rPr>
                        <a:t>• Severe accessory muscle use</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CA" sz="2000" b="0" i="0" u="none" strike="noStrike" cap="none" normalizeH="0" baseline="0" dirty="0" smtClean="0">
                          <a:ln>
                            <a:noFill/>
                          </a:ln>
                          <a:solidFill>
                            <a:schemeClr val="tx1"/>
                          </a:solidFill>
                          <a:effectLst/>
                          <a:latin typeface="Calibri" pitchFamily="34" charset="0"/>
                        </a:rPr>
                        <a:t> Moderate or worse </a:t>
                      </a:r>
                      <a:r>
                        <a:rPr kumimoji="0" lang="en-CA" sz="2000" b="0" i="0" u="none" strike="noStrike" cap="none" normalizeH="0" baseline="0" dirty="0" err="1" smtClean="0">
                          <a:ln>
                            <a:noFill/>
                          </a:ln>
                          <a:solidFill>
                            <a:schemeClr val="tx1"/>
                          </a:solidFill>
                          <a:effectLst/>
                          <a:latin typeface="Calibri" pitchFamily="34" charset="0"/>
                        </a:rPr>
                        <a:t>stridor</a:t>
                      </a:r>
                      <a:endParaRPr kumimoji="0" lang="en-CA" sz="20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n-CA" sz="2000" b="0" i="0" u="none" strike="noStrike" cap="none" normalizeH="0" baseline="0" dirty="0" err="1" smtClean="0">
                          <a:ln>
                            <a:noFill/>
                          </a:ln>
                          <a:solidFill>
                            <a:schemeClr val="tx1"/>
                          </a:solidFill>
                          <a:effectLst/>
                          <a:latin typeface="Calibri" pitchFamily="34" charset="0"/>
                        </a:rPr>
                        <a:t>Hypopnea</a:t>
                      </a:r>
                      <a:endParaRPr kumimoji="0" lang="en-CA" sz="2000" b="0" i="0" u="none" strike="noStrike" cap="none" normalizeH="0" baseline="0" dirty="0" smtClean="0">
                        <a:ln>
                          <a:noFill/>
                        </a:ln>
                        <a:solidFill>
                          <a:schemeClr val="tx1"/>
                        </a:solidFill>
                        <a:effectLst/>
                        <a:latin typeface="Calibri" pitchFamily="34"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C</a:t>
            </a:r>
          </a:p>
        </p:txBody>
      </p:sp>
      <p:sp>
        <p:nvSpPr>
          <p:cNvPr id="99330" name="Rectangle 3"/>
          <p:cNvSpPr>
            <a:spLocks noGrp="1"/>
          </p:cNvSpPr>
          <p:nvPr>
            <p:ph idx="1"/>
          </p:nvPr>
        </p:nvSpPr>
        <p:spPr/>
        <p:txBody>
          <a:bodyPr/>
          <a:lstStyle/>
          <a:p>
            <a:pPr>
              <a:lnSpc>
                <a:spcPct val="80000"/>
              </a:lnSpc>
            </a:pPr>
            <a:r>
              <a:rPr lang="en-US" dirty="0" smtClean="0"/>
              <a:t>Circulation and bleeding control</a:t>
            </a:r>
          </a:p>
          <a:p>
            <a:pPr lvl="1">
              <a:lnSpc>
                <a:spcPct val="80000"/>
              </a:lnSpc>
            </a:pPr>
            <a:r>
              <a:rPr lang="en-US" dirty="0" smtClean="0">
                <a:ea typeface="+mn-ea"/>
                <a:cs typeface="+mn-cs"/>
              </a:rPr>
              <a:t>Ensures adequate cardiac function and tissue perfusion</a:t>
            </a:r>
          </a:p>
          <a:p>
            <a:pPr lvl="1">
              <a:lnSpc>
                <a:spcPct val="80000"/>
              </a:lnSpc>
            </a:pPr>
            <a:r>
              <a:rPr lang="en-US" dirty="0" smtClean="0">
                <a:ea typeface="+mn-ea"/>
                <a:cs typeface="+mn-cs"/>
              </a:rPr>
              <a:t>Check that central and peripheral pulses are strong and regular</a:t>
            </a:r>
          </a:p>
          <a:p>
            <a:pPr lvl="1">
              <a:lnSpc>
                <a:spcPct val="80000"/>
              </a:lnSpc>
            </a:pPr>
            <a:r>
              <a:rPr lang="en-US" dirty="0" smtClean="0">
                <a:ea typeface="+mn-ea"/>
                <a:cs typeface="+mn-cs"/>
              </a:rPr>
              <a:t>Appropriate HR based on age</a:t>
            </a:r>
          </a:p>
          <a:p>
            <a:pPr lvl="1">
              <a:lnSpc>
                <a:spcPct val="80000"/>
              </a:lnSpc>
            </a:pPr>
            <a:r>
              <a:rPr lang="en-US" dirty="0" smtClean="0">
                <a:ea typeface="+mn-ea"/>
                <a:cs typeface="+mn-cs"/>
              </a:rPr>
              <a:t>Check heart rhythm if monitored</a:t>
            </a:r>
          </a:p>
          <a:p>
            <a:pPr lvl="1">
              <a:lnSpc>
                <a:spcPct val="80000"/>
              </a:lnSpc>
            </a:pPr>
            <a:r>
              <a:rPr lang="en-US" dirty="0" smtClean="0">
                <a:ea typeface="+mn-ea"/>
                <a:cs typeface="+mn-cs"/>
              </a:rPr>
              <a:t>Capillary refill time less than 2 seconds</a:t>
            </a:r>
          </a:p>
          <a:p>
            <a:pPr lvl="1">
              <a:lnSpc>
                <a:spcPct val="80000"/>
              </a:lnSpc>
            </a:pPr>
            <a:r>
              <a:rPr lang="en-US" dirty="0" smtClean="0">
                <a:ea typeface="+mn-ea"/>
                <a:cs typeface="+mn-cs"/>
              </a:rPr>
              <a:t>Awake, alert, warm and dry, normal skin </a:t>
            </a:r>
            <a:r>
              <a:rPr lang="en-US" dirty="0" err="1" smtClean="0">
                <a:ea typeface="+mn-ea"/>
                <a:cs typeface="+mn-cs"/>
              </a:rPr>
              <a:t>colour</a:t>
            </a:r>
            <a:endParaRPr lang="en-US" dirty="0" smtClean="0">
              <a:ea typeface="+mn-ea"/>
              <a:cs typeface="+mn-cs"/>
            </a:endParaRPr>
          </a:p>
          <a:p>
            <a:pPr marL="1143000" lvl="2" indent="-228600"/>
            <a:endParaRPr lang="en-US"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p:cNvPicPr>
            <a:picLocks noChangeAspect="1" noChangeArrowheads="1"/>
          </p:cNvPicPr>
          <p:nvPr/>
        </p:nvPicPr>
        <p:blipFill>
          <a:blip r:embed="rId2" cstate="print"/>
          <a:srcRect/>
          <a:stretch>
            <a:fillRect/>
          </a:stretch>
        </p:blipFill>
        <p:spPr bwMode="auto">
          <a:xfrm>
            <a:off x="838200" y="1371600"/>
            <a:ext cx="7467600" cy="48263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C</a:t>
            </a:r>
          </a:p>
        </p:txBody>
      </p:sp>
      <p:sp>
        <p:nvSpPr>
          <p:cNvPr id="102402" name="Rectangle 3"/>
          <p:cNvSpPr>
            <a:spLocks noGrp="1"/>
          </p:cNvSpPr>
          <p:nvPr>
            <p:ph idx="1"/>
          </p:nvPr>
        </p:nvSpPr>
        <p:spPr/>
        <p:txBody>
          <a:bodyPr/>
          <a:lstStyle/>
          <a:p>
            <a:r>
              <a:rPr lang="en-US" dirty="0" smtClean="0"/>
              <a:t>Where do we assess the pulse?</a:t>
            </a:r>
          </a:p>
          <a:p>
            <a:pPr lvl="1"/>
            <a:r>
              <a:rPr lang="en-US" dirty="0" smtClean="0"/>
              <a:t>Depends on age</a:t>
            </a:r>
          </a:p>
          <a:p>
            <a:pPr lvl="1"/>
            <a:r>
              <a:rPr lang="en-US" dirty="0" smtClean="0"/>
              <a:t>Newborns – Palpate the base of the umbilical cord between your thumb and forefinger</a:t>
            </a:r>
          </a:p>
          <a:p>
            <a:pPr lvl="1"/>
            <a:r>
              <a:rPr lang="en-US" dirty="0" smtClean="0"/>
              <a:t>Neonate – Assess the brachial pulse</a:t>
            </a:r>
          </a:p>
          <a:p>
            <a:pPr lvl="1"/>
            <a:r>
              <a:rPr lang="en-US" dirty="0" smtClean="0"/>
              <a:t>Infant and young child – Assess the brachial pulse</a:t>
            </a:r>
          </a:p>
          <a:p>
            <a:pPr lvl="1"/>
            <a:r>
              <a:rPr lang="en-US" dirty="0" smtClean="0"/>
              <a:t>Child older than 1 – Assess the carotid pulse</a:t>
            </a:r>
          </a:p>
          <a:p>
            <a:pPr lvl="1"/>
            <a:endParaRPr lang="en-US" dirty="0"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C</a:t>
            </a:r>
          </a:p>
        </p:txBody>
      </p:sp>
      <p:sp>
        <p:nvSpPr>
          <p:cNvPr id="104450" name="Rectangle 3"/>
          <p:cNvSpPr>
            <a:spLocks noGrp="1"/>
          </p:cNvSpPr>
          <p:nvPr>
            <p:ph idx="1"/>
          </p:nvPr>
        </p:nvSpPr>
        <p:spPr/>
        <p:txBody>
          <a:bodyPr/>
          <a:lstStyle/>
          <a:p>
            <a:r>
              <a:rPr lang="en-US" dirty="0" smtClean="0"/>
              <a:t>HR </a:t>
            </a:r>
            <a:r>
              <a:rPr lang="en-US" dirty="0" err="1" smtClean="0"/>
              <a:t>Normals</a:t>
            </a:r>
            <a:endParaRPr lang="en-US" dirty="0" smtClean="0"/>
          </a:p>
          <a:p>
            <a:pPr lvl="1"/>
            <a:r>
              <a:rPr lang="en-US" dirty="0" smtClean="0"/>
              <a:t>Neonate				100-180</a:t>
            </a:r>
          </a:p>
          <a:p>
            <a:pPr lvl="1"/>
            <a:r>
              <a:rPr lang="en-US" dirty="0" smtClean="0"/>
              <a:t>Infant (Neonate to 1 yr)		100-160</a:t>
            </a:r>
          </a:p>
          <a:p>
            <a:pPr lvl="1"/>
            <a:r>
              <a:rPr lang="en-US" dirty="0" smtClean="0"/>
              <a:t>Toddler (1 - 3 yrs)			90-150</a:t>
            </a:r>
          </a:p>
          <a:p>
            <a:pPr lvl="1"/>
            <a:r>
              <a:rPr lang="en-US" dirty="0" smtClean="0"/>
              <a:t>Preschooler (3 - 4 yrs)		80-140</a:t>
            </a:r>
          </a:p>
          <a:p>
            <a:pPr lvl="1"/>
            <a:r>
              <a:rPr lang="en-US" dirty="0" smtClean="0"/>
              <a:t>School-age				70-120</a:t>
            </a:r>
          </a:p>
          <a:p>
            <a:pPr lvl="1"/>
            <a:r>
              <a:rPr lang="en-US" dirty="0" smtClean="0"/>
              <a:t>Adolescent				60-100</a:t>
            </a:r>
          </a:p>
          <a:p>
            <a:pPr lvl="1"/>
            <a:endParaRPr lang="en-US" dirty="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D</a:t>
            </a:r>
          </a:p>
        </p:txBody>
      </p:sp>
      <p:sp>
        <p:nvSpPr>
          <p:cNvPr id="106498" name="Rectangle 3"/>
          <p:cNvSpPr>
            <a:spLocks noGrp="1"/>
          </p:cNvSpPr>
          <p:nvPr>
            <p:ph idx="1"/>
          </p:nvPr>
        </p:nvSpPr>
        <p:spPr/>
        <p:txBody>
          <a:bodyPr/>
          <a:lstStyle/>
          <a:p>
            <a:r>
              <a:rPr lang="en-US" dirty="0" smtClean="0"/>
              <a:t>Disability (Mental status)</a:t>
            </a:r>
          </a:p>
          <a:p>
            <a:pPr lvl="1"/>
            <a:r>
              <a:rPr lang="en-US" dirty="0" smtClean="0"/>
              <a:t>Assessing level of alertness/responsiveness</a:t>
            </a:r>
          </a:p>
          <a:p>
            <a:pPr lvl="1"/>
            <a:r>
              <a:rPr lang="en-US" dirty="0" smtClean="0"/>
              <a:t>Use ‘AVPU’ mnemonic</a:t>
            </a:r>
          </a:p>
          <a:p>
            <a:pPr lvl="1"/>
            <a:r>
              <a:rPr lang="en-US" dirty="0" smtClean="0"/>
              <a:t>A – Alert</a:t>
            </a:r>
          </a:p>
          <a:p>
            <a:pPr lvl="1"/>
            <a:r>
              <a:rPr lang="en-US" dirty="0" smtClean="0"/>
              <a:t>V – Responds to verbal stimuli</a:t>
            </a:r>
          </a:p>
          <a:p>
            <a:pPr lvl="1"/>
            <a:r>
              <a:rPr lang="en-US" dirty="0" smtClean="0"/>
              <a:t>P – Responds to pain</a:t>
            </a:r>
          </a:p>
          <a:p>
            <a:pPr lvl="1"/>
            <a:r>
              <a:rPr lang="en-US" dirty="0" smtClean="0"/>
              <a:t>U – Unresponsive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p:cNvSpPr>
          <p:nvPr>
            <p:ph type="title"/>
          </p:nvPr>
        </p:nvSpPr>
        <p:spPr bwMode="auto">
          <a:xfrm>
            <a:off x="1371600" y="152400"/>
            <a:ext cx="6248400" cy="1143000"/>
          </a:xfrm>
        </p:spPr>
        <p:txBody>
          <a:bodyPr wrap="square" numCol="1" anchorCtr="0" compatLnSpc="1">
            <a:prstTxWarp prst="textNoShape">
              <a:avLst/>
            </a:prstTxWarp>
          </a:bodyPr>
          <a:lstStyle/>
          <a:p>
            <a:pPr>
              <a:defRPr/>
            </a:pPr>
            <a:r>
              <a:rPr lang="en-US" b="0" cap="none" dirty="0" smtClean="0"/>
              <a:t>Primary Survey </a:t>
            </a:r>
            <a:r>
              <a:rPr lang="en-CA" b="0" kern="1200" dirty="0" smtClean="0"/>
              <a:t>–</a:t>
            </a:r>
            <a:r>
              <a:rPr lang="en-US" b="0" cap="none" dirty="0" smtClean="0"/>
              <a:t> D</a:t>
            </a:r>
          </a:p>
        </p:txBody>
      </p:sp>
      <p:sp>
        <p:nvSpPr>
          <p:cNvPr id="108546" name="Rectangle 3"/>
          <p:cNvSpPr>
            <a:spLocks noGrp="1"/>
          </p:cNvSpPr>
          <p:nvPr>
            <p:ph type="body" sz="half" idx="1"/>
          </p:nvPr>
        </p:nvSpPr>
        <p:spPr>
          <a:xfrm>
            <a:off x="1143000" y="1295400"/>
            <a:ext cx="7162800" cy="1843088"/>
          </a:xfrm>
        </p:spPr>
        <p:txBody>
          <a:bodyPr/>
          <a:lstStyle/>
          <a:p>
            <a:r>
              <a:rPr lang="en-US" sz="2400" dirty="0" smtClean="0"/>
              <a:t>Glasgow Coma Scale (GCS) may be used as well</a:t>
            </a:r>
          </a:p>
          <a:p>
            <a:endParaRPr lang="en-US" sz="2000" dirty="0" smtClean="0"/>
          </a:p>
        </p:txBody>
      </p:sp>
      <p:pic>
        <p:nvPicPr>
          <p:cNvPr id="108547" name="Picture 6" descr="Glasgow-Coma-Scale-image"/>
          <p:cNvPicPr>
            <a:picLocks noGrp="1" noChangeAspect="1" noChangeArrowheads="1"/>
          </p:cNvPicPr>
          <p:nvPr>
            <p:ph sz="half" idx="2"/>
          </p:nvPr>
        </p:nvPicPr>
        <p:blipFill>
          <a:blip r:embed="rId3" cstate="print"/>
          <a:srcRect/>
          <a:stretch>
            <a:fillRect/>
          </a:stretch>
        </p:blipFill>
        <p:spPr>
          <a:xfrm>
            <a:off x="1752600" y="2133600"/>
            <a:ext cx="5638800" cy="44196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NEO/PED Thorax</a:t>
            </a:r>
          </a:p>
        </p:txBody>
      </p:sp>
      <p:sp>
        <p:nvSpPr>
          <p:cNvPr id="24578" name="Rectangle 3"/>
          <p:cNvSpPr>
            <a:spLocks noGrp="1"/>
          </p:cNvSpPr>
          <p:nvPr>
            <p:ph idx="1"/>
          </p:nvPr>
        </p:nvSpPr>
        <p:spPr/>
        <p:txBody>
          <a:bodyPr/>
          <a:lstStyle/>
          <a:p>
            <a:r>
              <a:rPr lang="en-US" sz="2400" dirty="0" smtClean="0"/>
              <a:t>Ribs are more horizontal</a:t>
            </a:r>
          </a:p>
          <a:p>
            <a:pPr lvl="1"/>
            <a:r>
              <a:rPr lang="en-US" sz="2400" dirty="0" smtClean="0"/>
              <a:t>Loss of “Bucket Handle” effect, also known as costal inhalation</a:t>
            </a:r>
          </a:p>
          <a:p>
            <a:r>
              <a:rPr lang="en-US" sz="2400" dirty="0" smtClean="0"/>
              <a:t>Cartilage is much more compliant</a:t>
            </a:r>
          </a:p>
          <a:p>
            <a:pPr lvl="1"/>
            <a:r>
              <a:rPr lang="en-US" sz="2400" dirty="0" smtClean="0"/>
              <a:t>Less-effective costal exhalation</a:t>
            </a:r>
          </a:p>
          <a:p>
            <a:pPr lvl="1"/>
            <a:r>
              <a:rPr lang="en-US" sz="2400" dirty="0" smtClean="0"/>
              <a:t>In respiratory distress, the chest wall may actually retract during inspiration</a:t>
            </a:r>
          </a:p>
          <a:p>
            <a:pPr lvl="2"/>
            <a:r>
              <a:rPr lang="en-US" dirty="0" smtClean="0"/>
              <a:t>Paradoxical or “See-saw” respirations</a:t>
            </a:r>
          </a:p>
          <a:p>
            <a:endParaRPr lang="en-US" dirty="0" smtClean="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Primary Survey – E</a:t>
            </a:r>
          </a:p>
        </p:txBody>
      </p:sp>
      <p:sp>
        <p:nvSpPr>
          <p:cNvPr id="110594" name="Rectangle 3"/>
          <p:cNvSpPr>
            <a:spLocks noGrp="1"/>
          </p:cNvSpPr>
          <p:nvPr>
            <p:ph idx="1"/>
          </p:nvPr>
        </p:nvSpPr>
        <p:spPr/>
        <p:txBody>
          <a:bodyPr/>
          <a:lstStyle/>
          <a:p>
            <a:r>
              <a:rPr lang="en-US" dirty="0" smtClean="0"/>
              <a:t>Expose and examine/environment</a:t>
            </a:r>
          </a:p>
          <a:p>
            <a:pPr lvl="1"/>
            <a:r>
              <a:rPr lang="en-US" dirty="0" smtClean="0"/>
              <a:t>Remove clothing if necessary to examine the patient</a:t>
            </a:r>
          </a:p>
          <a:p>
            <a:pPr lvl="1"/>
            <a:r>
              <a:rPr lang="en-US" dirty="0" smtClean="0"/>
              <a:t>Respect modesty, and keep patient covered to prevent heat loss as much as possible</a:t>
            </a:r>
          </a:p>
          <a:p>
            <a:pPr lvl="1"/>
            <a:r>
              <a:rPr lang="en-US" dirty="0" smtClean="0"/>
              <a:t>Check for environmental causes of illness e.g. hypothermia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1" name="Picture 2"/>
          <p:cNvPicPr>
            <a:picLocks noChangeAspect="1" noChangeArrowheads="1"/>
          </p:cNvPicPr>
          <p:nvPr/>
        </p:nvPicPr>
        <p:blipFill>
          <a:blip r:embed="rId2" cstate="print"/>
          <a:srcRect r="7443"/>
          <a:stretch>
            <a:fillRect/>
          </a:stretch>
        </p:blipFill>
        <p:spPr bwMode="auto">
          <a:xfrm>
            <a:off x="1600200" y="685800"/>
            <a:ext cx="57785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7315200" cy="857250"/>
          </a:xfrm>
        </p:spPr>
        <p:txBody>
          <a:bodyPr/>
          <a:lstStyle/>
          <a:p>
            <a:pPr>
              <a:defRPr/>
            </a:pPr>
            <a:r>
              <a:rPr lang="en-CA" sz="4400" b="0" dirty="0" smtClean="0"/>
              <a:t>Secondary Survey</a:t>
            </a:r>
            <a:endParaRPr lang="en-CA" sz="4400" b="0" dirty="0"/>
          </a:p>
        </p:txBody>
      </p:sp>
      <p:sp>
        <p:nvSpPr>
          <p:cNvPr id="113666" name="Content Placeholder 2"/>
          <p:cNvSpPr>
            <a:spLocks noGrp="1"/>
          </p:cNvSpPr>
          <p:nvPr>
            <p:ph idx="1"/>
          </p:nvPr>
        </p:nvSpPr>
        <p:spPr>
          <a:xfrm>
            <a:off x="1295400" y="1725613"/>
            <a:ext cx="7162800" cy="3532187"/>
          </a:xfrm>
        </p:spPr>
        <p:txBody>
          <a:bodyPr/>
          <a:lstStyle/>
          <a:p>
            <a:r>
              <a:rPr lang="en-CA" sz="3600" dirty="0" smtClean="0"/>
              <a:t>Vital signs</a:t>
            </a:r>
          </a:p>
          <a:p>
            <a:r>
              <a:rPr lang="en-CA" sz="3600" dirty="0" smtClean="0"/>
              <a:t>Focused history</a:t>
            </a:r>
          </a:p>
          <a:p>
            <a:r>
              <a:rPr lang="en-CA" sz="3600" dirty="0" smtClean="0"/>
              <a:t>Detailed physical examination</a:t>
            </a:r>
          </a:p>
        </p:txBody>
      </p:sp>
      <p:sp>
        <p:nvSpPr>
          <p:cNvPr id="4" name="Text Placeholder 3"/>
          <p:cNvSpPr>
            <a:spLocks noGrp="1"/>
          </p:cNvSpPr>
          <p:nvPr>
            <p:ph type="body" sz="half" idx="2"/>
          </p:nvPr>
        </p:nvSpPr>
        <p:spPr>
          <a:xfrm>
            <a:off x="164592" y="4267200"/>
            <a:ext cx="5931408" cy="1981200"/>
          </a:xfrm>
        </p:spPr>
        <p:txBody>
          <a:bodyPr/>
          <a:lstStyle/>
          <a:p>
            <a:pPr>
              <a:buFont typeface="Wingdings" pitchFamily="2" charset="2"/>
              <a:buChar char="n"/>
              <a:defRPr/>
            </a:pPr>
            <a:r>
              <a:rPr lang="en-CA" sz="2000" dirty="0" smtClean="0"/>
              <a:t>Initial assessment</a:t>
            </a:r>
          </a:p>
          <a:p>
            <a:pPr>
              <a:buFont typeface="Wingdings" pitchFamily="2" charset="2"/>
              <a:buChar char="n"/>
              <a:defRPr/>
            </a:pPr>
            <a:r>
              <a:rPr lang="en-CA" sz="2000" dirty="0" smtClean="0"/>
              <a:t>PAT</a:t>
            </a:r>
          </a:p>
          <a:p>
            <a:pPr>
              <a:buFont typeface="Wingdings" pitchFamily="2" charset="2"/>
              <a:buChar char="n"/>
              <a:defRPr/>
            </a:pPr>
            <a:r>
              <a:rPr lang="en-CA" sz="2000" dirty="0" smtClean="0"/>
              <a:t>Primary survey</a:t>
            </a:r>
          </a:p>
          <a:p>
            <a:pPr>
              <a:buFont typeface="Wingdings" pitchFamily="2" charset="2"/>
              <a:buChar char="n"/>
              <a:defRPr/>
            </a:pPr>
            <a:r>
              <a:rPr lang="en-CA" sz="2000" dirty="0" smtClean="0"/>
              <a:t>Secondary survey</a:t>
            </a:r>
          </a:p>
          <a:p>
            <a:pPr>
              <a:buFont typeface="Wingdings" pitchFamily="2" charset="2"/>
              <a:buChar char="n"/>
              <a:defRPr/>
            </a:pPr>
            <a:r>
              <a:rPr lang="en-CA" sz="2000" dirty="0" smtClean="0"/>
              <a:t>Ongoing assessment</a:t>
            </a:r>
            <a:endParaRPr lang="en-CA" sz="2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14690" name="Rectangle 3"/>
          <p:cNvSpPr>
            <a:spLocks noGrp="1"/>
          </p:cNvSpPr>
          <p:nvPr>
            <p:ph idx="1"/>
          </p:nvPr>
        </p:nvSpPr>
        <p:spPr>
          <a:xfrm>
            <a:off x="381000" y="1524000"/>
            <a:ext cx="8077200" cy="3840163"/>
          </a:xfrm>
        </p:spPr>
        <p:txBody>
          <a:bodyPr/>
          <a:lstStyle/>
          <a:p>
            <a:pPr>
              <a:lnSpc>
                <a:spcPct val="90000"/>
              </a:lnSpc>
            </a:pPr>
            <a:r>
              <a:rPr lang="en-US" dirty="0" smtClean="0"/>
              <a:t>Temperature (36.5 - 37.5)</a:t>
            </a:r>
          </a:p>
          <a:p>
            <a:pPr lvl="1">
              <a:lnSpc>
                <a:spcPct val="90000"/>
              </a:lnSpc>
            </a:pPr>
            <a:r>
              <a:rPr lang="en-US" dirty="0" smtClean="0">
                <a:ea typeface="+mn-ea"/>
                <a:cs typeface="+mn-cs"/>
              </a:rPr>
              <a:t>Fever is a temp. &gt; 38.5 or sustained temp. &gt; normal</a:t>
            </a:r>
          </a:p>
          <a:p>
            <a:pPr lvl="2">
              <a:lnSpc>
                <a:spcPct val="90000"/>
              </a:lnSpc>
            </a:pPr>
            <a:r>
              <a:rPr lang="en-US" dirty="0" smtClean="0">
                <a:ea typeface="+mn-ea"/>
                <a:cs typeface="+mn-cs"/>
              </a:rPr>
              <a:t>Fever is an indication of systemic infection or inflammation</a:t>
            </a:r>
          </a:p>
          <a:p>
            <a:pPr lvl="1">
              <a:lnSpc>
                <a:spcPct val="90000"/>
              </a:lnSpc>
            </a:pPr>
            <a:r>
              <a:rPr lang="en-US" dirty="0" smtClean="0">
                <a:ea typeface="+mn-ea"/>
                <a:cs typeface="+mn-cs"/>
              </a:rPr>
              <a:t>Hypothermia is a temp. &lt; 35</a:t>
            </a:r>
          </a:p>
          <a:p>
            <a:pPr lvl="2">
              <a:lnSpc>
                <a:spcPct val="90000"/>
              </a:lnSpc>
            </a:pPr>
            <a:r>
              <a:rPr lang="en-US" dirty="0" smtClean="0">
                <a:ea typeface="+mn-ea"/>
                <a:cs typeface="+mn-cs"/>
              </a:rPr>
              <a:t>At 35.0°C body core temperature is below what is required for normal metabolism and body functions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16738" name="Rectangle 3"/>
          <p:cNvSpPr>
            <a:spLocks noGrp="1"/>
          </p:cNvSpPr>
          <p:nvPr>
            <p:ph idx="1"/>
          </p:nvPr>
        </p:nvSpPr>
        <p:spPr/>
        <p:txBody>
          <a:bodyPr/>
          <a:lstStyle/>
          <a:p>
            <a:pPr>
              <a:lnSpc>
                <a:spcPct val="90000"/>
              </a:lnSpc>
            </a:pPr>
            <a:r>
              <a:rPr lang="en-US" dirty="0" smtClean="0"/>
              <a:t>Temperature</a:t>
            </a:r>
          </a:p>
          <a:p>
            <a:pPr lvl="1">
              <a:lnSpc>
                <a:spcPct val="90000"/>
              </a:lnSpc>
            </a:pPr>
            <a:r>
              <a:rPr lang="en-US" dirty="0" smtClean="0">
                <a:ea typeface="+mn-ea"/>
                <a:cs typeface="+mn-cs"/>
              </a:rPr>
              <a:t>Obtain via an appropriate route for the child’s age</a:t>
            </a:r>
          </a:p>
          <a:p>
            <a:pPr lvl="2">
              <a:lnSpc>
                <a:spcPct val="90000"/>
              </a:lnSpc>
            </a:pPr>
            <a:r>
              <a:rPr lang="en-US" dirty="0" smtClean="0">
                <a:ea typeface="+mn-ea"/>
                <a:cs typeface="+mn-cs"/>
              </a:rPr>
              <a:t>Rectal – Use for children under 3 months</a:t>
            </a:r>
          </a:p>
          <a:p>
            <a:pPr lvl="2">
              <a:lnSpc>
                <a:spcPct val="90000"/>
              </a:lnSpc>
            </a:pPr>
            <a:r>
              <a:rPr lang="en-US" dirty="0" smtClean="0">
                <a:ea typeface="+mn-ea"/>
                <a:cs typeface="+mn-cs"/>
              </a:rPr>
              <a:t>Oral – Can use as soon as a child can understand and cooperate</a:t>
            </a:r>
          </a:p>
          <a:p>
            <a:pPr lvl="2">
              <a:lnSpc>
                <a:spcPct val="90000"/>
              </a:lnSpc>
            </a:pPr>
            <a:r>
              <a:rPr lang="en-US" dirty="0" err="1" smtClean="0">
                <a:ea typeface="+mn-ea"/>
                <a:cs typeface="+mn-cs"/>
              </a:rPr>
              <a:t>Axillary</a:t>
            </a:r>
            <a:r>
              <a:rPr lang="en-US" dirty="0" smtClean="0">
                <a:ea typeface="+mn-ea"/>
                <a:cs typeface="+mn-cs"/>
              </a:rPr>
              <a:t> – Can use in children 3 months and older but may be unreliable</a:t>
            </a:r>
          </a:p>
          <a:p>
            <a:pPr lvl="2">
              <a:lnSpc>
                <a:spcPct val="90000"/>
              </a:lnSpc>
            </a:pPr>
            <a:r>
              <a:rPr lang="en-US" dirty="0" smtClean="0">
                <a:ea typeface="+mn-ea"/>
                <a:cs typeface="+mn-cs"/>
              </a:rPr>
              <a:t>Tympanic – Can use in children 3 months and older</a:t>
            </a:r>
          </a:p>
          <a:p>
            <a:pPr lvl="1">
              <a:lnSpc>
                <a:spcPct val="90000"/>
              </a:lnSpc>
            </a:pPr>
            <a:r>
              <a:rPr lang="en-US" dirty="0" smtClean="0">
                <a:ea typeface="+mn-ea"/>
                <a:cs typeface="+mn-cs"/>
              </a:rPr>
              <a:t>Can vary with exercise, stress, crying, and/or clothing</a:t>
            </a:r>
          </a:p>
          <a:p>
            <a:pPr lvl="1">
              <a:lnSpc>
                <a:spcPct val="90000"/>
              </a:lnSpc>
            </a:pPr>
            <a:endParaRPr lang="en-US" sz="1600" dirty="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18786" name="Rectangle 3"/>
          <p:cNvSpPr>
            <a:spLocks noGrp="1"/>
          </p:cNvSpPr>
          <p:nvPr>
            <p:ph idx="1"/>
          </p:nvPr>
        </p:nvSpPr>
        <p:spPr/>
        <p:txBody>
          <a:bodyPr/>
          <a:lstStyle/>
          <a:p>
            <a:r>
              <a:rPr lang="en-US" dirty="0" smtClean="0"/>
              <a:t>Heart rate</a:t>
            </a:r>
          </a:p>
          <a:p>
            <a:pPr lvl="1"/>
            <a:r>
              <a:rPr lang="en-US" dirty="0" smtClean="0">
                <a:ea typeface="+mn-ea"/>
                <a:cs typeface="+mn-cs"/>
              </a:rPr>
              <a:t>Neonate				100-180</a:t>
            </a:r>
          </a:p>
          <a:p>
            <a:pPr lvl="1"/>
            <a:r>
              <a:rPr lang="en-US" dirty="0" smtClean="0">
                <a:ea typeface="+mn-ea"/>
                <a:cs typeface="+mn-cs"/>
              </a:rPr>
              <a:t>Infant (Neonate to 1 yr)		100-160</a:t>
            </a:r>
          </a:p>
          <a:p>
            <a:pPr lvl="1"/>
            <a:r>
              <a:rPr lang="en-US" dirty="0" smtClean="0">
                <a:ea typeface="+mn-ea"/>
                <a:cs typeface="+mn-cs"/>
              </a:rPr>
              <a:t>Toddler (1 - 3 yrs)			  90-150</a:t>
            </a:r>
          </a:p>
          <a:p>
            <a:pPr lvl="1"/>
            <a:r>
              <a:rPr lang="en-US" dirty="0" smtClean="0">
                <a:ea typeface="+mn-ea"/>
                <a:cs typeface="+mn-cs"/>
              </a:rPr>
              <a:t>Preschooler (3 - 4 yrs)		  80-140</a:t>
            </a:r>
          </a:p>
          <a:p>
            <a:pPr lvl="1"/>
            <a:r>
              <a:rPr lang="en-US" dirty="0" smtClean="0">
                <a:ea typeface="+mn-ea"/>
                <a:cs typeface="+mn-cs"/>
              </a:rPr>
              <a:t>School age				  70-120</a:t>
            </a:r>
          </a:p>
          <a:p>
            <a:pPr lvl="1"/>
            <a:r>
              <a:rPr lang="en-US" dirty="0" smtClean="0">
                <a:ea typeface="+mn-ea"/>
                <a:cs typeface="+mn-cs"/>
              </a:rPr>
              <a:t>Adolescent				  60-100</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20834" name="Rectangle 3"/>
          <p:cNvSpPr>
            <a:spLocks noGrp="1"/>
          </p:cNvSpPr>
          <p:nvPr>
            <p:ph idx="1"/>
          </p:nvPr>
        </p:nvSpPr>
        <p:spPr/>
        <p:txBody>
          <a:bodyPr/>
          <a:lstStyle/>
          <a:p>
            <a:r>
              <a:rPr lang="en-US" dirty="0" smtClean="0"/>
              <a:t>Blood pressure</a:t>
            </a:r>
          </a:p>
          <a:p>
            <a:pPr lvl="1"/>
            <a:r>
              <a:rPr lang="en-US" dirty="0" smtClean="0"/>
              <a:t>One of the least-sensitive indicators of perfusion in children</a:t>
            </a:r>
          </a:p>
          <a:p>
            <a:pPr lvl="1"/>
            <a:r>
              <a:rPr lang="en-US" dirty="0" smtClean="0"/>
              <a:t>In children under 3, an adequate central pulse is considered a sign of adequate BP</a:t>
            </a:r>
          </a:p>
          <a:p>
            <a:pPr lvl="1"/>
            <a:endParaRPr lang="en-US" dirty="0" smtClean="0"/>
          </a:p>
          <a:p>
            <a:pPr lvl="1"/>
            <a:endParaRPr lang="en-US" dirty="0" smtClean="0"/>
          </a:p>
          <a:p>
            <a:endParaRPr lang="en-US" dirty="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p:cNvSpPr>
          <p:nvPr>
            <p:ph type="title"/>
          </p:nvPr>
        </p:nvSpPr>
        <p:spPr bwMode="auto">
          <a:xfrm>
            <a:off x="1524000" y="0"/>
            <a:ext cx="6248400" cy="1143000"/>
          </a:xfrm>
        </p:spPr>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22882" name="Rectangle 3"/>
          <p:cNvSpPr>
            <a:spLocks noGrp="1"/>
          </p:cNvSpPr>
          <p:nvPr>
            <p:ph type="body" sz="half" idx="1"/>
          </p:nvPr>
        </p:nvSpPr>
        <p:spPr>
          <a:xfrm>
            <a:off x="1752600" y="1295400"/>
            <a:ext cx="6248400" cy="1843088"/>
          </a:xfrm>
        </p:spPr>
        <p:txBody>
          <a:bodyPr/>
          <a:lstStyle/>
          <a:p>
            <a:r>
              <a:rPr lang="en-US" sz="2000" dirty="0" smtClean="0"/>
              <a:t>BP </a:t>
            </a:r>
            <a:r>
              <a:rPr lang="en-US" sz="2000" dirty="0" err="1" smtClean="0"/>
              <a:t>normals</a:t>
            </a:r>
            <a:r>
              <a:rPr lang="en-US" sz="2000" dirty="0" smtClean="0"/>
              <a:t> by age</a:t>
            </a:r>
          </a:p>
          <a:p>
            <a:endParaRPr lang="en-US" sz="2000" dirty="0" smtClean="0"/>
          </a:p>
        </p:txBody>
      </p:sp>
      <p:graphicFrame>
        <p:nvGraphicFramePr>
          <p:cNvPr id="188454" name="Group 38"/>
          <p:cNvGraphicFramePr>
            <a:graphicFrameLocks noGrp="1"/>
          </p:cNvGraphicFramePr>
          <p:nvPr>
            <p:ph sz="half" idx="2"/>
          </p:nvPr>
        </p:nvGraphicFramePr>
        <p:xfrm>
          <a:off x="1600200" y="1828800"/>
          <a:ext cx="6248400" cy="3566160"/>
        </p:xfrm>
        <a:graphic>
          <a:graphicData uri="http://schemas.openxmlformats.org/drawingml/2006/table">
            <a:tbl>
              <a:tblPr/>
              <a:tblGrid>
                <a:gridCol w="3124200"/>
                <a:gridCol w="3124200"/>
              </a:tblGrid>
              <a:tr h="204788">
                <a:tc>
                  <a:txBody>
                    <a:bodyPr/>
                    <a:lstStyle/>
                    <a:p>
                      <a:pPr marL="0" marR="0" lvl="0" indent="0" algn="ctr"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AGE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BP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Prem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55-75/35-45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0 - 3 mo.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65-85/45-55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3 - 6 mo.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70-90/50-65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6375">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6 - 12 mo.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80-100/55-65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1 - 3 yr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90-105/55-70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3 - 6 yr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95-110/60-75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6 - 12 yr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smtClean="0">
                          <a:ln>
                            <a:noFill/>
                          </a:ln>
                          <a:solidFill>
                            <a:schemeClr val="tx1"/>
                          </a:solidFill>
                          <a:effectLst/>
                          <a:latin typeface="Calibri" pitchFamily="34" charset="0"/>
                        </a:rPr>
                        <a:t>100-120/60-75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04788">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Adolescent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ts val="1800"/>
                        </a:spcBef>
                        <a:spcAft>
                          <a:spcPct val="0"/>
                        </a:spcAft>
                        <a:buClr>
                          <a:schemeClr val="accent1"/>
                        </a:buClr>
                        <a:buSzPct val="80000"/>
                        <a:buFont typeface="Wingdings" pitchFamily="2" charset="2"/>
                        <a:buNone/>
                        <a:tabLst/>
                      </a:pPr>
                      <a:r>
                        <a:rPr kumimoji="0" lang="en-US" sz="2000" b="0" i="0" u="none" strike="noStrike" cap="none" normalizeH="0" baseline="0" dirty="0" smtClean="0">
                          <a:ln>
                            <a:noFill/>
                          </a:ln>
                          <a:solidFill>
                            <a:schemeClr val="tx1"/>
                          </a:solidFill>
                          <a:effectLst/>
                          <a:latin typeface="Calibri" pitchFamily="34" charset="0"/>
                        </a:rPr>
                        <a:t>110-130/65-85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23906" name="Rectangle 3"/>
          <p:cNvSpPr>
            <a:spLocks noGrp="1"/>
          </p:cNvSpPr>
          <p:nvPr>
            <p:ph idx="1"/>
          </p:nvPr>
        </p:nvSpPr>
        <p:spPr/>
        <p:txBody>
          <a:bodyPr/>
          <a:lstStyle/>
          <a:p>
            <a:r>
              <a:rPr lang="en-US" dirty="0" smtClean="0"/>
              <a:t>BP calculations</a:t>
            </a:r>
          </a:p>
          <a:p>
            <a:pPr lvl="1"/>
            <a:r>
              <a:rPr lang="en-US" dirty="0" smtClean="0"/>
              <a:t>In premature infants, the MAP should be approximately equal to their gestational age</a:t>
            </a:r>
          </a:p>
          <a:p>
            <a:pPr lvl="1"/>
            <a:r>
              <a:rPr lang="en-US" dirty="0" smtClean="0"/>
              <a:t>Age x 2 +90 = Normal SBP in children</a:t>
            </a:r>
          </a:p>
          <a:p>
            <a:pPr lvl="1"/>
            <a:r>
              <a:rPr lang="en-US" dirty="0" smtClean="0"/>
              <a:t>A SBP &lt; Age x 2 +70 indicates hypotension</a:t>
            </a:r>
          </a:p>
          <a:p>
            <a:pPr lvl="1"/>
            <a:r>
              <a:rPr lang="en-US" dirty="0" smtClean="0"/>
              <a:t>Diastolic BP should usually be 2/3 of systolic</a:t>
            </a:r>
          </a:p>
          <a:p>
            <a:pPr lvl="1"/>
            <a:endParaRPr lang="en-US"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25954" name="Rectangle 3"/>
          <p:cNvSpPr>
            <a:spLocks noGrp="1"/>
          </p:cNvSpPr>
          <p:nvPr>
            <p:ph idx="1"/>
          </p:nvPr>
        </p:nvSpPr>
        <p:spPr/>
        <p:txBody>
          <a:bodyPr/>
          <a:lstStyle/>
          <a:p>
            <a:r>
              <a:rPr lang="en-US" dirty="0" smtClean="0"/>
              <a:t>Respiratory rate</a:t>
            </a:r>
          </a:p>
          <a:p>
            <a:endParaRPr lang="en-US" dirty="0" smtClean="0"/>
          </a:p>
          <a:p>
            <a:pPr eaLnBrk="1" hangingPunct="1">
              <a:spcBef>
                <a:spcPct val="0"/>
              </a:spcBef>
              <a:buClrTx/>
              <a:buSzTx/>
              <a:buFontTx/>
              <a:buNone/>
            </a:pPr>
            <a:r>
              <a:rPr lang="en-CA" dirty="0" smtClean="0"/>
              <a:t>Age				Breaths/Min (At rest)</a:t>
            </a:r>
          </a:p>
          <a:p>
            <a:pPr eaLnBrk="1" hangingPunct="1">
              <a:spcBef>
                <a:spcPct val="0"/>
              </a:spcBef>
              <a:buClrTx/>
              <a:buSzTx/>
              <a:buFontTx/>
              <a:buNone/>
            </a:pPr>
            <a:endParaRPr lang="en-CA" dirty="0" smtClean="0"/>
          </a:p>
          <a:p>
            <a:pPr eaLnBrk="1" hangingPunct="1">
              <a:spcBef>
                <a:spcPct val="0"/>
              </a:spcBef>
              <a:buClrTx/>
              <a:buSzTx/>
              <a:buFontTx/>
              <a:buNone/>
            </a:pPr>
            <a:r>
              <a:rPr lang="en-CA" dirty="0" smtClean="0"/>
              <a:t>Infant (1 - 12 mo)		30 to 60</a:t>
            </a:r>
          </a:p>
          <a:p>
            <a:pPr eaLnBrk="1" hangingPunct="1">
              <a:spcBef>
                <a:spcPct val="0"/>
              </a:spcBef>
              <a:buClrTx/>
              <a:buSzTx/>
              <a:buFontTx/>
              <a:buNone/>
            </a:pPr>
            <a:r>
              <a:rPr lang="en-CA" dirty="0" smtClean="0"/>
              <a:t>Toddler (1 - 3 y)		24 to 40</a:t>
            </a:r>
          </a:p>
          <a:p>
            <a:pPr eaLnBrk="1" hangingPunct="1">
              <a:spcBef>
                <a:spcPct val="0"/>
              </a:spcBef>
              <a:buClrTx/>
              <a:buSzTx/>
              <a:buFontTx/>
              <a:buNone/>
            </a:pPr>
            <a:r>
              <a:rPr lang="en-CA" dirty="0" smtClean="0"/>
              <a:t>Preschooler (4 - 5 y)	22 to 34</a:t>
            </a:r>
          </a:p>
          <a:p>
            <a:pPr eaLnBrk="1" hangingPunct="1">
              <a:spcBef>
                <a:spcPct val="0"/>
              </a:spcBef>
              <a:buClrTx/>
              <a:buSzTx/>
              <a:buFontTx/>
              <a:buNone/>
            </a:pPr>
            <a:r>
              <a:rPr lang="en-CA" dirty="0" smtClean="0"/>
              <a:t>School-age (6 -12 y)	18 to 30</a:t>
            </a:r>
          </a:p>
          <a:p>
            <a:pPr eaLnBrk="1" hangingPunct="1">
              <a:spcBef>
                <a:spcPct val="0"/>
              </a:spcBef>
              <a:buClrTx/>
              <a:buSzTx/>
              <a:buFontTx/>
              <a:buNone/>
            </a:pPr>
            <a:r>
              <a:rPr lang="en-CA" dirty="0" smtClean="0"/>
              <a:t>Adolescent (13 -18 y)	12 to 16</a:t>
            </a:r>
          </a:p>
          <a:p>
            <a:pPr lvl="1"/>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NEO/PED Thorax</a:t>
            </a:r>
          </a:p>
        </p:txBody>
      </p:sp>
      <p:sp>
        <p:nvSpPr>
          <p:cNvPr id="26626" name="Rectangle 3"/>
          <p:cNvSpPr>
            <a:spLocks noGrp="1"/>
          </p:cNvSpPr>
          <p:nvPr>
            <p:ph idx="1"/>
          </p:nvPr>
        </p:nvSpPr>
        <p:spPr>
          <a:xfrm>
            <a:off x="457200" y="1371600"/>
            <a:ext cx="6248400" cy="3840163"/>
          </a:xfrm>
        </p:spPr>
        <p:txBody>
          <a:bodyPr/>
          <a:lstStyle/>
          <a:p>
            <a:pPr>
              <a:lnSpc>
                <a:spcPct val="90000"/>
              </a:lnSpc>
            </a:pPr>
            <a:r>
              <a:rPr lang="en-US" dirty="0" err="1" smtClean="0"/>
              <a:t>Intercostal</a:t>
            </a:r>
            <a:r>
              <a:rPr lang="en-US" dirty="0" smtClean="0"/>
              <a:t> muscles in neonates and young </a:t>
            </a:r>
            <a:r>
              <a:rPr lang="en-US" dirty="0" err="1" smtClean="0"/>
              <a:t>peds</a:t>
            </a:r>
            <a:r>
              <a:rPr lang="en-CA" kern="1200" dirty="0" smtClean="0"/>
              <a:t> –</a:t>
            </a:r>
            <a:r>
              <a:rPr lang="en-US" dirty="0" smtClean="0"/>
              <a:t> primary function is to stabilize the chest</a:t>
            </a:r>
          </a:p>
          <a:p>
            <a:pPr lvl="1">
              <a:lnSpc>
                <a:spcPct val="90000"/>
              </a:lnSpc>
            </a:pPr>
            <a:r>
              <a:rPr lang="en-US" dirty="0" smtClean="0"/>
              <a:t>They don’t have the leverage/strength to lift the ribs</a:t>
            </a:r>
          </a:p>
          <a:p>
            <a:pPr>
              <a:lnSpc>
                <a:spcPct val="90000"/>
              </a:lnSpc>
            </a:pPr>
            <a:r>
              <a:rPr lang="en-US" dirty="0" smtClean="0"/>
              <a:t>Diaphragm</a:t>
            </a:r>
          </a:p>
          <a:p>
            <a:pPr lvl="1">
              <a:lnSpc>
                <a:spcPct val="90000"/>
              </a:lnSpc>
            </a:pPr>
            <a:r>
              <a:rPr lang="en-US" dirty="0" smtClean="0"/>
              <a:t>Chief muscle of respiration</a:t>
            </a:r>
          </a:p>
          <a:p>
            <a:pPr lvl="1">
              <a:lnSpc>
                <a:spcPct val="90000"/>
              </a:lnSpc>
            </a:pPr>
            <a:r>
              <a:rPr lang="en-US" dirty="0" smtClean="0"/>
              <a:t>Muscles of diaphragm inset horizontally vs. obliquely</a:t>
            </a:r>
          </a:p>
          <a:p>
            <a:pPr lvl="1">
              <a:lnSpc>
                <a:spcPct val="90000"/>
              </a:lnSpc>
            </a:pPr>
            <a:r>
              <a:rPr lang="en-US" dirty="0" smtClean="0"/>
              <a:t>Diaphragm sits higher in thorax in resting position in </a:t>
            </a:r>
            <a:r>
              <a:rPr lang="en-US" dirty="0" err="1" smtClean="0"/>
              <a:t>peds</a:t>
            </a:r>
            <a:endParaRPr lang="en-US" dirty="0" smtClean="0"/>
          </a:p>
          <a:p>
            <a:pPr lvl="1">
              <a:lnSpc>
                <a:spcPct val="90000"/>
              </a:lnSpc>
            </a:pPr>
            <a:r>
              <a:rPr lang="en-US" dirty="0" smtClean="0"/>
              <a:t>Smaller FRC in neonates – Gradually increases towards adolescence</a:t>
            </a:r>
          </a:p>
          <a:p>
            <a:pPr>
              <a:lnSpc>
                <a:spcPct val="90000"/>
              </a:lnSpc>
            </a:pPr>
            <a:endParaRPr lang="en-US" dirty="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Vital Signs</a:t>
            </a:r>
          </a:p>
        </p:txBody>
      </p:sp>
      <p:sp>
        <p:nvSpPr>
          <p:cNvPr id="126978" name="Rectangle 3"/>
          <p:cNvSpPr>
            <a:spLocks noGrp="1"/>
          </p:cNvSpPr>
          <p:nvPr>
            <p:ph idx="1"/>
          </p:nvPr>
        </p:nvSpPr>
        <p:spPr/>
        <p:txBody>
          <a:bodyPr/>
          <a:lstStyle/>
          <a:p>
            <a:r>
              <a:rPr lang="en-US" dirty="0" smtClean="0"/>
              <a:t>Oxygen saturation</a:t>
            </a:r>
          </a:p>
          <a:p>
            <a:pPr lvl="1"/>
            <a:r>
              <a:rPr lang="en-US" dirty="0" smtClean="0"/>
              <a:t>Oxygen saturation should always be &gt;95% in children</a:t>
            </a:r>
          </a:p>
          <a:p>
            <a:pPr lvl="1"/>
            <a:r>
              <a:rPr lang="en-US" dirty="0" smtClean="0"/>
              <a:t>How does fetal hemoglobin affect O</a:t>
            </a:r>
            <a:r>
              <a:rPr lang="en-US" baseline="-25000" dirty="0" smtClean="0"/>
              <a:t>2</a:t>
            </a:r>
            <a:r>
              <a:rPr lang="en-US" dirty="0" smtClean="0"/>
              <a:t> saturation?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33400" y="-152400"/>
            <a:ext cx="7772400" cy="1470025"/>
          </a:xfrm>
        </p:spPr>
        <p:txBody>
          <a:bodyPr/>
          <a:lstStyle/>
          <a:p>
            <a:pPr>
              <a:defRPr/>
            </a:pPr>
            <a:r>
              <a:rPr lang="en-CA" sz="4400" b="0" dirty="0" smtClean="0"/>
              <a:t>Focused History</a:t>
            </a:r>
            <a:endParaRPr lang="en-CA" sz="4400" b="0" dirty="0"/>
          </a:p>
        </p:txBody>
      </p:sp>
      <p:sp>
        <p:nvSpPr>
          <p:cNvPr id="128002" name="TextBox 4"/>
          <p:cNvSpPr txBox="1">
            <a:spLocks noChangeArrowheads="1"/>
          </p:cNvSpPr>
          <p:nvPr/>
        </p:nvSpPr>
        <p:spPr bwMode="auto">
          <a:xfrm>
            <a:off x="1371600" y="4343400"/>
            <a:ext cx="6553200" cy="701731"/>
          </a:xfrm>
          <a:prstGeom prst="rect">
            <a:avLst/>
          </a:prstGeom>
          <a:noFill/>
          <a:ln w="9525">
            <a:noFill/>
            <a:miter lim="800000"/>
            <a:headEnd/>
            <a:tailEnd/>
          </a:ln>
        </p:spPr>
        <p:txBody>
          <a:bodyPr>
            <a:spAutoFit/>
          </a:bodyPr>
          <a:lstStyle/>
          <a:p>
            <a:pPr>
              <a:lnSpc>
                <a:spcPct val="90000"/>
              </a:lnSpc>
              <a:spcBef>
                <a:spcPct val="50000"/>
              </a:spcBef>
              <a:buClr>
                <a:srgbClr val="FFCC00"/>
              </a:buClr>
            </a:pPr>
            <a:r>
              <a:rPr lang="en-CA" sz="4400" dirty="0" smtClean="0">
                <a:solidFill>
                  <a:schemeClr val="tx1"/>
                </a:solidFill>
              </a:rPr>
              <a:t>‘SAMPLE</a:t>
            </a:r>
            <a:r>
              <a:rPr lang="en-CA" sz="4400" dirty="0">
                <a:solidFill>
                  <a:schemeClr val="tx1"/>
                </a:solidFill>
              </a:rPr>
              <a:t>’</a:t>
            </a:r>
          </a:p>
        </p:txBody>
      </p:sp>
      <p:sp>
        <p:nvSpPr>
          <p:cNvPr id="67588" name="TextBox 5"/>
          <p:cNvSpPr txBox="1">
            <a:spLocks noChangeArrowheads="1"/>
          </p:cNvSpPr>
          <p:nvPr/>
        </p:nvSpPr>
        <p:spPr bwMode="auto">
          <a:xfrm>
            <a:off x="1295400" y="2136541"/>
            <a:ext cx="6400800" cy="1902059"/>
          </a:xfrm>
          <a:prstGeom prst="rect">
            <a:avLst/>
          </a:prstGeom>
          <a:noFill/>
          <a:ln w="9525">
            <a:noFill/>
            <a:miter lim="800000"/>
            <a:headEnd/>
            <a:tailEnd/>
          </a:ln>
        </p:spPr>
        <p:txBody>
          <a:bodyPr>
            <a:spAutoFit/>
          </a:bodyPr>
          <a:lstStyle/>
          <a:p>
            <a:pPr>
              <a:lnSpc>
                <a:spcPct val="90000"/>
              </a:lnSpc>
              <a:spcBef>
                <a:spcPct val="20000"/>
              </a:spcBef>
              <a:buClr>
                <a:srgbClr val="003366"/>
              </a:buClr>
              <a:buFont typeface="Wingdings" pitchFamily="2" charset="2"/>
              <a:buChar char="n"/>
            </a:pPr>
            <a:r>
              <a:rPr lang="en-CA" sz="2400" dirty="0">
                <a:solidFill>
                  <a:srgbClr val="000000"/>
                </a:solidFill>
                <a:latin typeface="+mn-lt"/>
              </a:rPr>
              <a:t>Use a way to organize the information obtained when taking a </a:t>
            </a:r>
            <a:r>
              <a:rPr lang="en-CA" sz="2400" dirty="0" smtClean="0">
                <a:solidFill>
                  <a:srgbClr val="000000"/>
                </a:solidFill>
                <a:latin typeface="+mn-lt"/>
              </a:rPr>
              <a:t>patient’s </a:t>
            </a:r>
            <a:r>
              <a:rPr lang="en-CA" sz="2400" dirty="0">
                <a:solidFill>
                  <a:srgbClr val="000000"/>
                </a:solidFill>
                <a:latin typeface="+mn-lt"/>
              </a:rPr>
              <a:t>history </a:t>
            </a:r>
          </a:p>
          <a:p>
            <a:pPr>
              <a:lnSpc>
                <a:spcPct val="90000"/>
              </a:lnSpc>
              <a:spcBef>
                <a:spcPct val="20000"/>
              </a:spcBef>
              <a:buClr>
                <a:srgbClr val="003366"/>
              </a:buClr>
              <a:buFont typeface="Wingdings" pitchFamily="2" charset="2"/>
              <a:buChar char="n"/>
            </a:pPr>
            <a:endParaRPr lang="en-CA" sz="2400" dirty="0">
              <a:solidFill>
                <a:srgbClr val="000000"/>
              </a:solidFill>
              <a:latin typeface="+mn-lt"/>
            </a:endParaRPr>
          </a:p>
          <a:p>
            <a:pPr>
              <a:lnSpc>
                <a:spcPct val="90000"/>
              </a:lnSpc>
              <a:spcBef>
                <a:spcPct val="20000"/>
              </a:spcBef>
              <a:buClr>
                <a:srgbClr val="003366"/>
              </a:buClr>
              <a:buFont typeface="Wingdings" pitchFamily="2" charset="2"/>
              <a:buChar char="n"/>
            </a:pPr>
            <a:r>
              <a:rPr lang="en-CA" sz="2400" dirty="0">
                <a:solidFill>
                  <a:srgbClr val="000000"/>
                </a:solidFill>
                <a:latin typeface="+mn-lt"/>
              </a:rPr>
              <a:t>Can be done simultaneously with assessment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8">
                                            <p:txEl>
                                              <p:pRg st="0" end="0"/>
                                            </p:txEl>
                                          </p:spTgt>
                                        </p:tgtEl>
                                        <p:attrNameLst>
                                          <p:attrName>style.visibility</p:attrName>
                                        </p:attrNameLst>
                                      </p:cBhvr>
                                      <p:to>
                                        <p:strVal val="visible"/>
                                      </p:to>
                                    </p:set>
                                    <p:anim calcmode="lin" valueType="num">
                                      <p:cBhvr additive="base">
                                        <p:cTn id="7" dur="500" fill="hold"/>
                                        <p:tgtEl>
                                          <p:spTgt spid="6758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7588">
                                            <p:txEl>
                                              <p:pRg st="2" end="2"/>
                                            </p:txEl>
                                          </p:spTgt>
                                        </p:tgtEl>
                                        <p:attrNameLst>
                                          <p:attrName>style.visibility</p:attrName>
                                        </p:attrNameLst>
                                      </p:cBhvr>
                                      <p:to>
                                        <p:strVal val="visible"/>
                                      </p:to>
                                    </p:set>
                                    <p:anim calcmode="lin" valueType="num">
                                      <p:cBhvr additive="base">
                                        <p:cTn id="13" dur="500" fill="hold"/>
                                        <p:tgtEl>
                                          <p:spTgt spid="6758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History</a:t>
            </a:r>
          </a:p>
        </p:txBody>
      </p:sp>
      <p:sp>
        <p:nvSpPr>
          <p:cNvPr id="130050" name="Rectangle 3"/>
          <p:cNvSpPr>
            <a:spLocks noGrp="1"/>
          </p:cNvSpPr>
          <p:nvPr>
            <p:ph idx="1"/>
          </p:nvPr>
        </p:nvSpPr>
        <p:spPr/>
        <p:txBody>
          <a:bodyPr/>
          <a:lstStyle/>
          <a:p>
            <a:r>
              <a:rPr lang="en-US" dirty="0" smtClean="0"/>
              <a:t>‘SAMPLE’ mnemonic</a:t>
            </a:r>
          </a:p>
          <a:p>
            <a:pPr lvl="1"/>
            <a:r>
              <a:rPr lang="en-US" dirty="0" smtClean="0"/>
              <a:t>S  	Signs and symptoms</a:t>
            </a:r>
          </a:p>
          <a:p>
            <a:pPr lvl="1"/>
            <a:r>
              <a:rPr lang="en-US" dirty="0" smtClean="0"/>
              <a:t>A  	Allergies</a:t>
            </a:r>
          </a:p>
          <a:p>
            <a:pPr lvl="1"/>
            <a:r>
              <a:rPr lang="en-US" dirty="0" smtClean="0"/>
              <a:t>M  	Medications</a:t>
            </a:r>
          </a:p>
          <a:p>
            <a:pPr lvl="1"/>
            <a:r>
              <a:rPr lang="en-US" dirty="0" smtClean="0"/>
              <a:t>P  	(Pertinent) Past medical history</a:t>
            </a:r>
          </a:p>
          <a:p>
            <a:pPr lvl="1"/>
            <a:r>
              <a:rPr lang="en-US" dirty="0" smtClean="0"/>
              <a:t>L  	Last oral intake</a:t>
            </a:r>
          </a:p>
          <a:p>
            <a:pPr lvl="1"/>
            <a:r>
              <a:rPr lang="en-US" dirty="0" smtClean="0"/>
              <a:t>E  	Events leading to illness or injury</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History</a:t>
            </a:r>
          </a:p>
        </p:txBody>
      </p:sp>
      <p:sp>
        <p:nvSpPr>
          <p:cNvPr id="131074" name="Rectangle 3"/>
          <p:cNvSpPr>
            <a:spLocks noGrp="1"/>
          </p:cNvSpPr>
          <p:nvPr>
            <p:ph idx="1"/>
          </p:nvPr>
        </p:nvSpPr>
        <p:spPr>
          <a:xfrm>
            <a:off x="381000" y="1524000"/>
            <a:ext cx="6248400" cy="3840163"/>
          </a:xfrm>
        </p:spPr>
        <p:txBody>
          <a:bodyPr/>
          <a:lstStyle/>
          <a:p>
            <a:pPr>
              <a:lnSpc>
                <a:spcPct val="80000"/>
              </a:lnSpc>
            </a:pPr>
            <a:r>
              <a:rPr lang="en-US" dirty="0" smtClean="0"/>
              <a:t>Signs and symptoms</a:t>
            </a:r>
          </a:p>
          <a:p>
            <a:pPr lvl="1">
              <a:lnSpc>
                <a:spcPct val="80000"/>
              </a:lnSpc>
            </a:pPr>
            <a:r>
              <a:rPr lang="en-CA" dirty="0" smtClean="0">
                <a:ea typeface="+mn-ea"/>
                <a:cs typeface="+mn-cs"/>
              </a:rPr>
              <a:t>Assessment findings and history as they relate to the chief complaint</a:t>
            </a:r>
          </a:p>
          <a:p>
            <a:pPr lvl="1">
              <a:lnSpc>
                <a:spcPct val="80000"/>
              </a:lnSpc>
            </a:pPr>
            <a:r>
              <a:rPr lang="en-CA" dirty="0" smtClean="0">
                <a:ea typeface="+mn-ea"/>
                <a:cs typeface="+mn-cs"/>
              </a:rPr>
              <a:t>When did it start/occur?</a:t>
            </a:r>
          </a:p>
          <a:p>
            <a:pPr lvl="1">
              <a:lnSpc>
                <a:spcPct val="80000"/>
              </a:lnSpc>
            </a:pPr>
            <a:r>
              <a:rPr lang="en-CA" dirty="0" smtClean="0">
                <a:ea typeface="+mn-ea"/>
                <a:cs typeface="+mn-cs"/>
              </a:rPr>
              <a:t>Sputum/cough?</a:t>
            </a:r>
          </a:p>
          <a:p>
            <a:pPr lvl="1">
              <a:lnSpc>
                <a:spcPct val="80000"/>
              </a:lnSpc>
            </a:pPr>
            <a:r>
              <a:rPr lang="en-CA" dirty="0" smtClean="0">
                <a:ea typeface="+mn-ea"/>
                <a:cs typeface="+mn-cs"/>
              </a:rPr>
              <a:t>What was the child doing when it started/occurred?</a:t>
            </a:r>
          </a:p>
          <a:p>
            <a:pPr lvl="1">
              <a:lnSpc>
                <a:spcPct val="80000"/>
              </a:lnSpc>
            </a:pPr>
            <a:r>
              <a:rPr lang="en-CA" dirty="0" smtClean="0">
                <a:ea typeface="+mn-ea"/>
                <a:cs typeface="+mn-cs"/>
              </a:rPr>
              <a:t>How long did it last?  Does it come and go?  Is it still present?</a:t>
            </a:r>
          </a:p>
          <a:p>
            <a:pPr lvl="1">
              <a:lnSpc>
                <a:spcPct val="80000"/>
              </a:lnSpc>
            </a:pPr>
            <a:r>
              <a:rPr lang="en-CA" dirty="0" smtClean="0">
                <a:ea typeface="+mn-ea"/>
                <a:cs typeface="+mn-cs"/>
              </a:rPr>
              <a:t>Where is the problem?  Describe character and severity if painful</a:t>
            </a:r>
          </a:p>
          <a:p>
            <a:pPr lvl="1">
              <a:lnSpc>
                <a:spcPct val="80000"/>
              </a:lnSpc>
            </a:pPr>
            <a:r>
              <a:rPr lang="en-CA" dirty="0" smtClean="0">
                <a:ea typeface="+mn-ea"/>
                <a:cs typeface="+mn-cs"/>
              </a:rPr>
              <a:t>Aggravating or alleviating factors?</a:t>
            </a:r>
          </a:p>
          <a:p>
            <a:pPr lvl="1">
              <a:lnSpc>
                <a:spcPct val="80000"/>
              </a:lnSpc>
            </a:pPr>
            <a:r>
              <a:rPr lang="en-CA" dirty="0" smtClean="0">
                <a:ea typeface="+mn-ea"/>
                <a:cs typeface="+mn-cs"/>
              </a:rPr>
              <a:t>Previous history the same</a:t>
            </a:r>
            <a:r>
              <a:rPr lang="en-CA" dirty="0" smtClean="0"/>
              <a:t>?</a:t>
            </a:r>
            <a:endParaRPr lang="en-US"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History</a:t>
            </a:r>
          </a:p>
        </p:txBody>
      </p:sp>
      <p:sp>
        <p:nvSpPr>
          <p:cNvPr id="132098" name="Rectangle 3"/>
          <p:cNvSpPr>
            <a:spLocks noGrp="1"/>
          </p:cNvSpPr>
          <p:nvPr>
            <p:ph idx="1"/>
          </p:nvPr>
        </p:nvSpPr>
        <p:spPr/>
        <p:txBody>
          <a:bodyPr/>
          <a:lstStyle/>
          <a:p>
            <a:r>
              <a:rPr lang="en-US" dirty="0" smtClean="0"/>
              <a:t>Allergies</a:t>
            </a:r>
          </a:p>
          <a:p>
            <a:pPr lvl="1"/>
            <a:r>
              <a:rPr lang="en-US" dirty="0" smtClean="0">
                <a:ea typeface="+mn-ea"/>
                <a:cs typeface="+mn-cs"/>
              </a:rPr>
              <a:t>Medication allergies first</a:t>
            </a:r>
          </a:p>
          <a:p>
            <a:pPr lvl="1"/>
            <a:r>
              <a:rPr lang="en-US" dirty="0" smtClean="0">
                <a:ea typeface="+mn-ea"/>
                <a:cs typeface="+mn-cs"/>
              </a:rPr>
              <a:t>Environmental/product allergies e.g. pollen/latex</a:t>
            </a:r>
          </a:p>
          <a:p>
            <a:r>
              <a:rPr lang="en-US" dirty="0" smtClean="0"/>
              <a:t>Medications</a:t>
            </a:r>
          </a:p>
          <a:p>
            <a:pPr lvl="1"/>
            <a:r>
              <a:rPr lang="en-US" dirty="0" smtClean="0">
                <a:ea typeface="+mn-ea"/>
                <a:cs typeface="+mn-cs"/>
              </a:rPr>
              <a:t>Prescription and OTC drugs the child is taking</a:t>
            </a:r>
          </a:p>
          <a:p>
            <a:pPr lvl="1"/>
            <a:r>
              <a:rPr lang="en-US" dirty="0" smtClean="0">
                <a:ea typeface="+mn-ea"/>
                <a:cs typeface="+mn-cs"/>
              </a:rPr>
              <a:t>Dose route and frequency of medication</a:t>
            </a:r>
          </a:p>
          <a:p>
            <a:pPr lvl="1"/>
            <a:r>
              <a:rPr lang="en-US" dirty="0" smtClean="0">
                <a:ea typeface="+mn-ea"/>
                <a:cs typeface="+mn-cs"/>
              </a:rPr>
              <a:t>Check proficiency with meds such as MDIs</a:t>
            </a:r>
          </a:p>
          <a:p>
            <a:endParaRPr lang="en-US" dirty="0" smtClean="0"/>
          </a:p>
          <a:p>
            <a:pPr lvl="1"/>
            <a:endParaRPr lang="en-US"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History</a:t>
            </a:r>
          </a:p>
        </p:txBody>
      </p:sp>
      <p:sp>
        <p:nvSpPr>
          <p:cNvPr id="133122" name="Rectangle 3"/>
          <p:cNvSpPr>
            <a:spLocks noGrp="1"/>
          </p:cNvSpPr>
          <p:nvPr>
            <p:ph idx="1"/>
          </p:nvPr>
        </p:nvSpPr>
        <p:spPr/>
        <p:txBody>
          <a:bodyPr/>
          <a:lstStyle/>
          <a:p>
            <a:pPr>
              <a:lnSpc>
                <a:spcPct val="90000"/>
              </a:lnSpc>
            </a:pPr>
            <a:r>
              <a:rPr lang="en-US" dirty="0" smtClean="0"/>
              <a:t>(Pertinent) Past medical history</a:t>
            </a:r>
          </a:p>
          <a:p>
            <a:pPr lvl="1">
              <a:lnSpc>
                <a:spcPct val="90000"/>
              </a:lnSpc>
            </a:pPr>
            <a:r>
              <a:rPr lang="en-CA" dirty="0" smtClean="0">
                <a:ea typeface="+mn-ea"/>
                <a:cs typeface="+mn-cs"/>
              </a:rPr>
              <a:t>Is the child currently under a physician's care?</a:t>
            </a:r>
          </a:p>
          <a:p>
            <a:pPr lvl="1">
              <a:lnSpc>
                <a:spcPct val="90000"/>
              </a:lnSpc>
            </a:pPr>
            <a:r>
              <a:rPr lang="en-CA" dirty="0" smtClean="0">
                <a:ea typeface="+mn-ea"/>
                <a:cs typeface="+mn-cs"/>
              </a:rPr>
              <a:t>Serious childhood illnesses</a:t>
            </a:r>
          </a:p>
          <a:p>
            <a:pPr lvl="1">
              <a:lnSpc>
                <a:spcPct val="90000"/>
              </a:lnSpc>
            </a:pPr>
            <a:r>
              <a:rPr lang="en-CA" dirty="0" smtClean="0">
                <a:ea typeface="+mn-ea"/>
                <a:cs typeface="+mn-cs"/>
              </a:rPr>
              <a:t>Hospitalizations</a:t>
            </a:r>
          </a:p>
          <a:p>
            <a:pPr lvl="1">
              <a:lnSpc>
                <a:spcPct val="90000"/>
              </a:lnSpc>
            </a:pPr>
            <a:r>
              <a:rPr lang="en-CA" dirty="0" smtClean="0">
                <a:ea typeface="+mn-ea"/>
                <a:cs typeface="+mn-cs"/>
              </a:rPr>
              <a:t>Surgical procedures</a:t>
            </a:r>
          </a:p>
          <a:p>
            <a:pPr lvl="1">
              <a:lnSpc>
                <a:spcPct val="90000"/>
              </a:lnSpc>
            </a:pPr>
            <a:r>
              <a:rPr lang="en-CA" dirty="0" smtClean="0">
                <a:ea typeface="+mn-ea"/>
                <a:cs typeface="+mn-cs"/>
              </a:rPr>
              <a:t>Trauma/injuries/fractures/ingestions/burns</a:t>
            </a:r>
          </a:p>
          <a:p>
            <a:pPr lvl="1">
              <a:lnSpc>
                <a:spcPct val="90000"/>
              </a:lnSpc>
            </a:pPr>
            <a:r>
              <a:rPr lang="en-CA" dirty="0" smtClean="0">
                <a:ea typeface="+mn-ea"/>
                <a:cs typeface="+mn-cs"/>
              </a:rPr>
              <a:t>Immunization status</a:t>
            </a:r>
          </a:p>
          <a:p>
            <a:pPr lvl="1">
              <a:lnSpc>
                <a:spcPct val="90000"/>
              </a:lnSpc>
            </a:pPr>
            <a:r>
              <a:rPr lang="en-CA" dirty="0" smtClean="0">
                <a:ea typeface="+mn-ea"/>
                <a:cs typeface="+mn-cs"/>
              </a:rPr>
              <a:t>For infants and toddlers, obtain a birth history</a:t>
            </a:r>
            <a:endParaRPr lang="en-US" dirty="0" smtClean="0">
              <a:ea typeface="+mn-ea"/>
              <a:cs typeface="+mn-cs"/>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p:cNvSpPr>
          <p:nvPr>
            <p:ph type="title"/>
          </p:nvPr>
        </p:nvSpPr>
        <p:spPr bwMode="auto"/>
        <p:txBody>
          <a:bodyPr wrap="square" numCol="1" anchorCtr="0" compatLnSpc="1">
            <a:prstTxWarp prst="textNoShape">
              <a:avLst/>
            </a:prstTxWarp>
          </a:bodyPr>
          <a:lstStyle/>
          <a:p>
            <a:pPr algn="ctr">
              <a:defRPr/>
            </a:pPr>
            <a:r>
              <a:rPr lang="en-US" sz="4000" b="0" cap="none" dirty="0" smtClean="0"/>
              <a:t>Secondary Survey</a:t>
            </a:r>
            <a:br>
              <a:rPr lang="en-US" sz="4000" b="0" cap="none" dirty="0" smtClean="0"/>
            </a:br>
            <a:r>
              <a:rPr lang="en-US" sz="4000" b="0" cap="none" dirty="0" smtClean="0"/>
              <a:t>History</a:t>
            </a:r>
          </a:p>
        </p:txBody>
      </p:sp>
      <p:sp>
        <p:nvSpPr>
          <p:cNvPr id="135170" name="Rectangle 3"/>
          <p:cNvSpPr>
            <a:spLocks noGrp="1"/>
          </p:cNvSpPr>
          <p:nvPr>
            <p:ph idx="1"/>
          </p:nvPr>
        </p:nvSpPr>
        <p:spPr/>
        <p:txBody>
          <a:bodyPr/>
          <a:lstStyle/>
          <a:p>
            <a:pPr>
              <a:lnSpc>
                <a:spcPct val="90000"/>
              </a:lnSpc>
            </a:pPr>
            <a:r>
              <a:rPr lang="en-US" dirty="0" smtClean="0"/>
              <a:t>Last oral intake</a:t>
            </a:r>
          </a:p>
          <a:p>
            <a:pPr lvl="1">
              <a:lnSpc>
                <a:spcPct val="90000"/>
              </a:lnSpc>
            </a:pPr>
            <a:r>
              <a:rPr lang="en-US" dirty="0" smtClean="0"/>
              <a:t>Time and amount of last meal or drink</a:t>
            </a:r>
          </a:p>
          <a:p>
            <a:pPr lvl="1">
              <a:lnSpc>
                <a:spcPct val="90000"/>
              </a:lnSpc>
            </a:pPr>
            <a:r>
              <a:rPr lang="en-US" dirty="0" smtClean="0"/>
              <a:t>For infants, find out whether breast- or bottle-fed, type of formula used, are there feeding difficulties?</a:t>
            </a:r>
          </a:p>
          <a:p>
            <a:pPr>
              <a:lnSpc>
                <a:spcPct val="90000"/>
              </a:lnSpc>
            </a:pPr>
            <a:r>
              <a:rPr lang="en-US" dirty="0" smtClean="0"/>
              <a:t>Events leading up to illness or injury</a:t>
            </a:r>
          </a:p>
          <a:p>
            <a:pPr lvl="1">
              <a:lnSpc>
                <a:spcPct val="90000"/>
              </a:lnSpc>
            </a:pPr>
            <a:r>
              <a:rPr lang="en-US" dirty="0" smtClean="0"/>
              <a:t>Injury scenario, mechanism of injury</a:t>
            </a:r>
          </a:p>
          <a:p>
            <a:pPr lvl="1">
              <a:lnSpc>
                <a:spcPct val="90000"/>
              </a:lnSpc>
            </a:pPr>
            <a:r>
              <a:rPr lang="en-US" dirty="0" smtClean="0"/>
              <a:t>Onset, duration, and precipitating factors of illness</a:t>
            </a:r>
          </a:p>
          <a:p>
            <a:pPr lvl="1">
              <a:lnSpc>
                <a:spcPct val="90000"/>
              </a:lnSpc>
            </a:pPr>
            <a:endParaRPr lang="en-US" dirty="0" smtClean="0"/>
          </a:p>
          <a:p>
            <a:pPr lvl="1">
              <a:lnSpc>
                <a:spcPct val="90000"/>
              </a:lnSpc>
            </a:pPr>
            <a:endParaRPr lang="en-US" dirty="0" smtClean="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36194" name="Rectangle 3"/>
          <p:cNvSpPr>
            <a:spLocks noGrp="1"/>
          </p:cNvSpPr>
          <p:nvPr>
            <p:ph idx="1"/>
          </p:nvPr>
        </p:nvSpPr>
        <p:spPr/>
        <p:txBody>
          <a:bodyPr/>
          <a:lstStyle/>
          <a:p>
            <a:r>
              <a:rPr lang="en-US" sz="2400" dirty="0" smtClean="0"/>
              <a:t>The purpose of the physical examination in the Secondary Survey is to detect </a:t>
            </a:r>
            <a:r>
              <a:rPr lang="en-US" sz="2400" b="1" dirty="0" smtClean="0"/>
              <a:t>non life-threatening</a:t>
            </a:r>
            <a:r>
              <a:rPr lang="en-US" sz="2400" dirty="0" smtClean="0"/>
              <a:t> conditions and provide care for those conditions/injuries.</a:t>
            </a:r>
          </a:p>
          <a:p>
            <a:r>
              <a:rPr lang="en-US" sz="2400" dirty="0" smtClean="0"/>
              <a:t>A detailed physical examination is presented here for completeness.  A focused physical examination may be more appropriate, based on the patient's presentation and chief complaint.</a:t>
            </a:r>
          </a:p>
          <a:p>
            <a:endParaRPr lang="en-US" sz="2400" dirty="0"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
          <p:cNvSpPr>
            <a:spLocks noChangeArrowheads="1"/>
          </p:cNvSpPr>
          <p:nvPr/>
        </p:nvSpPr>
        <p:spPr bwMode="auto">
          <a:xfrm>
            <a:off x="0" y="1143000"/>
            <a:ext cx="7239000" cy="2936188"/>
          </a:xfrm>
          <a:prstGeom prst="rect">
            <a:avLst/>
          </a:prstGeom>
          <a:noFill/>
          <a:ln w="9525">
            <a:noFill/>
            <a:miter lim="800000"/>
            <a:headEnd/>
            <a:tailEnd/>
          </a:ln>
        </p:spPr>
        <p:txBody>
          <a:bodyPr>
            <a:spAutoFit/>
          </a:bodyPr>
          <a:lstStyle/>
          <a:p>
            <a:pPr>
              <a:lnSpc>
                <a:spcPct val="90000"/>
              </a:lnSpc>
              <a:spcBef>
                <a:spcPct val="50000"/>
              </a:spcBef>
              <a:buClr>
                <a:srgbClr val="FFCC00"/>
              </a:buClr>
              <a:buFontTx/>
              <a:buChar char="•"/>
            </a:pPr>
            <a:r>
              <a:rPr lang="en-CA" dirty="0">
                <a:solidFill>
                  <a:schemeClr val="tx1"/>
                </a:solidFill>
              </a:rPr>
              <a:t>Inspect and palpate each of the major body areas for </a:t>
            </a:r>
            <a:r>
              <a:rPr lang="en-CA" dirty="0">
                <a:solidFill>
                  <a:srgbClr val="C00000"/>
                </a:solidFill>
              </a:rPr>
              <a:t>DCAP-BLS-TIC </a:t>
            </a:r>
          </a:p>
          <a:p>
            <a:pPr lvl="1">
              <a:lnSpc>
                <a:spcPct val="90000"/>
              </a:lnSpc>
              <a:spcBef>
                <a:spcPct val="50000"/>
              </a:spcBef>
              <a:buClr>
                <a:srgbClr val="FFCC00"/>
              </a:buClr>
              <a:buFont typeface="Courier New" pitchFamily="49" charset="0"/>
              <a:buChar char="o"/>
            </a:pPr>
            <a:r>
              <a:rPr lang="en-CA" sz="2400" dirty="0">
                <a:solidFill>
                  <a:srgbClr val="C00000"/>
                </a:solidFill>
              </a:rPr>
              <a:t>D</a:t>
            </a:r>
            <a:r>
              <a:rPr lang="en-CA" sz="2400" dirty="0">
                <a:solidFill>
                  <a:schemeClr val="tx1"/>
                </a:solidFill>
              </a:rPr>
              <a:t>eformities</a:t>
            </a:r>
          </a:p>
          <a:p>
            <a:pPr lvl="1">
              <a:lnSpc>
                <a:spcPct val="90000"/>
              </a:lnSpc>
              <a:spcBef>
                <a:spcPct val="50000"/>
              </a:spcBef>
              <a:buClr>
                <a:srgbClr val="FFCC00"/>
              </a:buClr>
              <a:buFont typeface="Courier New" pitchFamily="49" charset="0"/>
              <a:buChar char="o"/>
            </a:pPr>
            <a:r>
              <a:rPr lang="en-CA" sz="2400" dirty="0">
                <a:solidFill>
                  <a:srgbClr val="C00000"/>
                </a:solidFill>
              </a:rPr>
              <a:t>C</a:t>
            </a:r>
            <a:r>
              <a:rPr lang="en-CA" sz="2400" dirty="0">
                <a:solidFill>
                  <a:schemeClr val="tx1"/>
                </a:solidFill>
              </a:rPr>
              <a:t>ontusions</a:t>
            </a:r>
          </a:p>
          <a:p>
            <a:pPr lvl="1">
              <a:lnSpc>
                <a:spcPct val="90000"/>
              </a:lnSpc>
              <a:spcBef>
                <a:spcPct val="50000"/>
              </a:spcBef>
              <a:buClr>
                <a:srgbClr val="FFCC00"/>
              </a:buClr>
              <a:buFont typeface="Courier New" pitchFamily="49" charset="0"/>
              <a:buChar char="o"/>
            </a:pPr>
            <a:r>
              <a:rPr lang="en-CA" sz="2400" dirty="0">
                <a:solidFill>
                  <a:srgbClr val="C00000"/>
                </a:solidFill>
              </a:rPr>
              <a:t>A</a:t>
            </a:r>
            <a:r>
              <a:rPr lang="en-CA" sz="2400" dirty="0">
                <a:solidFill>
                  <a:schemeClr val="tx1"/>
                </a:solidFill>
              </a:rPr>
              <a:t>brasions</a:t>
            </a:r>
          </a:p>
          <a:p>
            <a:pPr lvl="1">
              <a:lnSpc>
                <a:spcPct val="90000"/>
              </a:lnSpc>
              <a:spcBef>
                <a:spcPct val="50000"/>
              </a:spcBef>
              <a:buClr>
                <a:srgbClr val="FFCC00"/>
              </a:buClr>
              <a:buFont typeface="Courier New" pitchFamily="49" charset="0"/>
              <a:buChar char="o"/>
            </a:pPr>
            <a:r>
              <a:rPr lang="en-CA" sz="2400" dirty="0" smtClean="0">
                <a:solidFill>
                  <a:srgbClr val="C00000"/>
                </a:solidFill>
              </a:rPr>
              <a:t>P</a:t>
            </a:r>
            <a:r>
              <a:rPr lang="en-CA" sz="2400" dirty="0" smtClean="0">
                <a:solidFill>
                  <a:schemeClr val="tx1"/>
                </a:solidFill>
              </a:rPr>
              <a:t>enetrations/punctures</a:t>
            </a:r>
            <a:endParaRPr lang="en-CA" sz="2400" dirty="0">
              <a:solidFill>
                <a:schemeClr val="tx1"/>
              </a:solidFill>
            </a:endParaRPr>
          </a:p>
        </p:txBody>
      </p:sp>
      <p:sp>
        <p:nvSpPr>
          <p:cNvPr id="3" name="Rectangle 2"/>
          <p:cNvSpPr/>
          <p:nvPr/>
        </p:nvSpPr>
        <p:spPr>
          <a:xfrm>
            <a:off x="5867400" y="2579739"/>
            <a:ext cx="4572000" cy="1458861"/>
          </a:xfrm>
          <a:prstGeom prst="rect">
            <a:avLst/>
          </a:prstGeom>
        </p:spPr>
        <p:txBody>
          <a:bodyPr>
            <a:spAutoFit/>
          </a:bodyPr>
          <a:lstStyle/>
          <a:p>
            <a:pPr lvl="1">
              <a:lnSpc>
                <a:spcPct val="90000"/>
              </a:lnSpc>
              <a:spcBef>
                <a:spcPct val="50000"/>
              </a:spcBef>
              <a:buClr>
                <a:srgbClr val="FFCC00"/>
              </a:buClr>
              <a:buFont typeface="Courier New" pitchFamily="49" charset="0"/>
              <a:buChar char="o"/>
            </a:pPr>
            <a:r>
              <a:rPr lang="en-CA" sz="2400" dirty="0" smtClean="0">
                <a:solidFill>
                  <a:srgbClr val="C00000"/>
                </a:solidFill>
              </a:rPr>
              <a:t>T</a:t>
            </a:r>
            <a:r>
              <a:rPr lang="en-CA" sz="2400" dirty="0" smtClean="0">
                <a:solidFill>
                  <a:schemeClr val="tx1"/>
                </a:solidFill>
              </a:rPr>
              <a:t>enderness</a:t>
            </a:r>
          </a:p>
          <a:p>
            <a:pPr lvl="1">
              <a:lnSpc>
                <a:spcPct val="90000"/>
              </a:lnSpc>
              <a:spcBef>
                <a:spcPct val="50000"/>
              </a:spcBef>
              <a:buClr>
                <a:srgbClr val="FFCC00"/>
              </a:buClr>
              <a:buFont typeface="Courier New" pitchFamily="49" charset="0"/>
              <a:buChar char="o"/>
            </a:pPr>
            <a:r>
              <a:rPr lang="en-CA" sz="2400" dirty="0" smtClean="0">
                <a:solidFill>
                  <a:srgbClr val="C00000"/>
                </a:solidFill>
              </a:rPr>
              <a:t>I</a:t>
            </a:r>
            <a:r>
              <a:rPr lang="en-CA" sz="2400" dirty="0" smtClean="0">
                <a:solidFill>
                  <a:schemeClr val="tx1"/>
                </a:solidFill>
              </a:rPr>
              <a:t>nstability</a:t>
            </a:r>
          </a:p>
          <a:p>
            <a:pPr lvl="1">
              <a:lnSpc>
                <a:spcPct val="90000"/>
              </a:lnSpc>
              <a:spcBef>
                <a:spcPct val="50000"/>
              </a:spcBef>
              <a:buClr>
                <a:srgbClr val="FFCC00"/>
              </a:buClr>
              <a:buFont typeface="Courier New" pitchFamily="49" charset="0"/>
              <a:buChar char="o"/>
            </a:pPr>
            <a:r>
              <a:rPr lang="en-CA" sz="2400" dirty="0" err="1" smtClean="0">
                <a:solidFill>
                  <a:srgbClr val="C00000"/>
                </a:solidFill>
              </a:rPr>
              <a:t>C</a:t>
            </a:r>
            <a:r>
              <a:rPr lang="en-CA" sz="2400" dirty="0" err="1" smtClean="0">
                <a:solidFill>
                  <a:schemeClr val="tx1"/>
                </a:solidFill>
              </a:rPr>
              <a:t>repitus</a:t>
            </a:r>
            <a:endParaRPr lang="en-CA" sz="2400" dirty="0">
              <a:solidFill>
                <a:schemeClr val="tx1"/>
              </a:solidFill>
            </a:endParaRPr>
          </a:p>
        </p:txBody>
      </p:sp>
      <p:sp>
        <p:nvSpPr>
          <p:cNvPr id="4" name="Rectangle 3"/>
          <p:cNvSpPr/>
          <p:nvPr/>
        </p:nvSpPr>
        <p:spPr>
          <a:xfrm>
            <a:off x="3352800" y="2579739"/>
            <a:ext cx="4572000" cy="1458861"/>
          </a:xfrm>
          <a:prstGeom prst="rect">
            <a:avLst/>
          </a:prstGeom>
        </p:spPr>
        <p:txBody>
          <a:bodyPr>
            <a:spAutoFit/>
          </a:bodyPr>
          <a:lstStyle/>
          <a:p>
            <a:pPr lvl="1">
              <a:lnSpc>
                <a:spcPct val="90000"/>
              </a:lnSpc>
              <a:spcBef>
                <a:spcPct val="50000"/>
              </a:spcBef>
              <a:buClr>
                <a:srgbClr val="FFCC00"/>
              </a:buClr>
              <a:buFont typeface="Courier New" pitchFamily="49" charset="0"/>
              <a:buChar char="o"/>
            </a:pPr>
            <a:r>
              <a:rPr lang="en-CA" sz="2400" dirty="0" smtClean="0">
                <a:solidFill>
                  <a:srgbClr val="C00000"/>
                </a:solidFill>
              </a:rPr>
              <a:t>B</a:t>
            </a:r>
            <a:r>
              <a:rPr lang="en-CA" sz="2400" dirty="0" smtClean="0">
                <a:solidFill>
                  <a:schemeClr val="tx1"/>
                </a:solidFill>
              </a:rPr>
              <a:t>urns</a:t>
            </a:r>
          </a:p>
          <a:p>
            <a:pPr lvl="1">
              <a:lnSpc>
                <a:spcPct val="90000"/>
              </a:lnSpc>
              <a:spcBef>
                <a:spcPct val="50000"/>
              </a:spcBef>
              <a:buClr>
                <a:srgbClr val="FFCC00"/>
              </a:buClr>
              <a:buFont typeface="Courier New" pitchFamily="49" charset="0"/>
              <a:buChar char="o"/>
            </a:pPr>
            <a:r>
              <a:rPr lang="en-CA" sz="2400" dirty="0" smtClean="0">
                <a:solidFill>
                  <a:srgbClr val="C00000"/>
                </a:solidFill>
              </a:rPr>
              <a:t>L</a:t>
            </a:r>
            <a:r>
              <a:rPr lang="en-CA" sz="2400" dirty="0" smtClean="0">
                <a:solidFill>
                  <a:schemeClr val="tx1"/>
                </a:solidFill>
              </a:rPr>
              <a:t>acerations</a:t>
            </a:r>
          </a:p>
          <a:p>
            <a:pPr lvl="1">
              <a:lnSpc>
                <a:spcPct val="90000"/>
              </a:lnSpc>
              <a:spcBef>
                <a:spcPct val="50000"/>
              </a:spcBef>
              <a:buClr>
                <a:srgbClr val="FFCC00"/>
              </a:buClr>
              <a:buFont typeface="Courier New" pitchFamily="49" charset="0"/>
              <a:buChar char="o"/>
            </a:pPr>
            <a:r>
              <a:rPr lang="en-CA" sz="2400" dirty="0" smtClean="0">
                <a:solidFill>
                  <a:srgbClr val="C00000"/>
                </a:solidFill>
              </a:rPr>
              <a:t>S</a:t>
            </a:r>
            <a:r>
              <a:rPr lang="en-CA" sz="2400" dirty="0" smtClean="0">
                <a:solidFill>
                  <a:schemeClr val="tx1"/>
                </a:solidFill>
              </a:rPr>
              <a:t>welling/edema</a:t>
            </a:r>
            <a:endParaRPr lang="en-CA"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7826">
                                            <p:txEl>
                                              <p:pRg st="1" end="1"/>
                                            </p:txEl>
                                          </p:spTgt>
                                        </p:tgtEl>
                                        <p:attrNameLst>
                                          <p:attrName>style.visibility</p:attrName>
                                        </p:attrNameLst>
                                      </p:cBhvr>
                                      <p:to>
                                        <p:strVal val="visible"/>
                                      </p:to>
                                    </p:set>
                                    <p:anim calcmode="lin" valueType="num">
                                      <p:cBhvr additive="base">
                                        <p:cTn id="7" dur="500" fill="hold"/>
                                        <p:tgtEl>
                                          <p:spTgt spid="7782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782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7826">
                                            <p:txEl>
                                              <p:pRg st="2" end="2"/>
                                            </p:txEl>
                                          </p:spTgt>
                                        </p:tgtEl>
                                        <p:attrNameLst>
                                          <p:attrName>style.visibility</p:attrName>
                                        </p:attrNameLst>
                                      </p:cBhvr>
                                      <p:to>
                                        <p:strVal val="visible"/>
                                      </p:to>
                                    </p:set>
                                    <p:anim calcmode="lin" valueType="num">
                                      <p:cBhvr additive="base">
                                        <p:cTn id="11" dur="500" fill="hold"/>
                                        <p:tgtEl>
                                          <p:spTgt spid="7782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7826">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7826">
                                            <p:txEl>
                                              <p:pRg st="3" end="3"/>
                                            </p:txEl>
                                          </p:spTgt>
                                        </p:tgtEl>
                                        <p:attrNameLst>
                                          <p:attrName>style.visibility</p:attrName>
                                        </p:attrNameLst>
                                      </p:cBhvr>
                                      <p:to>
                                        <p:strVal val="visible"/>
                                      </p:to>
                                    </p:set>
                                    <p:anim calcmode="lin" valueType="num">
                                      <p:cBhvr additive="base">
                                        <p:cTn id="15" dur="500" fill="hold"/>
                                        <p:tgtEl>
                                          <p:spTgt spid="77826">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7826">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7826">
                                            <p:txEl>
                                              <p:pRg st="4" end="4"/>
                                            </p:txEl>
                                          </p:spTgt>
                                        </p:tgtEl>
                                        <p:attrNameLst>
                                          <p:attrName>style.visibility</p:attrName>
                                        </p:attrNameLst>
                                      </p:cBhvr>
                                      <p:to>
                                        <p:strVal val="visible"/>
                                      </p:to>
                                    </p:set>
                                    <p:anim calcmode="lin" valueType="num">
                                      <p:cBhvr additive="base">
                                        <p:cTn id="19" dur="500" fill="hold"/>
                                        <p:tgtEl>
                                          <p:spTgt spid="7782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39266" name="Rectangle 3"/>
          <p:cNvSpPr>
            <a:spLocks noGrp="1"/>
          </p:cNvSpPr>
          <p:nvPr>
            <p:ph idx="1"/>
          </p:nvPr>
        </p:nvSpPr>
        <p:spPr/>
        <p:txBody>
          <a:bodyPr/>
          <a:lstStyle/>
          <a:p>
            <a:r>
              <a:rPr lang="en-US" dirty="0" smtClean="0"/>
              <a:t>Need some kind of systematic approach to the physical exam</a:t>
            </a:r>
          </a:p>
          <a:p>
            <a:pPr lvl="1"/>
            <a:r>
              <a:rPr lang="en-US" dirty="0" smtClean="0"/>
              <a:t>System-by-system approach or…</a:t>
            </a:r>
          </a:p>
          <a:p>
            <a:pPr lvl="1"/>
            <a:r>
              <a:rPr lang="en-US" dirty="0" smtClean="0"/>
              <a:t>ABCDE</a:t>
            </a:r>
          </a:p>
          <a:p>
            <a:pPr lvl="1"/>
            <a:r>
              <a:rPr lang="en-US" dirty="0" smtClean="0"/>
              <a:t>Head to toe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NEO/PED Thorax</a:t>
            </a:r>
          </a:p>
        </p:txBody>
      </p:sp>
      <p:pic>
        <p:nvPicPr>
          <p:cNvPr id="28674" name="Picture 3"/>
          <p:cNvPicPr>
            <a:picLocks noGrp="1" noChangeAspect="1" noChangeArrowheads="1"/>
          </p:cNvPicPr>
          <p:nvPr>
            <p:ph type="body" sz="half" idx="4294967295"/>
          </p:nvPr>
        </p:nvPicPr>
        <p:blipFill>
          <a:blip r:embed="rId3" cstate="print"/>
          <a:srcRect/>
          <a:stretch>
            <a:fillRect/>
          </a:stretch>
        </p:blipFill>
        <p:spPr>
          <a:xfrm>
            <a:off x="685800" y="2438400"/>
            <a:ext cx="5105400" cy="3581400"/>
          </a:xfrm>
        </p:spPr>
      </p:pic>
      <p:sp>
        <p:nvSpPr>
          <p:cNvPr id="28675" name="Rectangle 4"/>
          <p:cNvSpPr>
            <a:spLocks noGrp="1"/>
          </p:cNvSpPr>
          <p:nvPr>
            <p:ph type="body" sz="half" idx="4294967295"/>
          </p:nvPr>
        </p:nvSpPr>
        <p:spPr>
          <a:xfrm>
            <a:off x="6096000" y="2286000"/>
            <a:ext cx="3048000" cy="3840163"/>
          </a:xfrm>
        </p:spPr>
        <p:txBody>
          <a:bodyPr/>
          <a:lstStyle/>
          <a:p>
            <a:r>
              <a:rPr lang="en-US" sz="2400" dirty="0" smtClean="0"/>
              <a:t>Thorax of neonates is more bullet-shaped vs. conical in adults</a:t>
            </a:r>
          </a:p>
          <a:p>
            <a:endParaRPr lang="en-US" sz="2000" dirty="0" smtClean="0"/>
          </a:p>
          <a:p>
            <a:endParaRPr lang="en-US" sz="2000" dirty="0" smtClean="0"/>
          </a:p>
          <a:p>
            <a:endParaRPr lang="en-US" sz="2000" dirty="0" smtClean="0"/>
          </a:p>
          <a:p>
            <a:endParaRPr lang="en-US" sz="2000" dirty="0" smtClean="0"/>
          </a:p>
          <a:p>
            <a:pPr>
              <a:buFont typeface="Wingdings" pitchFamily="2" charset="2"/>
              <a:buNone/>
            </a:pPr>
            <a:r>
              <a:rPr lang="en-US" sz="1200" dirty="0" smtClean="0"/>
              <a:t>www.spirexpert.com</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41314" name="Rectangle 3"/>
          <p:cNvSpPr>
            <a:spLocks noGrp="1"/>
          </p:cNvSpPr>
          <p:nvPr>
            <p:ph idx="1"/>
          </p:nvPr>
        </p:nvSpPr>
        <p:spPr/>
        <p:txBody>
          <a:bodyPr/>
          <a:lstStyle/>
          <a:p>
            <a:r>
              <a:rPr lang="en-US" dirty="0" smtClean="0"/>
              <a:t>Airway</a:t>
            </a:r>
          </a:p>
          <a:p>
            <a:pPr lvl="1"/>
            <a:r>
              <a:rPr lang="en-US" dirty="0" smtClean="0"/>
              <a:t>Start with mouth, throat, and pharynx</a:t>
            </a:r>
          </a:p>
          <a:p>
            <a:pPr lvl="2"/>
            <a:r>
              <a:rPr lang="en-US" sz="1800" dirty="0" smtClean="0"/>
              <a:t>Check for hoarseness, sore throat, </a:t>
            </a:r>
            <a:r>
              <a:rPr lang="en-US" sz="1800" dirty="0" err="1" smtClean="0"/>
              <a:t>dysphagia</a:t>
            </a:r>
            <a:endParaRPr lang="en-US" sz="1800" dirty="0" smtClean="0"/>
          </a:p>
          <a:p>
            <a:pPr lvl="2"/>
            <a:r>
              <a:rPr lang="en-US" sz="1800" dirty="0" smtClean="0"/>
              <a:t>Note unusual </a:t>
            </a:r>
            <a:r>
              <a:rPr lang="en-US" sz="1800" dirty="0" err="1" smtClean="0"/>
              <a:t>odours</a:t>
            </a:r>
            <a:r>
              <a:rPr lang="en-US" sz="1800" dirty="0" smtClean="0"/>
              <a:t> (alcohol, nuts)</a:t>
            </a:r>
          </a:p>
          <a:p>
            <a:pPr lvl="1"/>
            <a:r>
              <a:rPr lang="en-US" dirty="0" smtClean="0"/>
              <a:t>Check neck for </a:t>
            </a:r>
            <a:r>
              <a:rPr lang="en-US" dirty="0" err="1" smtClean="0"/>
              <a:t>crepitus</a:t>
            </a:r>
            <a:r>
              <a:rPr lang="en-US" dirty="0" smtClean="0"/>
              <a:t> and tracheal position</a:t>
            </a:r>
          </a:p>
          <a:p>
            <a:pPr lvl="2"/>
            <a:r>
              <a:rPr lang="en-US" sz="1800" dirty="0" smtClean="0"/>
              <a:t>Palpate if unsure of tracheal position</a:t>
            </a:r>
          </a:p>
          <a:p>
            <a:pPr lvl="2"/>
            <a:r>
              <a:rPr lang="en-US" sz="1800" dirty="0" smtClean="0"/>
              <a:t>Look for JVD</a:t>
            </a:r>
          </a:p>
          <a:p>
            <a:pPr lvl="2"/>
            <a:r>
              <a:rPr lang="en-US" sz="1800" dirty="0" smtClean="0"/>
              <a:t>Check for presence of medic alert necklace</a:t>
            </a:r>
          </a:p>
          <a:p>
            <a:pPr lvl="1"/>
            <a:endParaRPr lang="en-US" dirty="0" smtClean="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42338" name="Rectangle 3"/>
          <p:cNvSpPr>
            <a:spLocks noGrp="1"/>
          </p:cNvSpPr>
          <p:nvPr>
            <p:ph idx="1"/>
          </p:nvPr>
        </p:nvSpPr>
        <p:spPr/>
        <p:txBody>
          <a:bodyPr/>
          <a:lstStyle/>
          <a:p>
            <a:r>
              <a:rPr lang="en-US" dirty="0" smtClean="0"/>
              <a:t>Breathing</a:t>
            </a:r>
          </a:p>
          <a:p>
            <a:pPr lvl="1"/>
            <a:r>
              <a:rPr lang="en-US" dirty="0" smtClean="0"/>
              <a:t>Inspect – Work of breathing, chest symmetry, accessory muscle use, retractions, and breathing pattern</a:t>
            </a:r>
          </a:p>
          <a:p>
            <a:pPr lvl="1"/>
            <a:r>
              <a:rPr lang="en-US" dirty="0" smtClean="0"/>
              <a:t>Palpate – Check DCAP-BLS-TIC</a:t>
            </a:r>
          </a:p>
          <a:p>
            <a:pPr lvl="1"/>
            <a:r>
              <a:rPr lang="en-US" dirty="0" err="1" smtClean="0"/>
              <a:t>Percuss</a:t>
            </a:r>
            <a:endParaRPr lang="en-US" dirty="0" smtClean="0"/>
          </a:p>
          <a:p>
            <a:pPr lvl="1"/>
            <a:r>
              <a:rPr lang="en-US" dirty="0" err="1" smtClean="0"/>
              <a:t>Auscultate</a:t>
            </a:r>
            <a:r>
              <a:rPr lang="en-US" dirty="0" smtClean="0"/>
              <a:t> – Equality of breath sounds, adequate air entry, adventitious sounds, normal heart sounds</a:t>
            </a:r>
          </a:p>
          <a:p>
            <a:endParaRPr lang="en-US"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44386" name="Rectangle 3"/>
          <p:cNvSpPr>
            <a:spLocks noGrp="1"/>
          </p:cNvSpPr>
          <p:nvPr>
            <p:ph idx="1"/>
          </p:nvPr>
        </p:nvSpPr>
        <p:spPr/>
        <p:txBody>
          <a:bodyPr/>
          <a:lstStyle/>
          <a:p>
            <a:r>
              <a:rPr lang="en-US" sz="2400" dirty="0" smtClean="0"/>
              <a:t>Circulation assessment</a:t>
            </a:r>
          </a:p>
          <a:p>
            <a:pPr lvl="1"/>
            <a:r>
              <a:rPr lang="en-CA" sz="2400" dirty="0" smtClean="0"/>
              <a:t>Awake and alert</a:t>
            </a:r>
          </a:p>
          <a:p>
            <a:pPr lvl="1"/>
            <a:r>
              <a:rPr lang="en-CA" sz="2400" dirty="0" smtClean="0"/>
              <a:t>Central and peripheral pulses are strong and regular</a:t>
            </a:r>
          </a:p>
          <a:p>
            <a:pPr lvl="1"/>
            <a:r>
              <a:rPr lang="en-CA" sz="2400" dirty="0" smtClean="0"/>
              <a:t>Heart rate and BP are within normal range for age</a:t>
            </a:r>
          </a:p>
          <a:p>
            <a:pPr lvl="1"/>
            <a:r>
              <a:rPr lang="en-CA" sz="2400" dirty="0" smtClean="0"/>
              <a:t>Capillary refill time is less than 2 seconds </a:t>
            </a:r>
          </a:p>
          <a:p>
            <a:pPr lvl="1"/>
            <a:endParaRPr lang="en-US" sz="2400" dirty="0" smtClean="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Picture 2"/>
          <p:cNvPicPr>
            <a:picLocks noChangeAspect="1" noChangeArrowheads="1"/>
          </p:cNvPicPr>
          <p:nvPr/>
        </p:nvPicPr>
        <p:blipFill>
          <a:blip r:embed="rId2" cstate="print"/>
          <a:srcRect/>
          <a:stretch>
            <a:fillRect/>
          </a:stretch>
        </p:blipFill>
        <p:spPr bwMode="auto">
          <a:xfrm>
            <a:off x="914400" y="1097180"/>
            <a:ext cx="7970838" cy="46606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47458" name="Rectangle 3"/>
          <p:cNvSpPr>
            <a:spLocks noGrp="1"/>
          </p:cNvSpPr>
          <p:nvPr>
            <p:ph idx="1"/>
          </p:nvPr>
        </p:nvSpPr>
        <p:spPr/>
        <p:txBody>
          <a:bodyPr/>
          <a:lstStyle/>
          <a:p>
            <a:r>
              <a:rPr lang="en-US" dirty="0" smtClean="0"/>
              <a:t>Circulation assessment cont.</a:t>
            </a:r>
          </a:p>
          <a:p>
            <a:endParaRPr lang="en-US" dirty="0" smtClean="0"/>
          </a:p>
        </p:txBody>
      </p:sp>
      <p:pic>
        <p:nvPicPr>
          <p:cNvPr id="147459" name="Picture 2"/>
          <p:cNvPicPr>
            <a:picLocks noChangeAspect="1" noChangeArrowheads="1"/>
          </p:cNvPicPr>
          <p:nvPr/>
        </p:nvPicPr>
        <p:blipFill>
          <a:blip r:embed="rId2" cstate="print"/>
          <a:srcRect/>
          <a:stretch>
            <a:fillRect/>
          </a:stretch>
        </p:blipFill>
        <p:spPr bwMode="auto">
          <a:xfrm>
            <a:off x="533400" y="1905000"/>
            <a:ext cx="7239000" cy="3933825"/>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Secondary Survey</a:t>
            </a:r>
            <a:br>
              <a:rPr lang="en-CA" sz="4000" b="0" cap="none" dirty="0" smtClean="0"/>
            </a:br>
            <a:r>
              <a:rPr lang="en-CA" sz="4000" b="0" cap="none" dirty="0" smtClean="0"/>
              <a:t>Detailed Physical Exam</a:t>
            </a:r>
            <a:endParaRPr lang="en-US" sz="4000" b="0" cap="none" dirty="0" smtClean="0"/>
          </a:p>
        </p:txBody>
      </p:sp>
      <p:sp>
        <p:nvSpPr>
          <p:cNvPr id="148482" name="Rectangle 3"/>
          <p:cNvSpPr>
            <a:spLocks noGrp="1"/>
          </p:cNvSpPr>
          <p:nvPr>
            <p:ph idx="1"/>
          </p:nvPr>
        </p:nvSpPr>
        <p:spPr/>
        <p:txBody>
          <a:bodyPr/>
          <a:lstStyle/>
          <a:p>
            <a:r>
              <a:rPr lang="en-US" sz="2400" dirty="0" smtClean="0"/>
              <a:t>Circulation assessment cont.</a:t>
            </a:r>
          </a:p>
          <a:p>
            <a:pPr marL="742950" lvl="1" indent="-285750"/>
            <a:r>
              <a:rPr lang="en-CA" sz="2400" dirty="0" smtClean="0"/>
              <a:t>Adequate oral intake and hydration</a:t>
            </a:r>
          </a:p>
          <a:p>
            <a:pPr marL="1143000" lvl="2" indent="-228600"/>
            <a:r>
              <a:rPr lang="en-CA" dirty="0" smtClean="0"/>
              <a:t>Moist mucous membranes and adequate skin </a:t>
            </a:r>
            <a:r>
              <a:rPr lang="en-CA" dirty="0" err="1" smtClean="0"/>
              <a:t>turgor</a:t>
            </a:r>
            <a:endParaRPr lang="en-CA" dirty="0" smtClean="0"/>
          </a:p>
          <a:p>
            <a:pPr marL="742950" lvl="1" indent="-285750"/>
            <a:r>
              <a:rPr lang="en-CA" sz="2400" dirty="0" smtClean="0"/>
              <a:t>Adequate urine output for age and weight</a:t>
            </a:r>
            <a:endParaRPr lang="en-US" sz="2400" dirty="0" smtClean="0"/>
          </a:p>
          <a:p>
            <a:pPr marL="742950" lvl="1" indent="-285750"/>
            <a:r>
              <a:rPr lang="en-US" sz="2400" dirty="0" smtClean="0"/>
              <a:t>Skin </a:t>
            </a:r>
            <a:r>
              <a:rPr lang="en-US" sz="2400" dirty="0" err="1" smtClean="0"/>
              <a:t>colour</a:t>
            </a:r>
            <a:r>
              <a:rPr lang="en-US" sz="2400" dirty="0" smtClean="0"/>
              <a:t> normal, warm and dry</a:t>
            </a:r>
          </a:p>
          <a:p>
            <a:pPr marL="1143000" lvl="2" indent="-228600"/>
            <a:r>
              <a:rPr lang="en-US" dirty="0" smtClean="0"/>
              <a:t>Newborns may have </a:t>
            </a:r>
            <a:r>
              <a:rPr lang="en-US" dirty="0" err="1" smtClean="0"/>
              <a:t>acrocyanosis</a:t>
            </a:r>
            <a:r>
              <a:rPr lang="en-US" dirty="0" smtClean="0"/>
              <a:t> of the hands and feet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29" name="Picture 2"/>
          <p:cNvPicPr>
            <a:picLocks noChangeAspect="1" noChangeArrowheads="1"/>
          </p:cNvPicPr>
          <p:nvPr/>
        </p:nvPicPr>
        <p:blipFill>
          <a:blip r:embed="rId3" cstate="print"/>
          <a:srcRect/>
          <a:stretch>
            <a:fillRect/>
          </a:stretch>
        </p:blipFill>
        <p:spPr bwMode="auto">
          <a:xfrm>
            <a:off x="1219200" y="1295400"/>
            <a:ext cx="6964363" cy="4864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2"/>
          <p:cNvPicPr>
            <a:picLocks noChangeAspect="1" noChangeArrowheads="1"/>
          </p:cNvPicPr>
          <p:nvPr/>
        </p:nvPicPr>
        <p:blipFill>
          <a:blip r:embed="rId3" cstate="print"/>
          <a:srcRect r="18860"/>
          <a:stretch>
            <a:fillRect/>
          </a:stretch>
        </p:blipFill>
        <p:spPr bwMode="auto">
          <a:xfrm>
            <a:off x="1905000" y="1274200"/>
            <a:ext cx="5029200" cy="503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p:cNvSpPr>
          <p:nvPr>
            <p:ph type="title"/>
          </p:nvPr>
        </p:nvSpPr>
        <p:spPr bwMode="auto"/>
        <p:txBody>
          <a:bodyPr wrap="square" numCol="1" anchorCtr="0" compatLnSpc="1">
            <a:prstTxWarp prst="textNoShape">
              <a:avLst/>
            </a:prstTxWarp>
          </a:bodyPr>
          <a:lstStyle/>
          <a:p>
            <a:pPr algn="ctr">
              <a:defRPr/>
            </a:pPr>
            <a:r>
              <a:rPr lang="en-CA" sz="4000" b="0" cap="none" dirty="0" smtClean="0"/>
              <a:t>Ongoing Assessment</a:t>
            </a:r>
            <a:endParaRPr lang="en-US" sz="4000" b="0" cap="none" dirty="0" smtClean="0"/>
          </a:p>
        </p:txBody>
      </p:sp>
      <p:sp>
        <p:nvSpPr>
          <p:cNvPr id="154626" name="Rectangle 3"/>
          <p:cNvSpPr>
            <a:spLocks noGrp="1"/>
          </p:cNvSpPr>
          <p:nvPr>
            <p:ph idx="1"/>
          </p:nvPr>
        </p:nvSpPr>
        <p:spPr>
          <a:xfrm>
            <a:off x="381000" y="1524000"/>
            <a:ext cx="7924800" cy="3840163"/>
          </a:xfrm>
        </p:spPr>
        <p:txBody>
          <a:bodyPr/>
          <a:lstStyle/>
          <a:p>
            <a:r>
              <a:rPr lang="en-US" sz="2400" dirty="0" smtClean="0"/>
              <a:t>Purpose</a:t>
            </a:r>
          </a:p>
          <a:p>
            <a:pPr marL="742950" lvl="1" indent="-285750"/>
            <a:r>
              <a:rPr lang="en-CA" sz="2400" dirty="0" smtClean="0"/>
              <a:t>Re-evaluate the patient's condition</a:t>
            </a:r>
          </a:p>
          <a:p>
            <a:pPr marL="742950" lvl="1" indent="-285750"/>
            <a:r>
              <a:rPr lang="en-CA" sz="2400" dirty="0" smtClean="0"/>
              <a:t>Assess the effectiveness of emergency care interventions provided</a:t>
            </a:r>
          </a:p>
          <a:p>
            <a:pPr marL="742950" lvl="1" indent="-285750"/>
            <a:r>
              <a:rPr lang="en-CA" sz="2400" dirty="0" smtClean="0"/>
              <a:t>Identify any missed injuries or conditions</a:t>
            </a:r>
          </a:p>
          <a:p>
            <a:pPr marL="742950" lvl="1" indent="-285750"/>
            <a:r>
              <a:rPr lang="en-CA" sz="2400" dirty="0" smtClean="0"/>
              <a:t>Observe subtle changes or trends in the patient's condition</a:t>
            </a:r>
          </a:p>
          <a:p>
            <a:pPr marL="742950" lvl="1" indent="-285750"/>
            <a:r>
              <a:rPr lang="en-CA" sz="2400" dirty="0" smtClean="0"/>
              <a:t>Alter emergency care interventions as needed</a:t>
            </a:r>
          </a:p>
          <a:p>
            <a:endParaRPr lang="en-US" sz="2400" dirty="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Ongoing Assessment</a:t>
            </a:r>
          </a:p>
        </p:txBody>
      </p:sp>
      <p:sp>
        <p:nvSpPr>
          <p:cNvPr id="155650" name="Rectangle 3"/>
          <p:cNvSpPr>
            <a:spLocks noGrp="1"/>
          </p:cNvSpPr>
          <p:nvPr>
            <p:ph idx="1"/>
          </p:nvPr>
        </p:nvSpPr>
        <p:spPr/>
        <p:txBody>
          <a:bodyPr/>
          <a:lstStyle/>
          <a:p>
            <a:pPr>
              <a:lnSpc>
                <a:spcPct val="90000"/>
              </a:lnSpc>
            </a:pPr>
            <a:r>
              <a:rPr lang="en-US" sz="2400" dirty="0" smtClean="0"/>
              <a:t>The ongoing assessment should be</a:t>
            </a:r>
          </a:p>
          <a:p>
            <a:pPr lvl="1">
              <a:lnSpc>
                <a:spcPct val="90000"/>
              </a:lnSpc>
            </a:pPr>
            <a:r>
              <a:rPr lang="en-CA" sz="2400" dirty="0" smtClean="0"/>
              <a:t>Performed on EVERY patient</a:t>
            </a:r>
          </a:p>
          <a:p>
            <a:pPr lvl="1">
              <a:lnSpc>
                <a:spcPct val="90000"/>
              </a:lnSpc>
            </a:pPr>
            <a:r>
              <a:rPr lang="en-CA" sz="2400" dirty="0" smtClean="0"/>
              <a:t>Performed after ensuring completion of critical interventions</a:t>
            </a:r>
          </a:p>
          <a:p>
            <a:pPr lvl="1">
              <a:lnSpc>
                <a:spcPct val="90000"/>
              </a:lnSpc>
            </a:pPr>
            <a:r>
              <a:rPr lang="en-CA" sz="2400" dirty="0" smtClean="0"/>
              <a:t>Performed after the detailed physical examination, if one is performed </a:t>
            </a:r>
          </a:p>
          <a:p>
            <a:pPr lvl="1">
              <a:lnSpc>
                <a:spcPct val="90000"/>
              </a:lnSpc>
            </a:pPr>
            <a:r>
              <a:rPr lang="en-CA" sz="2400" dirty="0" smtClean="0"/>
              <a:t>Repeated and documented every 5 minutes for an unstable patient</a:t>
            </a:r>
          </a:p>
          <a:p>
            <a:pPr lvl="1">
              <a:lnSpc>
                <a:spcPct val="90000"/>
              </a:lnSpc>
            </a:pPr>
            <a:r>
              <a:rPr lang="en-CA" sz="2400" dirty="0" smtClean="0"/>
              <a:t>Repeated and documented every 15 minutes for a stable patient</a:t>
            </a:r>
          </a:p>
          <a:p>
            <a:pPr>
              <a:lnSpc>
                <a:spcPct val="90000"/>
              </a:lnSpc>
            </a:pPr>
            <a:endParaRPr lang="en-US"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p:cNvSpPr>
          <p:nvPr>
            <p:ph type="title"/>
          </p:nvPr>
        </p:nvSpPr>
        <p:spPr bwMode="auto"/>
        <p:txBody>
          <a:bodyPr wrap="square" numCol="1" anchorCtr="0" compatLnSpc="1">
            <a:prstTxWarp prst="textNoShape">
              <a:avLst/>
            </a:prstTxWarp>
          </a:bodyPr>
          <a:lstStyle/>
          <a:p>
            <a:pPr>
              <a:defRPr/>
            </a:pPr>
            <a:r>
              <a:rPr lang="en-US" b="0" cap="none" dirty="0" smtClean="0"/>
              <a:t>NEO/PED Anatomy</a:t>
            </a:r>
          </a:p>
        </p:txBody>
      </p:sp>
      <p:sp>
        <p:nvSpPr>
          <p:cNvPr id="30722" name="Rectangle 3"/>
          <p:cNvSpPr>
            <a:spLocks noGrp="1"/>
          </p:cNvSpPr>
          <p:nvPr>
            <p:ph idx="1"/>
          </p:nvPr>
        </p:nvSpPr>
        <p:spPr/>
        <p:txBody>
          <a:bodyPr/>
          <a:lstStyle/>
          <a:p>
            <a:pPr>
              <a:lnSpc>
                <a:spcPct val="90000"/>
              </a:lnSpc>
            </a:pPr>
            <a:r>
              <a:rPr lang="en-US" dirty="0" smtClean="0"/>
              <a:t>Because of the above disadvantages, the primary means by which neo/</a:t>
            </a:r>
            <a:r>
              <a:rPr lang="en-US" dirty="0" err="1" smtClean="0"/>
              <a:t>ped</a:t>
            </a:r>
            <a:r>
              <a:rPr lang="en-US" dirty="0" smtClean="0"/>
              <a:t> patients increase minute volume is by increasing RR rather than increasing tidal volume</a:t>
            </a:r>
          </a:p>
          <a:p>
            <a:pPr>
              <a:lnSpc>
                <a:spcPct val="90000"/>
              </a:lnSpc>
            </a:pPr>
            <a:r>
              <a:rPr lang="en-US" dirty="0" smtClean="0"/>
              <a:t>The younger the child, the less likely they are to exhibit all signs and symptoms of respiratory distress</a:t>
            </a:r>
          </a:p>
          <a:p>
            <a:pPr>
              <a:lnSpc>
                <a:spcPct val="90000"/>
              </a:lnSpc>
            </a:pPr>
            <a:r>
              <a:rPr lang="en-US" dirty="0" smtClean="0"/>
              <a:t>Keep in mind that pediatric patients have more reasons to have respiratory distress, and less ability to manifest that distress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Ongoing Assessment</a:t>
            </a:r>
          </a:p>
        </p:txBody>
      </p:sp>
      <p:sp>
        <p:nvSpPr>
          <p:cNvPr id="156674" name="Rectangle 3"/>
          <p:cNvSpPr>
            <a:spLocks noGrp="1"/>
          </p:cNvSpPr>
          <p:nvPr>
            <p:ph idx="1"/>
          </p:nvPr>
        </p:nvSpPr>
        <p:spPr/>
        <p:txBody>
          <a:bodyPr/>
          <a:lstStyle/>
          <a:p>
            <a:r>
              <a:rPr lang="en-CA" sz="2400" dirty="0" smtClean="0">
                <a:solidFill>
                  <a:srgbClr val="FFC000"/>
                </a:solidFill>
              </a:rPr>
              <a:t>Reassess airway patency, oxygen saturation</a:t>
            </a:r>
          </a:p>
          <a:p>
            <a:r>
              <a:rPr lang="en-CA" sz="2400" dirty="0" smtClean="0">
                <a:solidFill>
                  <a:srgbClr val="00B0F0"/>
                </a:solidFill>
              </a:rPr>
              <a:t>Reassess breathing effectiveness</a:t>
            </a:r>
          </a:p>
          <a:p>
            <a:r>
              <a:rPr lang="en-CA" sz="2400" dirty="0" smtClean="0">
                <a:solidFill>
                  <a:srgbClr val="FF0000"/>
                </a:solidFill>
              </a:rPr>
              <a:t>Reassess pulse rate and quality, perfusion status, cardiac rhythm</a:t>
            </a:r>
          </a:p>
          <a:p>
            <a:r>
              <a:rPr lang="en-CA" sz="2400" dirty="0" smtClean="0">
                <a:solidFill>
                  <a:srgbClr val="0DB435"/>
                </a:solidFill>
              </a:rPr>
              <a:t>Reassess mental status and activity level</a:t>
            </a:r>
          </a:p>
          <a:p>
            <a:r>
              <a:rPr lang="en-CA" sz="2400" dirty="0" smtClean="0">
                <a:solidFill>
                  <a:srgbClr val="CC0066"/>
                </a:solidFill>
              </a:rPr>
              <a:t>Reassess and document vital signs</a:t>
            </a:r>
          </a:p>
          <a:p>
            <a:r>
              <a:rPr lang="en-CA" sz="2400" dirty="0" smtClean="0">
                <a:solidFill>
                  <a:srgbClr val="CC0066"/>
                </a:solidFill>
              </a:rPr>
              <a:t>Evaluate emergency care interventions</a:t>
            </a:r>
          </a:p>
          <a:p>
            <a:endParaRPr lang="en-US" sz="2400"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p:cNvSpPr>
          <p:nvPr>
            <p:ph type="title"/>
          </p:nvPr>
        </p:nvSpPr>
        <p:spPr bwMode="auto"/>
        <p:txBody>
          <a:bodyPr wrap="square" numCol="1" anchorCtr="0" compatLnSpc="1">
            <a:prstTxWarp prst="textNoShape">
              <a:avLst/>
            </a:prstTxWarp>
          </a:bodyPr>
          <a:lstStyle/>
          <a:p>
            <a:pPr algn="ctr">
              <a:defRPr/>
            </a:pPr>
            <a:r>
              <a:rPr lang="en-US" b="0" cap="none" dirty="0" smtClean="0"/>
              <a:t>Ongoing Assessment</a:t>
            </a:r>
          </a:p>
        </p:txBody>
      </p:sp>
      <p:sp>
        <p:nvSpPr>
          <p:cNvPr id="158722" name="Rectangle 3"/>
          <p:cNvSpPr>
            <a:spLocks noGrp="1"/>
          </p:cNvSpPr>
          <p:nvPr>
            <p:ph idx="1"/>
          </p:nvPr>
        </p:nvSpPr>
        <p:spPr/>
        <p:txBody>
          <a:bodyPr/>
          <a:lstStyle/>
          <a:p>
            <a:r>
              <a:rPr lang="en-US" dirty="0" smtClean="0"/>
              <a:t>Other factors to consider during assessment</a:t>
            </a:r>
          </a:p>
          <a:p>
            <a:pPr lvl="1"/>
            <a:r>
              <a:rPr lang="en-US" dirty="0" smtClean="0"/>
              <a:t>Cough</a:t>
            </a:r>
          </a:p>
          <a:p>
            <a:pPr lvl="1"/>
            <a:r>
              <a:rPr lang="en-US" dirty="0" smtClean="0"/>
              <a:t>Sputum</a:t>
            </a:r>
          </a:p>
          <a:p>
            <a:pPr lvl="1"/>
            <a:r>
              <a:rPr lang="en-US" dirty="0" smtClean="0"/>
              <a:t>Diagnostics (CXR, ECG, etc.)</a:t>
            </a:r>
          </a:p>
          <a:p>
            <a:pPr lvl="1"/>
            <a:r>
              <a:rPr lang="en-US" dirty="0" smtClean="0"/>
              <a:t>Lab results including ABG or CBG</a:t>
            </a:r>
          </a:p>
        </p:txBody>
      </p:sp>
    </p:spTree>
  </p:cSld>
  <p:clrMapOvr>
    <a:masterClrMapping/>
  </p:clrMapOvr>
</p:sld>
</file>

<file path=ppt/theme/theme1.xml><?xml version="1.0" encoding="utf-8"?>
<a:theme xmlns:a="http://schemas.openxmlformats.org/drawingml/2006/main" name="Standard_Theme">
  <a:themeElements>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I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I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I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I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I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I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I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I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I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I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I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I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Standard_Theme</Template>
  <TotalTime>2498</TotalTime>
  <Words>5423</Words>
  <Application>Microsoft Office PowerPoint</Application>
  <PresentationFormat>On-screen Show (4:3)</PresentationFormat>
  <Paragraphs>754</Paragraphs>
  <Slides>91</Slides>
  <Notes>51</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Standard_Theme</vt:lpstr>
      <vt:lpstr>Examination and Assessment of the Pediatric Patient</vt:lpstr>
      <vt:lpstr>Neo/Ped Anatomy</vt:lpstr>
      <vt:lpstr>NEO/PED Airway</vt:lpstr>
      <vt:lpstr>NEO/PED Airway</vt:lpstr>
      <vt:lpstr>NEO/PED Airway</vt:lpstr>
      <vt:lpstr>NEO/PED Thorax</vt:lpstr>
      <vt:lpstr>NEO/PED Thorax</vt:lpstr>
      <vt:lpstr>NEO/PED Thorax</vt:lpstr>
      <vt:lpstr>NEO/PED Anatomy</vt:lpstr>
      <vt:lpstr>Comparison of Neonatal and Adult Anatomy</vt:lpstr>
      <vt:lpstr>Slide 11</vt:lpstr>
      <vt:lpstr>How to Approach a Pediatric Assessment</vt:lpstr>
      <vt:lpstr>Approaching the Patient</vt:lpstr>
      <vt:lpstr>Approaching the Patient</vt:lpstr>
      <vt:lpstr>Components of a Pediatric Assessment</vt:lpstr>
      <vt:lpstr>Components of a Pediatric Assessment</vt:lpstr>
      <vt:lpstr>PAT</vt:lpstr>
      <vt:lpstr>PAT</vt:lpstr>
      <vt:lpstr>PAT</vt:lpstr>
      <vt:lpstr>PAT</vt:lpstr>
      <vt:lpstr>PAT – Appearance</vt:lpstr>
      <vt:lpstr>PAT – Appearance</vt:lpstr>
      <vt:lpstr>PAT – Appearance</vt:lpstr>
      <vt:lpstr>PAT – Breathing</vt:lpstr>
      <vt:lpstr>PAT – Breathing</vt:lpstr>
      <vt:lpstr>PAT – Breathing</vt:lpstr>
      <vt:lpstr>PAT – Breathing</vt:lpstr>
      <vt:lpstr>PAT – Breathing</vt:lpstr>
      <vt:lpstr>PAT – Breathing</vt:lpstr>
      <vt:lpstr>PAT – Breathing</vt:lpstr>
      <vt:lpstr>PAT – Circulation</vt:lpstr>
      <vt:lpstr>Components of a PEDS Assessment</vt:lpstr>
      <vt:lpstr>Slide 33</vt:lpstr>
      <vt:lpstr>PRIMARY Survey</vt:lpstr>
      <vt:lpstr>Primary Survey</vt:lpstr>
      <vt:lpstr>Primary Survey – A</vt:lpstr>
      <vt:lpstr>Primary Survey – A</vt:lpstr>
      <vt:lpstr>Primary Survey – B</vt:lpstr>
      <vt:lpstr>Primary Survey – B</vt:lpstr>
      <vt:lpstr>Primary Survey – B</vt:lpstr>
      <vt:lpstr>Primary Survey – B</vt:lpstr>
      <vt:lpstr>Primary Survey – B</vt:lpstr>
      <vt:lpstr>Primary Survey – B</vt:lpstr>
      <vt:lpstr>Primary Survey – B</vt:lpstr>
      <vt:lpstr>Primary Survey – B</vt:lpstr>
      <vt:lpstr>Slide 46</vt:lpstr>
      <vt:lpstr>Slide 47</vt:lpstr>
      <vt:lpstr>Slide 48</vt:lpstr>
      <vt:lpstr>Primary Survey – B</vt:lpstr>
      <vt:lpstr>Primary Survey – B</vt:lpstr>
      <vt:lpstr>Primary Survey – B</vt:lpstr>
      <vt:lpstr>Primary Survey – B</vt:lpstr>
      <vt:lpstr>Primary Survey – B</vt:lpstr>
      <vt:lpstr>Primary Survey – C</vt:lpstr>
      <vt:lpstr>Slide 55</vt:lpstr>
      <vt:lpstr>Primary Survey – C</vt:lpstr>
      <vt:lpstr>Primary Survey – C</vt:lpstr>
      <vt:lpstr>Primary Survey – D</vt:lpstr>
      <vt:lpstr>Primary Survey – D</vt:lpstr>
      <vt:lpstr>Primary Survey – E</vt:lpstr>
      <vt:lpstr>Slide 61</vt:lpstr>
      <vt:lpstr>Secondary Survey</vt:lpstr>
      <vt:lpstr>Secondary Survey Vital Signs</vt:lpstr>
      <vt:lpstr>Secondary Survey Vital Signs</vt:lpstr>
      <vt:lpstr>Secondary Survey Vital Signs</vt:lpstr>
      <vt:lpstr>Secondary Survey Vital Signs</vt:lpstr>
      <vt:lpstr>Secondary Survey Vital Signs</vt:lpstr>
      <vt:lpstr>Secondary Survey Vital Signs</vt:lpstr>
      <vt:lpstr>Secondary Survey Vital Signs</vt:lpstr>
      <vt:lpstr>Secondary Survey Vital Signs</vt:lpstr>
      <vt:lpstr>Focused History</vt:lpstr>
      <vt:lpstr>Secondary Survey History</vt:lpstr>
      <vt:lpstr>Secondary Survey History</vt:lpstr>
      <vt:lpstr>Secondary Survey History</vt:lpstr>
      <vt:lpstr>Secondary Survey History</vt:lpstr>
      <vt:lpstr>Secondary Survey History</vt:lpstr>
      <vt:lpstr>Secondary Survey Detailed Physical Exam</vt:lpstr>
      <vt:lpstr>Slide 78</vt:lpstr>
      <vt:lpstr>Secondary Survey Detailed Physical Exam</vt:lpstr>
      <vt:lpstr>Secondary Survey Detailed Physical Exam</vt:lpstr>
      <vt:lpstr>Secondary Survey Detailed Physical Exam</vt:lpstr>
      <vt:lpstr>Secondary Survey Detailed Physical Exam</vt:lpstr>
      <vt:lpstr>Slide 83</vt:lpstr>
      <vt:lpstr>Secondary Survey Detailed Physical Exam</vt:lpstr>
      <vt:lpstr>Secondary Survey Detailed Physical Exam</vt:lpstr>
      <vt:lpstr>Slide 86</vt:lpstr>
      <vt:lpstr>Slide 87</vt:lpstr>
      <vt:lpstr>Ongoing Assessment</vt:lpstr>
      <vt:lpstr>Ongoing Assessment</vt:lpstr>
      <vt:lpstr>Ongoing Assessment</vt:lpstr>
      <vt:lpstr>Ongoing Assessment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Examination and Assessment of the Pediatric Patient</dc:title>
  <dc:creator>Preferred Customer</dc:creator>
  <cp:lastModifiedBy>Joel</cp:lastModifiedBy>
  <cp:revision>223</cp:revision>
  <dcterms:created xsi:type="dcterms:W3CDTF">2008-06-19T16:03:52Z</dcterms:created>
  <dcterms:modified xsi:type="dcterms:W3CDTF">2012-05-10T01:48:24Z</dcterms:modified>
</cp:coreProperties>
</file>