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19" r:id="rId1"/>
  </p:sldMasterIdLst>
  <p:notesMasterIdLst>
    <p:notesMasterId r:id="rId54"/>
  </p:notesMasterIdLst>
  <p:handoutMasterIdLst>
    <p:handoutMasterId r:id="rId55"/>
  </p:handoutMasterIdLst>
  <p:sldIdLst>
    <p:sldId id="256" r:id="rId2"/>
    <p:sldId id="297" r:id="rId3"/>
    <p:sldId id="264" r:id="rId4"/>
    <p:sldId id="265" r:id="rId5"/>
    <p:sldId id="339" r:id="rId6"/>
    <p:sldId id="338" r:id="rId7"/>
    <p:sldId id="276" r:id="rId8"/>
    <p:sldId id="277" r:id="rId9"/>
    <p:sldId id="278" r:id="rId10"/>
    <p:sldId id="279" r:id="rId11"/>
    <p:sldId id="280" r:id="rId12"/>
    <p:sldId id="316" r:id="rId13"/>
    <p:sldId id="266" r:id="rId14"/>
    <p:sldId id="267" r:id="rId15"/>
    <p:sldId id="268" r:id="rId16"/>
    <p:sldId id="343" r:id="rId17"/>
    <p:sldId id="269" r:id="rId18"/>
    <p:sldId id="270" r:id="rId19"/>
    <p:sldId id="271" r:id="rId20"/>
    <p:sldId id="272" r:id="rId21"/>
    <p:sldId id="273" r:id="rId22"/>
    <p:sldId id="274" r:id="rId23"/>
    <p:sldId id="340" r:id="rId24"/>
    <p:sldId id="341" r:id="rId25"/>
    <p:sldId id="346" r:id="rId26"/>
    <p:sldId id="345" r:id="rId27"/>
    <p:sldId id="342" r:id="rId28"/>
    <p:sldId id="344" r:id="rId29"/>
    <p:sldId id="284" r:id="rId30"/>
    <p:sldId id="285" r:id="rId31"/>
    <p:sldId id="286" r:id="rId32"/>
    <p:sldId id="294" r:id="rId33"/>
    <p:sldId id="322" r:id="rId34"/>
    <p:sldId id="323" r:id="rId35"/>
    <p:sldId id="324" r:id="rId36"/>
    <p:sldId id="325" r:id="rId37"/>
    <p:sldId id="326" r:id="rId38"/>
    <p:sldId id="287" r:id="rId39"/>
    <p:sldId id="288" r:id="rId40"/>
    <p:sldId id="289" r:id="rId41"/>
    <p:sldId id="290" r:id="rId42"/>
    <p:sldId id="291" r:id="rId43"/>
    <p:sldId id="292" r:id="rId44"/>
    <p:sldId id="321" r:id="rId45"/>
    <p:sldId id="328" r:id="rId46"/>
    <p:sldId id="329" r:id="rId47"/>
    <p:sldId id="330" r:id="rId48"/>
    <p:sldId id="331" r:id="rId49"/>
    <p:sldId id="332" r:id="rId50"/>
    <p:sldId id="334" r:id="rId51"/>
    <p:sldId id="358" r:id="rId52"/>
    <p:sldId id="359" r:id="rId5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FF"/>
    <a:srgbClr val="FFFFFF"/>
    <a:srgbClr val="CC0066"/>
    <a:srgbClr val="66006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15" autoAdjust="0"/>
    <p:restoredTop sz="86569" autoAdjust="0"/>
  </p:normalViewPr>
  <p:slideViewPr>
    <p:cSldViewPr>
      <p:cViewPr varScale="1">
        <p:scale>
          <a:sx n="63" d="100"/>
          <a:sy n="63" d="100"/>
        </p:scale>
        <p:origin x="-136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6" d="100"/>
          <a:sy n="56" d="100"/>
        </p:scale>
        <p:origin x="-1860" y="-102"/>
      </p:cViewPr>
      <p:guideLst>
        <p:guide orient="horz" pos="2928"/>
        <p:guide pos="2209"/>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2446" tIns="46223" rIns="92446" bIns="46223" rtlCol="0"/>
          <a:lstStyle>
            <a:lvl1pPr algn="l">
              <a:defRPr sz="1200"/>
            </a:lvl1pPr>
          </a:lstStyle>
          <a:p>
            <a:endParaRPr lang="en-CA"/>
          </a:p>
        </p:txBody>
      </p:sp>
      <p:sp>
        <p:nvSpPr>
          <p:cNvPr id="3" name="Date Placeholder 2"/>
          <p:cNvSpPr>
            <a:spLocks noGrp="1"/>
          </p:cNvSpPr>
          <p:nvPr>
            <p:ph type="dt" sz="quarter" idx="1"/>
          </p:nvPr>
        </p:nvSpPr>
        <p:spPr>
          <a:xfrm>
            <a:off x="3970939" y="0"/>
            <a:ext cx="3037840" cy="464820"/>
          </a:xfrm>
          <a:prstGeom prst="rect">
            <a:avLst/>
          </a:prstGeom>
        </p:spPr>
        <p:txBody>
          <a:bodyPr vert="horz" lIns="92446" tIns="46223" rIns="92446" bIns="46223" rtlCol="0"/>
          <a:lstStyle>
            <a:lvl1pPr algn="r">
              <a:defRPr sz="1200"/>
            </a:lvl1pPr>
          </a:lstStyle>
          <a:p>
            <a:fld id="{26EFEED1-ABFB-4F60-B92D-1172E13AAB64}" type="datetimeFigureOut">
              <a:rPr lang="en-US" smtClean="0"/>
              <a:pPr/>
              <a:t>5/8/2012</a:t>
            </a:fld>
            <a:endParaRPr lang="en-CA"/>
          </a:p>
        </p:txBody>
      </p:sp>
      <p:sp>
        <p:nvSpPr>
          <p:cNvPr id="4" name="Footer Placeholder 3"/>
          <p:cNvSpPr>
            <a:spLocks noGrp="1"/>
          </p:cNvSpPr>
          <p:nvPr>
            <p:ph type="ftr" sz="quarter" idx="2"/>
          </p:nvPr>
        </p:nvSpPr>
        <p:spPr>
          <a:xfrm>
            <a:off x="1" y="8829967"/>
            <a:ext cx="3037840" cy="464820"/>
          </a:xfrm>
          <a:prstGeom prst="rect">
            <a:avLst/>
          </a:prstGeom>
        </p:spPr>
        <p:txBody>
          <a:bodyPr vert="horz" lIns="92446" tIns="46223" rIns="92446" bIns="46223" rtlCol="0" anchor="b"/>
          <a:lstStyle>
            <a:lvl1pPr algn="l">
              <a:defRPr sz="1200"/>
            </a:lvl1pPr>
          </a:lstStyle>
          <a:p>
            <a:endParaRPr lang="en-CA"/>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2446" tIns="46223" rIns="92446" bIns="46223" rtlCol="0" anchor="b"/>
          <a:lstStyle>
            <a:lvl1pPr algn="r">
              <a:defRPr sz="1200"/>
            </a:lvl1pPr>
          </a:lstStyle>
          <a:p>
            <a:fld id="{BA6BC4BC-DC80-4F9E-B3A5-88132E707EAC}" type="slidenum">
              <a:rPr lang="en-CA" smtClean="0"/>
              <a:pPr/>
              <a:t>‹#›</a:t>
            </a:fld>
            <a:endParaRPr lang="en-CA"/>
          </a:p>
        </p:txBody>
      </p:sp>
    </p:spTree>
    <p:extLst>
      <p:ext uri="{BB962C8B-B14F-4D97-AF65-F5344CB8AC3E}">
        <p14:creationId xmlns="" xmlns:p14="http://schemas.microsoft.com/office/powerpoint/2010/main" val="20371217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2446" tIns="46223" rIns="92446" bIns="46223" rtlCol="0"/>
          <a:lstStyle>
            <a:lvl1pPr algn="l">
              <a:defRPr sz="1200"/>
            </a:lvl1pPr>
          </a:lstStyle>
          <a:p>
            <a:endParaRPr lang="en-CA"/>
          </a:p>
        </p:txBody>
      </p:sp>
      <p:sp>
        <p:nvSpPr>
          <p:cNvPr id="3" name="Date Placeholder 2"/>
          <p:cNvSpPr>
            <a:spLocks noGrp="1"/>
          </p:cNvSpPr>
          <p:nvPr>
            <p:ph type="dt" idx="1"/>
          </p:nvPr>
        </p:nvSpPr>
        <p:spPr>
          <a:xfrm>
            <a:off x="3970939" y="0"/>
            <a:ext cx="3037840" cy="464820"/>
          </a:xfrm>
          <a:prstGeom prst="rect">
            <a:avLst/>
          </a:prstGeom>
        </p:spPr>
        <p:txBody>
          <a:bodyPr vert="horz" lIns="92446" tIns="46223" rIns="92446" bIns="46223" rtlCol="0"/>
          <a:lstStyle>
            <a:lvl1pPr algn="r">
              <a:defRPr sz="1200"/>
            </a:lvl1pPr>
          </a:lstStyle>
          <a:p>
            <a:fld id="{0EB3622B-8297-4E0D-8033-D64DF599419A}" type="datetimeFigureOut">
              <a:rPr lang="en-US" smtClean="0"/>
              <a:pPr/>
              <a:t>5/8/2012</a:t>
            </a:fld>
            <a:endParaRPr lang="en-CA"/>
          </a:p>
        </p:txBody>
      </p:sp>
      <p:sp>
        <p:nvSpPr>
          <p:cNvPr id="4" name="Slide Image Placeholder 3"/>
          <p:cNvSpPr>
            <a:spLocks noGrp="1" noRot="1" noChangeAspect="1"/>
          </p:cNvSpPr>
          <p:nvPr>
            <p:ph type="sldImg" idx="2"/>
          </p:nvPr>
        </p:nvSpPr>
        <p:spPr>
          <a:xfrm>
            <a:off x="1181100" y="696913"/>
            <a:ext cx="4649788" cy="3486150"/>
          </a:xfrm>
          <a:prstGeom prst="rect">
            <a:avLst/>
          </a:prstGeom>
          <a:noFill/>
          <a:ln w="12700">
            <a:solidFill>
              <a:prstClr val="black"/>
            </a:solidFill>
          </a:ln>
        </p:spPr>
        <p:txBody>
          <a:bodyPr vert="horz" lIns="92446" tIns="46223" rIns="92446" bIns="46223" rtlCol="0" anchor="ctr"/>
          <a:lstStyle/>
          <a:p>
            <a:endParaRPr lang="en-CA"/>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2446" tIns="46223" rIns="92446" bIns="46223"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1" y="8829967"/>
            <a:ext cx="3037840" cy="464820"/>
          </a:xfrm>
          <a:prstGeom prst="rect">
            <a:avLst/>
          </a:prstGeom>
        </p:spPr>
        <p:txBody>
          <a:bodyPr vert="horz" lIns="92446" tIns="46223" rIns="92446" bIns="46223" rtlCol="0" anchor="b"/>
          <a:lstStyle>
            <a:lvl1pPr algn="l">
              <a:defRPr sz="1200"/>
            </a:lvl1pPr>
          </a:lstStyle>
          <a:p>
            <a:endParaRPr lang="en-CA"/>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2446" tIns="46223" rIns="92446" bIns="46223" rtlCol="0" anchor="b"/>
          <a:lstStyle>
            <a:lvl1pPr algn="r">
              <a:defRPr sz="1200"/>
            </a:lvl1pPr>
          </a:lstStyle>
          <a:p>
            <a:fld id="{5CC25EAF-48E5-4500-B2E8-93B287979693}" type="slidenum">
              <a:rPr lang="en-CA" smtClean="0"/>
              <a:pPr/>
              <a:t>‹#›</a:t>
            </a:fld>
            <a:endParaRPr lang="en-CA"/>
          </a:p>
        </p:txBody>
      </p:sp>
    </p:spTree>
    <p:extLst>
      <p:ext uri="{BB962C8B-B14F-4D97-AF65-F5344CB8AC3E}">
        <p14:creationId xmlns="" xmlns:p14="http://schemas.microsoft.com/office/powerpoint/2010/main" val="91320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41 week gestation</a:t>
            </a:r>
          </a:p>
          <a:p>
            <a:r>
              <a:rPr lang="en-US" dirty="0" smtClean="0"/>
              <a:t>4.47 Kg</a:t>
            </a:r>
            <a:endParaRPr lang="en-US" dirty="0"/>
          </a:p>
        </p:txBody>
      </p:sp>
      <p:sp>
        <p:nvSpPr>
          <p:cNvPr id="4" name="Slide Number Placeholder 3"/>
          <p:cNvSpPr>
            <a:spLocks noGrp="1"/>
          </p:cNvSpPr>
          <p:nvPr>
            <p:ph type="sldNum" sz="quarter" idx="10"/>
          </p:nvPr>
        </p:nvSpPr>
        <p:spPr/>
        <p:txBody>
          <a:bodyPr/>
          <a:lstStyle/>
          <a:p>
            <a:fld id="{5CC25EAF-48E5-4500-B2E8-93B287979693}" type="slidenum">
              <a:rPr lang="en-CA" smtClean="0"/>
              <a:pPr/>
              <a:t>1</a:t>
            </a:fld>
            <a:endParaRPr lang="en-CA"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baseline="0" dirty="0" smtClean="0"/>
          </a:p>
        </p:txBody>
      </p:sp>
      <p:sp>
        <p:nvSpPr>
          <p:cNvPr id="4" name="Slide Number Placeholder 3"/>
          <p:cNvSpPr>
            <a:spLocks noGrp="1"/>
          </p:cNvSpPr>
          <p:nvPr>
            <p:ph type="sldNum" sz="quarter" idx="10"/>
          </p:nvPr>
        </p:nvSpPr>
        <p:spPr/>
        <p:txBody>
          <a:bodyPr/>
          <a:lstStyle/>
          <a:p>
            <a:fld id="{5CC25EAF-48E5-4500-B2E8-93B287979693}" type="slidenum">
              <a:rPr lang="en-CA" smtClean="0"/>
              <a:pPr/>
              <a:t>26</a:t>
            </a:fld>
            <a:endParaRPr lang="en-CA"/>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baseline="0" dirty="0" smtClean="0"/>
          </a:p>
        </p:txBody>
      </p:sp>
      <p:sp>
        <p:nvSpPr>
          <p:cNvPr id="4" name="Slide Number Placeholder 3"/>
          <p:cNvSpPr>
            <a:spLocks noGrp="1"/>
          </p:cNvSpPr>
          <p:nvPr>
            <p:ph type="sldNum" sz="quarter" idx="10"/>
          </p:nvPr>
        </p:nvSpPr>
        <p:spPr/>
        <p:txBody>
          <a:bodyPr/>
          <a:lstStyle/>
          <a:p>
            <a:fld id="{5CC25EAF-48E5-4500-B2E8-93B287979693}" type="slidenum">
              <a:rPr lang="en-CA" smtClean="0"/>
              <a:pPr/>
              <a:t>27</a:t>
            </a:fld>
            <a:endParaRPr lang="en-CA"/>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0" dirty="0" smtClean="0"/>
              <a:t>Hands-on Examination</a:t>
            </a:r>
            <a:endParaRPr lang="en-CA" b="0" dirty="0" smtClean="0"/>
          </a:p>
          <a:p>
            <a:r>
              <a:rPr lang="en-US" dirty="0" smtClean="0"/>
              <a:t>Warm hands and stethoscope</a:t>
            </a:r>
            <a:endParaRPr lang="en-CA" dirty="0" smtClean="0"/>
          </a:p>
          <a:p>
            <a:r>
              <a:rPr lang="en-US" dirty="0" smtClean="0"/>
              <a:t>MAP = Gestational</a:t>
            </a:r>
            <a:r>
              <a:rPr lang="en-US" baseline="0" dirty="0" smtClean="0"/>
              <a:t> Age + 5 (estimation)</a:t>
            </a:r>
            <a:endParaRPr lang="en-CA" dirty="0" smtClean="0"/>
          </a:p>
          <a:p>
            <a:r>
              <a:rPr lang="en-US" dirty="0" smtClean="0"/>
              <a:t>Capillary filling </a:t>
            </a:r>
            <a:r>
              <a:rPr lang="en-US" dirty="0" smtClean="0"/>
              <a:t>time </a:t>
            </a:r>
            <a:r>
              <a:rPr lang="en-US" sz="1200" b="0" dirty="0" smtClean="0">
                <a:cs typeface="Arial" charset="0"/>
              </a:rPr>
              <a:t>–</a:t>
            </a:r>
            <a:r>
              <a:rPr lang="en-US" dirty="0" smtClean="0"/>
              <a:t> Squeezed </a:t>
            </a:r>
            <a:r>
              <a:rPr lang="en-US" dirty="0" smtClean="0"/>
              <a:t>foot should refill with blood in 3 seconds or less.  Increased filling time = decreased perfusion.</a:t>
            </a:r>
            <a:endParaRPr lang="en-CA" dirty="0" smtClean="0"/>
          </a:p>
          <a:p>
            <a:endParaRPr lang="en-CA" dirty="0"/>
          </a:p>
        </p:txBody>
      </p:sp>
      <p:sp>
        <p:nvSpPr>
          <p:cNvPr id="4" name="Slide Number Placeholder 3"/>
          <p:cNvSpPr>
            <a:spLocks noGrp="1"/>
          </p:cNvSpPr>
          <p:nvPr>
            <p:ph type="sldNum" sz="quarter" idx="10"/>
          </p:nvPr>
        </p:nvSpPr>
        <p:spPr/>
        <p:txBody>
          <a:bodyPr/>
          <a:lstStyle/>
          <a:p>
            <a:fld id="{5CC25EAF-48E5-4500-B2E8-93B287979693}" type="slidenum">
              <a:rPr lang="en-CA" smtClean="0"/>
              <a:pPr/>
              <a:t>28</a:t>
            </a:fld>
            <a:endParaRPr lang="en-CA"/>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smtClean="0"/>
              <a:t>Quiet </a:t>
            </a:r>
            <a:r>
              <a:rPr lang="en-CA" dirty="0" smtClean="0"/>
              <a:t>observation.</a:t>
            </a:r>
          </a:p>
          <a:p>
            <a:r>
              <a:rPr lang="en-US" dirty="0" smtClean="0"/>
              <a:t> </a:t>
            </a:r>
            <a:endParaRPr lang="en-CA" dirty="0" smtClean="0"/>
          </a:p>
          <a:p>
            <a:pPr lvl="0"/>
            <a:r>
              <a:rPr lang="en-US" dirty="0" err="1" smtClean="0"/>
              <a:t>Colour</a:t>
            </a:r>
            <a:r>
              <a:rPr lang="en-US" dirty="0" smtClean="0"/>
              <a:t> (Cyanosis, jaundice, meconium staining).</a:t>
            </a:r>
            <a:endParaRPr lang="en-CA" dirty="0" smtClean="0"/>
          </a:p>
          <a:p>
            <a:r>
              <a:rPr lang="en-US" dirty="0" smtClean="0"/>
              <a:t> </a:t>
            </a:r>
            <a:endParaRPr lang="en-CA" dirty="0" smtClean="0"/>
          </a:p>
          <a:p>
            <a:pPr lvl="0"/>
            <a:r>
              <a:rPr lang="en-US" dirty="0" smtClean="0"/>
              <a:t>Patient’s activity (Muscle tone, movement, symmetry).</a:t>
            </a:r>
            <a:endParaRPr lang="en-CA" dirty="0" smtClean="0"/>
          </a:p>
          <a:p>
            <a:r>
              <a:rPr lang="en-US" dirty="0" smtClean="0"/>
              <a:t> </a:t>
            </a:r>
            <a:endParaRPr lang="en-CA" dirty="0" smtClean="0"/>
          </a:p>
          <a:p>
            <a:pPr lvl="0"/>
            <a:r>
              <a:rPr lang="en-US" dirty="0" smtClean="0"/>
              <a:t>Head size (Hydrocephaly, anencephaly)</a:t>
            </a:r>
            <a:r>
              <a:rPr lang="en-CA" dirty="0" smtClean="0"/>
              <a:t>.</a:t>
            </a:r>
          </a:p>
          <a:p>
            <a:pPr lvl="0"/>
            <a:r>
              <a:rPr lang="en-US" dirty="0" smtClean="0"/>
              <a:t> </a:t>
            </a:r>
            <a:endParaRPr lang="en-CA" dirty="0" smtClean="0"/>
          </a:p>
          <a:p>
            <a:pPr lvl="0"/>
            <a:r>
              <a:rPr lang="en-US" dirty="0" smtClean="0"/>
              <a:t>Respiratory rate/respiratory distress.</a:t>
            </a:r>
          </a:p>
          <a:p>
            <a:pPr lvl="0"/>
            <a:endParaRPr lang="en-US" dirty="0" smtClean="0"/>
          </a:p>
          <a:p>
            <a:pPr defTabSz="924458">
              <a:defRPr/>
            </a:pPr>
            <a:r>
              <a:rPr lang="en-CA" i="0" dirty="0" smtClean="0"/>
              <a:t>Mottling  </a:t>
            </a:r>
            <a:r>
              <a:rPr lang="en-CA" dirty="0" smtClean="0"/>
              <a:t>refers to irregular areas of dusky skin.</a:t>
            </a:r>
          </a:p>
          <a:p>
            <a:pPr defTabSz="924458">
              <a:defRPr/>
            </a:pPr>
            <a:r>
              <a:rPr lang="en-CA" dirty="0" smtClean="0"/>
              <a:t> </a:t>
            </a:r>
          </a:p>
          <a:p>
            <a:pPr defTabSz="924458">
              <a:defRPr/>
            </a:pPr>
            <a:r>
              <a:rPr lang="en-CA" dirty="0" smtClean="0"/>
              <a:t>The yellow colour associated with mild to moderate jaundice is common among newborns after the first day of life.  Jaundice on the first day of life, however, is always an indication for immediate evaluation.</a:t>
            </a:r>
            <a:endParaRPr lang="en-CA" baseline="30000" dirty="0" smtClean="0"/>
          </a:p>
        </p:txBody>
      </p:sp>
      <p:sp>
        <p:nvSpPr>
          <p:cNvPr id="4" name="Slide Number Placeholder 3"/>
          <p:cNvSpPr>
            <a:spLocks noGrp="1"/>
          </p:cNvSpPr>
          <p:nvPr>
            <p:ph type="sldNum" sz="quarter" idx="10"/>
          </p:nvPr>
        </p:nvSpPr>
        <p:spPr/>
        <p:txBody>
          <a:bodyPr/>
          <a:lstStyle/>
          <a:p>
            <a:fld id="{5CC25EAF-48E5-4500-B2E8-93B287979693}" type="slidenum">
              <a:rPr lang="en-CA" smtClean="0"/>
              <a:pPr/>
              <a:t>29</a:t>
            </a:fld>
            <a:endParaRPr lang="en-CA"/>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smtClean="0"/>
              <a:t>Respiratory Rate </a:t>
            </a:r>
            <a:endParaRPr lang="en-CA" dirty="0" smtClean="0"/>
          </a:p>
          <a:p>
            <a:pPr lvl="0"/>
            <a:r>
              <a:rPr lang="en-US" dirty="0" smtClean="0"/>
              <a:t>30 - 60 BPM </a:t>
            </a:r>
            <a:endParaRPr lang="en-CA" dirty="0" smtClean="0"/>
          </a:p>
          <a:p>
            <a:pPr lvl="0"/>
            <a:r>
              <a:rPr lang="en-US" dirty="0" smtClean="0"/>
              <a:t>Usually abdominal breathing.  </a:t>
            </a:r>
            <a:endParaRPr lang="en-CA" dirty="0" smtClean="0"/>
          </a:p>
          <a:p>
            <a:pPr lvl="0"/>
            <a:r>
              <a:rPr lang="en-US" dirty="0" smtClean="0"/>
              <a:t>Breath sounds are clear and equal.</a:t>
            </a:r>
            <a:endParaRPr lang="en-CA" dirty="0" smtClean="0"/>
          </a:p>
          <a:p>
            <a:pPr lvl="0"/>
            <a:r>
              <a:rPr lang="en-US" dirty="0" smtClean="0"/>
              <a:t>Abnormal findings:</a:t>
            </a:r>
            <a:endParaRPr lang="en-CA" dirty="0" smtClean="0"/>
          </a:p>
          <a:p>
            <a:pPr lvl="0"/>
            <a:r>
              <a:rPr lang="en-US" dirty="0" smtClean="0"/>
              <a:t>If the rate is greater than 60 or less than 30.</a:t>
            </a:r>
            <a:endParaRPr lang="en-CA" dirty="0" smtClean="0"/>
          </a:p>
          <a:p>
            <a:pPr lvl="0"/>
            <a:r>
              <a:rPr lang="en-US" dirty="0" smtClean="0"/>
              <a:t>If there are </a:t>
            </a:r>
            <a:r>
              <a:rPr lang="en-US" dirty="0" err="1" smtClean="0"/>
              <a:t>sternal</a:t>
            </a:r>
            <a:r>
              <a:rPr lang="en-US" dirty="0" smtClean="0"/>
              <a:t> retractions, nasal flaring, </a:t>
            </a:r>
            <a:r>
              <a:rPr lang="en-US" dirty="0" err="1" smtClean="0"/>
              <a:t>inspiratory</a:t>
            </a:r>
            <a:r>
              <a:rPr lang="en-US" dirty="0" smtClean="0"/>
              <a:t> </a:t>
            </a:r>
            <a:r>
              <a:rPr lang="en-US" dirty="0" err="1" smtClean="0"/>
              <a:t>stridor</a:t>
            </a:r>
            <a:r>
              <a:rPr lang="en-US" dirty="0" smtClean="0"/>
              <a:t>, or expiratory grunting.</a:t>
            </a:r>
            <a:endParaRPr lang="en-CA" dirty="0" smtClean="0"/>
          </a:p>
          <a:p>
            <a:pPr lvl="0"/>
            <a:r>
              <a:rPr lang="en-US" dirty="0" smtClean="0"/>
              <a:t>Apnea 5 - 10 seconds </a:t>
            </a:r>
            <a:r>
              <a:rPr lang="en-US" dirty="0" smtClean="0"/>
              <a:t>(Periodic </a:t>
            </a:r>
            <a:r>
              <a:rPr lang="en-US" dirty="0" smtClean="0"/>
              <a:t>breathing).</a:t>
            </a:r>
            <a:endParaRPr lang="en-CA" dirty="0" smtClean="0"/>
          </a:p>
          <a:p>
            <a:pPr lvl="0"/>
            <a:r>
              <a:rPr lang="en-US" dirty="0" smtClean="0"/>
              <a:t>True apnea 15 - 20 seconds.</a:t>
            </a:r>
            <a:endParaRPr lang="en-CA" dirty="0" smtClean="0"/>
          </a:p>
          <a:p>
            <a:r>
              <a:rPr lang="en-US" dirty="0" smtClean="0"/>
              <a:t>And are associated with </a:t>
            </a:r>
            <a:r>
              <a:rPr lang="en-US" dirty="0" err="1" smtClean="0"/>
              <a:t>bradycardia</a:t>
            </a:r>
            <a:r>
              <a:rPr lang="en-US" dirty="0" smtClean="0"/>
              <a:t> and cyanosis (</a:t>
            </a:r>
            <a:r>
              <a:rPr lang="en-US" dirty="0" err="1" smtClean="0"/>
              <a:t>desaturation</a:t>
            </a:r>
            <a:r>
              <a:rPr lang="en-US" dirty="0" smtClean="0"/>
              <a:t>).</a:t>
            </a:r>
            <a:endParaRPr lang="en-CA" dirty="0" smtClean="0"/>
          </a:p>
          <a:p>
            <a:endParaRPr lang="en-US" dirty="0" smtClean="0"/>
          </a:p>
          <a:p>
            <a:pPr defTabSz="924458">
              <a:defRPr/>
            </a:pPr>
            <a:r>
              <a:rPr lang="en-CA" i="0" dirty="0" smtClean="0"/>
              <a:t>Apnea </a:t>
            </a:r>
            <a:r>
              <a:rPr lang="en-CA" dirty="0" smtClean="0"/>
              <a:t>is a pathologic condition in which breathing ceases for longer than 20 seconds.  Apnea may be associated with cyanosis, </a:t>
            </a:r>
            <a:r>
              <a:rPr lang="en-CA" dirty="0" err="1" smtClean="0"/>
              <a:t>bradycardia</a:t>
            </a:r>
            <a:r>
              <a:rPr lang="en-CA" dirty="0" smtClean="0"/>
              <a:t>, pallor, and/or </a:t>
            </a:r>
            <a:r>
              <a:rPr lang="en-CA" dirty="0" err="1" smtClean="0"/>
              <a:t>hypotonia</a:t>
            </a:r>
            <a:r>
              <a:rPr lang="en-CA" dirty="0" smtClean="0"/>
              <a:t> </a:t>
            </a:r>
            <a:r>
              <a:rPr lang="en-CA" dirty="0" smtClean="0"/>
              <a:t>(Abnormally </a:t>
            </a:r>
            <a:r>
              <a:rPr lang="en-CA" dirty="0" smtClean="0"/>
              <a:t>low muscle tone).  Frequently, apnea is associated with nonspecific symptoms of diseases seen </a:t>
            </a:r>
          </a:p>
          <a:p>
            <a:pPr defTabSz="924458">
              <a:defRPr/>
            </a:pPr>
            <a:endParaRPr lang="en-CA" dirty="0" smtClean="0"/>
          </a:p>
          <a:p>
            <a:pPr defTabSz="924458">
              <a:defRPr/>
            </a:pPr>
            <a:r>
              <a:rPr lang="en-CA" dirty="0" smtClean="0"/>
              <a:t>Infant physical assessment begins with measurement of vital signs.  A normal newborn respiratory rate is 40 to 60 breaths/min.  The lower the gestational age, the higher the normal respiratory rate will be.  Although a 28-week gestational age infant may normally breathe 60 times a minute, the rate more typical of the term newborn is 40 breaths/min.  </a:t>
            </a:r>
            <a:r>
              <a:rPr lang="en-CA" dirty="0" err="1" smtClean="0"/>
              <a:t>Tachypnea</a:t>
            </a:r>
            <a:r>
              <a:rPr lang="en-CA" dirty="0" smtClean="0"/>
              <a:t> </a:t>
            </a:r>
            <a:r>
              <a:rPr lang="en-CA" dirty="0" smtClean="0"/>
              <a:t>(Greater </a:t>
            </a:r>
            <a:r>
              <a:rPr lang="en-CA" dirty="0" smtClean="0"/>
              <a:t>than 60 breaths/min) can occur because of hypoxemia, acidosis, anxiety, or pain.  Respiratory rates below 40 breaths/min should be interpreted with previous trends of the newborn's respiratory rate.  A baseline respiratory rate of 36 breaths/min in a term newborn is within normal limits; however, a respiratory rate of 36 breaths/min in a preterm newborn previously breathing at 70 breaths/min may indicate compromise.  Causes of slow respiratory rates include medications, hypothermia, or neurologic impairment.  Normal infant heart rates range from 100 to 160 beats/min.  Heart rate can be assessed by auscultation of the apical pulse, normally located at the fifth </a:t>
            </a:r>
            <a:r>
              <a:rPr lang="en-CA" dirty="0" err="1" smtClean="0"/>
              <a:t>intercostal</a:t>
            </a:r>
            <a:r>
              <a:rPr lang="en-CA" dirty="0" smtClean="0"/>
              <a:t> space, </a:t>
            </a:r>
            <a:r>
              <a:rPr lang="en-CA" dirty="0" err="1" smtClean="0"/>
              <a:t>midclavicular</a:t>
            </a:r>
            <a:r>
              <a:rPr lang="en-CA" dirty="0" smtClean="0"/>
              <a:t> line.  Alternatively, the brachial and femoral pulses may be used.  Weak pulses indicate hypotension, shock, or vasoconstriction.  Bounding peripheral pulses occur with major left-to-right shunting through a </a:t>
            </a:r>
            <a:r>
              <a:rPr lang="en-CA" dirty="0" smtClean="0"/>
              <a:t>Patent </a:t>
            </a:r>
            <a:r>
              <a:rPr lang="en-CA" dirty="0" err="1" smtClean="0"/>
              <a:t>Ductus</a:t>
            </a:r>
            <a:r>
              <a:rPr lang="en-CA" dirty="0" smtClean="0"/>
              <a:t> </a:t>
            </a:r>
            <a:r>
              <a:rPr lang="en-CA" dirty="0" err="1" smtClean="0"/>
              <a:t>Arteriosus</a:t>
            </a:r>
            <a:r>
              <a:rPr lang="en-CA" dirty="0" smtClean="0"/>
              <a:t> </a:t>
            </a:r>
            <a:r>
              <a:rPr lang="en-CA" dirty="0" smtClean="0"/>
              <a:t>(PDA).</a:t>
            </a:r>
            <a:r>
              <a:rPr lang="en-CA" baseline="0" dirty="0" smtClean="0"/>
              <a:t> </a:t>
            </a:r>
            <a:r>
              <a:rPr lang="en-CA" baseline="30000" dirty="0" smtClean="0"/>
              <a:t> </a:t>
            </a:r>
            <a:r>
              <a:rPr lang="en-CA" dirty="0" smtClean="0"/>
              <a:t>A strong brachial pulse in the presence of a weak femoral pulse suggests either a PDA or </a:t>
            </a:r>
            <a:r>
              <a:rPr lang="en-CA" dirty="0" err="1" smtClean="0"/>
              <a:t>coarctation</a:t>
            </a:r>
            <a:r>
              <a:rPr lang="en-CA" dirty="0" smtClean="0"/>
              <a:t> of the aorta.</a:t>
            </a:r>
          </a:p>
          <a:p>
            <a:endParaRPr lang="en-CA" dirty="0"/>
          </a:p>
        </p:txBody>
      </p:sp>
      <p:sp>
        <p:nvSpPr>
          <p:cNvPr id="4" name="Slide Number Placeholder 3"/>
          <p:cNvSpPr>
            <a:spLocks noGrp="1"/>
          </p:cNvSpPr>
          <p:nvPr>
            <p:ph type="sldNum" sz="quarter" idx="10"/>
          </p:nvPr>
        </p:nvSpPr>
        <p:spPr/>
        <p:txBody>
          <a:bodyPr/>
          <a:lstStyle/>
          <a:p>
            <a:fld id="{5CC25EAF-48E5-4500-B2E8-93B287979693}" type="slidenum">
              <a:rPr lang="en-CA" smtClean="0"/>
              <a:pPr/>
              <a:t>30</a:t>
            </a:fld>
            <a:endParaRPr lang="en-CA"/>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defTabSz="924458">
              <a:defRPr/>
            </a:pPr>
            <a:r>
              <a:rPr lang="en-CA" dirty="0" smtClean="0"/>
              <a:t>Diminished breath sounds occur in neonates with respiratory distress syndrome, </a:t>
            </a:r>
            <a:r>
              <a:rPr lang="en-CA" dirty="0" err="1" smtClean="0"/>
              <a:t>atelectasis</a:t>
            </a:r>
            <a:r>
              <a:rPr lang="en-CA" dirty="0" smtClean="0"/>
              <a:t>, pulmonary interstitial emphysema, and shallow respirations.  </a:t>
            </a:r>
            <a:r>
              <a:rPr lang="en-CA" i="0" dirty="0" err="1" smtClean="0"/>
              <a:t>Rhonchi</a:t>
            </a:r>
            <a:r>
              <a:rPr lang="en-CA" i="0" dirty="0" smtClean="0"/>
              <a:t>,</a:t>
            </a:r>
            <a:r>
              <a:rPr lang="en-CA" dirty="0" smtClean="0"/>
              <a:t> coarse sounds similar to snoring, emanate from the large bronchi as air rushes through secretions contained within them.  Suctioning with the </a:t>
            </a:r>
            <a:r>
              <a:rPr lang="en-CA" dirty="0" err="1" smtClean="0"/>
              <a:t>endotracheal</a:t>
            </a:r>
            <a:r>
              <a:rPr lang="en-CA" dirty="0" smtClean="0"/>
              <a:t> tube, if present, may eliminate the secretions responsible.  </a:t>
            </a:r>
            <a:r>
              <a:rPr lang="en-CA" i="0" dirty="0" smtClean="0"/>
              <a:t>Wheezes </a:t>
            </a:r>
            <a:r>
              <a:rPr lang="en-CA" dirty="0" smtClean="0"/>
              <a:t>are commonly heard during expiration and represent turbulent air flow due to </a:t>
            </a:r>
            <a:r>
              <a:rPr lang="en-CA" dirty="0" err="1" smtClean="0"/>
              <a:t>bronchoconstriction</a:t>
            </a:r>
            <a:r>
              <a:rPr lang="en-CA" dirty="0" smtClean="0"/>
              <a:t> or the presence of secretions.  Air rushing through fluid in the smaller airways and alveoli produce </a:t>
            </a:r>
            <a:r>
              <a:rPr lang="en-CA" i="0" dirty="0" err="1" smtClean="0"/>
              <a:t>rales</a:t>
            </a:r>
            <a:r>
              <a:rPr lang="en-CA" i="0" dirty="0" smtClean="0"/>
              <a:t> or crackles.</a:t>
            </a:r>
            <a:r>
              <a:rPr lang="en-CA" dirty="0" smtClean="0"/>
              <a:t>  </a:t>
            </a:r>
            <a:r>
              <a:rPr lang="en-CA" dirty="0" err="1" smtClean="0"/>
              <a:t>Rales</a:t>
            </a:r>
            <a:r>
              <a:rPr lang="en-CA" dirty="0" smtClean="0"/>
              <a:t> are heard in infants with respiratory distress syndrome, pneumonia, and pulmonary edema, as well as in normal infants soon after birth.  Frequently, infants with large upper airway obstruction generate </a:t>
            </a:r>
            <a:r>
              <a:rPr lang="en-CA" i="0" dirty="0" err="1" smtClean="0"/>
              <a:t>stridor</a:t>
            </a:r>
            <a:r>
              <a:rPr lang="en-CA" i="0" dirty="0" smtClean="0"/>
              <a:t>,</a:t>
            </a:r>
            <a:r>
              <a:rPr lang="en-CA" dirty="0" smtClean="0"/>
              <a:t> a high-pitched creaking or </a:t>
            </a:r>
            <a:r>
              <a:rPr lang="en-CA" dirty="0" smtClean="0"/>
              <a:t>squeaking, </a:t>
            </a:r>
            <a:r>
              <a:rPr lang="en-CA" dirty="0" smtClean="0"/>
              <a:t>and primarily an </a:t>
            </a:r>
            <a:r>
              <a:rPr lang="en-CA" dirty="0" err="1" smtClean="0"/>
              <a:t>inspiratory</a:t>
            </a:r>
            <a:r>
              <a:rPr lang="en-CA" dirty="0" smtClean="0"/>
              <a:t> sound.  To distinguish </a:t>
            </a:r>
            <a:r>
              <a:rPr lang="en-CA" dirty="0" err="1" smtClean="0"/>
              <a:t>stridor</a:t>
            </a:r>
            <a:r>
              <a:rPr lang="en-CA" dirty="0" smtClean="0"/>
              <a:t> from wheezing, place the head of the stethoscope over the neck area.  If the sound is louder over the neck than over the chest, then it is most likely due to </a:t>
            </a:r>
            <a:r>
              <a:rPr lang="en-CA" dirty="0" err="1" smtClean="0"/>
              <a:t>stridor</a:t>
            </a:r>
            <a:r>
              <a:rPr lang="en-CA" dirty="0" smtClean="0"/>
              <a:t> rather than wheezing.</a:t>
            </a:r>
          </a:p>
        </p:txBody>
      </p:sp>
      <p:sp>
        <p:nvSpPr>
          <p:cNvPr id="4" name="Slide Number Placeholder 3"/>
          <p:cNvSpPr>
            <a:spLocks noGrp="1"/>
          </p:cNvSpPr>
          <p:nvPr>
            <p:ph type="sldNum" sz="quarter" idx="10"/>
          </p:nvPr>
        </p:nvSpPr>
        <p:spPr/>
        <p:txBody>
          <a:bodyPr/>
          <a:lstStyle/>
          <a:p>
            <a:fld id="{5CC25EAF-48E5-4500-B2E8-93B287979693}" type="slidenum">
              <a:rPr lang="en-CA" smtClean="0"/>
              <a:pPr/>
              <a:t>31</a:t>
            </a:fld>
            <a:endParaRPr lang="en-CA"/>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Cry</a:t>
            </a:r>
          </a:p>
          <a:p>
            <a:r>
              <a:rPr lang="en-CA" dirty="0" smtClean="0"/>
              <a:t>After the examiner has obtained some newborn experience, it is impressive how much information something as simple as a baby's cry can provide.  A loud and vigorous cry is usually a sign of a healthy infant.  A moaning, weak, or faint cry suggests serious illness.  Frequently, an infant with respiratory distress syndrome strains with a grunting cry.  An infant with a piercing, high-pitched cry often has a neurologic injury, drug withdrawal, or increased intracranial pressure.  Hoarse crying can be associated with laryngeal edema, as in recently </a:t>
            </a:r>
            <a:r>
              <a:rPr lang="en-CA" dirty="0" err="1" smtClean="0"/>
              <a:t>extubated</a:t>
            </a:r>
            <a:r>
              <a:rPr lang="en-CA" dirty="0" smtClean="0"/>
              <a:t> infants.  However, a hoarse cry may also be heard with congenital hypothyroidism, cretinism, or </a:t>
            </a:r>
            <a:r>
              <a:rPr lang="en-CA" dirty="0" err="1" smtClean="0"/>
              <a:t>hypocalcemia</a:t>
            </a:r>
            <a:r>
              <a:rPr lang="en-CA" dirty="0" smtClean="0"/>
              <a:t> with </a:t>
            </a:r>
            <a:r>
              <a:rPr lang="en-CA" dirty="0" err="1" smtClean="0"/>
              <a:t>laryngospasm</a:t>
            </a:r>
            <a:r>
              <a:rPr lang="en-CA" dirty="0" smtClean="0"/>
              <a:t>. </a:t>
            </a:r>
            <a:endParaRPr lang="en-CA" dirty="0"/>
          </a:p>
        </p:txBody>
      </p:sp>
      <p:sp>
        <p:nvSpPr>
          <p:cNvPr id="4" name="Slide Number Placeholder 3"/>
          <p:cNvSpPr>
            <a:spLocks noGrp="1"/>
          </p:cNvSpPr>
          <p:nvPr>
            <p:ph type="sldNum" sz="quarter" idx="10"/>
          </p:nvPr>
        </p:nvSpPr>
        <p:spPr/>
        <p:txBody>
          <a:bodyPr/>
          <a:lstStyle/>
          <a:p>
            <a:fld id="{5CC25EAF-48E5-4500-B2E8-93B287979693}" type="slidenum">
              <a:rPr lang="en-CA" smtClean="0"/>
              <a:pPr/>
              <a:t>32</a:t>
            </a:fld>
            <a:endParaRPr lang="en-CA"/>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CA" dirty="0" smtClean="0"/>
          </a:p>
          <a:p>
            <a:r>
              <a:rPr lang="en-CA" dirty="0" smtClean="0"/>
              <a:t>Nasal flaring is seen as dilation of the </a:t>
            </a:r>
            <a:r>
              <a:rPr lang="en-CA" dirty="0" err="1" smtClean="0"/>
              <a:t>alar</a:t>
            </a:r>
            <a:r>
              <a:rPr lang="en-CA" dirty="0" smtClean="0"/>
              <a:t> </a:t>
            </a:r>
            <a:r>
              <a:rPr lang="en-CA" dirty="0" err="1" smtClean="0"/>
              <a:t>nasi</a:t>
            </a:r>
            <a:r>
              <a:rPr lang="en-CA" dirty="0" smtClean="0"/>
              <a:t> on inspiration.  The extent of flaring varies according to </a:t>
            </a:r>
            <a:r>
              <a:rPr lang="en-CA" dirty="0" smtClean="0"/>
              <a:t>the facial </a:t>
            </a:r>
            <a:r>
              <a:rPr lang="en-CA" dirty="0" smtClean="0"/>
              <a:t>structure of the infant.  Nasal flaring coincides with an increase in work of breathing.  In concept, nasal flaring decreases the resistance to air flow.  It also may help stabilize the upper airway by minimizing negative pharyngeal pressure during inspiration.</a:t>
            </a:r>
            <a:r>
              <a:rPr lang="en-CA" baseline="30000" dirty="0" smtClean="0"/>
              <a:t>  </a:t>
            </a:r>
            <a:r>
              <a:rPr lang="en-CA" baseline="30000" dirty="0" smtClean="0"/>
              <a:t> </a:t>
            </a:r>
            <a:r>
              <a:rPr lang="en-CA" dirty="0" smtClean="0"/>
              <a:t>Cyanosis </a:t>
            </a:r>
            <a:r>
              <a:rPr lang="en-CA" dirty="0" smtClean="0"/>
              <a:t>may be absent in infants with anemia</a:t>
            </a:r>
            <a:r>
              <a:rPr lang="en-CA" dirty="0" smtClean="0"/>
              <a:t>.</a:t>
            </a:r>
            <a:endParaRPr lang="en-CA" dirty="0" smtClean="0"/>
          </a:p>
        </p:txBody>
      </p:sp>
      <p:sp>
        <p:nvSpPr>
          <p:cNvPr id="4" name="Slide Number Placeholder 3"/>
          <p:cNvSpPr>
            <a:spLocks noGrp="1"/>
          </p:cNvSpPr>
          <p:nvPr>
            <p:ph type="sldNum" sz="quarter" idx="10"/>
          </p:nvPr>
        </p:nvSpPr>
        <p:spPr/>
        <p:txBody>
          <a:bodyPr/>
          <a:lstStyle/>
          <a:p>
            <a:fld id="{5CC25EAF-48E5-4500-B2E8-93B287979693}" type="slidenum">
              <a:rPr lang="en-CA" smtClean="0"/>
              <a:pPr/>
              <a:t>33</a:t>
            </a:fld>
            <a:endParaRPr lang="en-CA"/>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Grunting occurs when infants exhale against a partially closed glottis.  By increasing airway pressure during expiration, grunting helps prevent airway closure and alveolar collapse.  Grunting is most common in infants with respiratory distress syndrome, but is also seen in other respiratory disorders associated with alveolar collapse.</a:t>
            </a:r>
            <a:endParaRPr lang="en-CA" dirty="0"/>
          </a:p>
        </p:txBody>
      </p:sp>
      <p:sp>
        <p:nvSpPr>
          <p:cNvPr id="4" name="Slide Number Placeholder 3"/>
          <p:cNvSpPr>
            <a:spLocks noGrp="1"/>
          </p:cNvSpPr>
          <p:nvPr>
            <p:ph type="sldNum" sz="quarter" idx="10"/>
          </p:nvPr>
        </p:nvSpPr>
        <p:spPr/>
        <p:txBody>
          <a:bodyPr/>
          <a:lstStyle/>
          <a:p>
            <a:fld id="{5CC25EAF-48E5-4500-B2E8-93B287979693}" type="slidenum">
              <a:rPr lang="en-CA" smtClean="0"/>
              <a:pPr/>
              <a:t>34</a:t>
            </a:fld>
            <a:endParaRPr lang="en-CA"/>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458">
              <a:defRPr/>
            </a:pPr>
            <a:endParaRPr lang="en-CA" dirty="0" smtClean="0"/>
          </a:p>
          <a:p>
            <a:pPr defTabSz="924458">
              <a:defRPr/>
            </a:pPr>
            <a:endParaRPr lang="en-CA" dirty="0" smtClean="0"/>
          </a:p>
          <a:p>
            <a:endParaRPr lang="en-CA" dirty="0"/>
          </a:p>
        </p:txBody>
      </p:sp>
      <p:sp>
        <p:nvSpPr>
          <p:cNvPr id="4" name="Slide Number Placeholder 3"/>
          <p:cNvSpPr>
            <a:spLocks noGrp="1"/>
          </p:cNvSpPr>
          <p:nvPr>
            <p:ph type="sldNum" sz="quarter" idx="10"/>
          </p:nvPr>
        </p:nvSpPr>
        <p:spPr/>
        <p:txBody>
          <a:bodyPr/>
          <a:lstStyle/>
          <a:p>
            <a:fld id="{5CC25EAF-48E5-4500-B2E8-93B287979693}" type="slidenum">
              <a:rPr lang="en-CA" smtClean="0"/>
              <a:pPr/>
              <a:t>35</a:t>
            </a:fld>
            <a:endParaRPr lang="en-C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Until 1960s, </a:t>
            </a:r>
            <a:r>
              <a:rPr lang="en-CA" dirty="0" err="1" smtClean="0"/>
              <a:t>gest</a:t>
            </a:r>
            <a:r>
              <a:rPr lang="en-CA" dirty="0" smtClean="0"/>
              <a:t>. age was based on weight.  Not accurate since fetuses</a:t>
            </a:r>
            <a:r>
              <a:rPr lang="en-CA" baseline="0" dirty="0" smtClean="0"/>
              <a:t> grow at different rates in-</a:t>
            </a:r>
            <a:r>
              <a:rPr lang="en-CA" baseline="0" dirty="0" err="1" smtClean="0"/>
              <a:t>utero</a:t>
            </a:r>
            <a:r>
              <a:rPr lang="en-CA" baseline="0" dirty="0" smtClean="0"/>
              <a:t>.</a:t>
            </a:r>
          </a:p>
          <a:p>
            <a:endParaRPr lang="en-CA" baseline="0" dirty="0" smtClean="0"/>
          </a:p>
          <a:p>
            <a:r>
              <a:rPr lang="en-CA" baseline="0" dirty="0" smtClean="0"/>
              <a:t>Important to know actual date to help </a:t>
            </a:r>
            <a:r>
              <a:rPr lang="en-CA" baseline="0" dirty="0" smtClean="0"/>
              <a:t>health care </a:t>
            </a:r>
            <a:r>
              <a:rPr lang="en-CA" baseline="0" dirty="0" smtClean="0"/>
              <a:t>team to help baby and also recognize if there are any problems.</a:t>
            </a:r>
          </a:p>
          <a:p>
            <a:r>
              <a:rPr lang="en-CA" dirty="0" smtClean="0"/>
              <a:t>Infants whose weight falls between the 10th and 90th percentiles are Appropriate for Gestational Age (AGA).  Those above the 90th percentile are Large for Gestational Age (LGA), while those below the 10th percentile are Small for Gestational Age (SGA).</a:t>
            </a:r>
            <a:endParaRPr lang="en-CA" dirty="0"/>
          </a:p>
        </p:txBody>
      </p:sp>
      <p:sp>
        <p:nvSpPr>
          <p:cNvPr id="4" name="Slide Number Placeholder 3"/>
          <p:cNvSpPr>
            <a:spLocks noGrp="1"/>
          </p:cNvSpPr>
          <p:nvPr>
            <p:ph type="sldNum" sz="quarter" idx="10"/>
          </p:nvPr>
        </p:nvSpPr>
        <p:spPr/>
        <p:txBody>
          <a:bodyPr/>
          <a:lstStyle/>
          <a:p>
            <a:fld id="{5CC25EAF-48E5-4500-B2E8-93B287979693}" type="slidenum">
              <a:rPr lang="en-CA" smtClean="0"/>
              <a:pPr/>
              <a:t>3</a:t>
            </a:fld>
            <a:endParaRPr lang="en-CA"/>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458">
              <a:defRPr/>
            </a:pPr>
            <a:r>
              <a:rPr lang="en-CA" dirty="0" smtClean="0"/>
              <a:t>Retractions represent the drawing in of chest wall skin between bony structures.  Retractions can occur in the </a:t>
            </a:r>
            <a:r>
              <a:rPr lang="en-CA" dirty="0" err="1" smtClean="0"/>
              <a:t>suprasternal</a:t>
            </a:r>
            <a:r>
              <a:rPr lang="en-CA" dirty="0" smtClean="0"/>
              <a:t>, </a:t>
            </a:r>
            <a:r>
              <a:rPr lang="en-CA" dirty="0" err="1" smtClean="0"/>
              <a:t>substernal</a:t>
            </a:r>
            <a:r>
              <a:rPr lang="en-CA" dirty="0" smtClean="0"/>
              <a:t>, and </a:t>
            </a:r>
            <a:r>
              <a:rPr lang="en-CA" dirty="0" err="1" smtClean="0"/>
              <a:t>intercostal</a:t>
            </a:r>
            <a:r>
              <a:rPr lang="en-CA" dirty="0" smtClean="0"/>
              <a:t> regions.  Retractions indicate an increase in work of breathing, especially because of decreased pulmonary compliance.  Paradoxical breathing in infants differs from the adult form.  Instead of drawing the abdomen in during inspiration, the infant with paradoxical breathing tends to draw in the chest wall.  This inward movement of the chest wall may range in severity, as with retractions, and paradoxical breathing indicates an increase in </a:t>
            </a:r>
            <a:r>
              <a:rPr lang="en-CA" dirty="0" err="1" smtClean="0"/>
              <a:t>ventilatory</a:t>
            </a:r>
            <a:r>
              <a:rPr lang="en-CA" dirty="0" smtClean="0"/>
              <a:t> work</a:t>
            </a:r>
            <a:r>
              <a:rPr lang="en-CA" dirty="0" smtClean="0"/>
              <a:t>.</a:t>
            </a:r>
            <a:endParaRPr lang="en-CA" dirty="0" smtClean="0"/>
          </a:p>
        </p:txBody>
      </p:sp>
      <p:sp>
        <p:nvSpPr>
          <p:cNvPr id="4" name="Slide Number Placeholder 3"/>
          <p:cNvSpPr>
            <a:spLocks noGrp="1"/>
          </p:cNvSpPr>
          <p:nvPr>
            <p:ph type="sldNum" sz="quarter" idx="10"/>
          </p:nvPr>
        </p:nvSpPr>
        <p:spPr/>
        <p:txBody>
          <a:bodyPr/>
          <a:lstStyle/>
          <a:p>
            <a:fld id="{5CC25EAF-48E5-4500-B2E8-93B287979693}" type="slidenum">
              <a:rPr lang="en-CA" smtClean="0"/>
              <a:pPr/>
              <a:t>36</a:t>
            </a:fld>
            <a:endParaRPr lang="en-CA"/>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458">
              <a:defRPr/>
            </a:pPr>
            <a:r>
              <a:rPr lang="en-CA" dirty="0" smtClean="0"/>
              <a:t>The examiner should look at the infant's skin to see whether the infant is cyanotic.  Some caution must be used in interpreting these </a:t>
            </a:r>
            <a:r>
              <a:rPr lang="en-CA" dirty="0" smtClean="0"/>
              <a:t>findings.  Infants </a:t>
            </a:r>
            <a:r>
              <a:rPr lang="en-CA" dirty="0" smtClean="0"/>
              <a:t>with hypothermia or infants with </a:t>
            </a:r>
            <a:r>
              <a:rPr lang="en-CA" b="0" dirty="0" err="1" smtClean="0"/>
              <a:t>polycythemia</a:t>
            </a:r>
            <a:r>
              <a:rPr lang="en-CA" b="0" dirty="0" smtClean="0"/>
              <a:t> </a:t>
            </a:r>
            <a:r>
              <a:rPr lang="en-CA" dirty="0" smtClean="0"/>
              <a:t>(</a:t>
            </a:r>
            <a:r>
              <a:rPr lang="en-CA" dirty="0" err="1" smtClean="0"/>
              <a:t>Hematocrit</a:t>
            </a:r>
            <a:r>
              <a:rPr lang="en-CA" dirty="0" smtClean="0"/>
              <a:t> </a:t>
            </a:r>
            <a:r>
              <a:rPr lang="en-CA" dirty="0" smtClean="0"/>
              <a:t>levels greater than 65%) may have bluish extremities </a:t>
            </a:r>
            <a:r>
              <a:rPr lang="en-CA" b="0" dirty="0" smtClean="0"/>
              <a:t>(</a:t>
            </a:r>
            <a:r>
              <a:rPr lang="en-CA" b="0" dirty="0" err="1" smtClean="0"/>
              <a:t>Acrocyanosis</a:t>
            </a:r>
            <a:r>
              <a:rPr lang="en-CA" b="0" dirty="0" smtClean="0"/>
              <a:t>), </a:t>
            </a:r>
            <a:r>
              <a:rPr lang="en-CA" dirty="0" smtClean="0"/>
              <a:t>yet they are not really hypoxemic.  Infants who are preterm and immature with thin skin can look quite pink when they are really hypoxemic.  The careful examiner looks at the colour of the mucous membranes in the mouth and tongue and the nail beds in the extremities.  These locations give a more reliable indication of the infant's true level of oxygenation</a:t>
            </a:r>
            <a:r>
              <a:rPr lang="en-CA" dirty="0" smtClean="0"/>
              <a:t>.</a:t>
            </a:r>
            <a:endParaRPr lang="en-CA" dirty="0" smtClean="0"/>
          </a:p>
        </p:txBody>
      </p:sp>
      <p:sp>
        <p:nvSpPr>
          <p:cNvPr id="4" name="Slide Number Placeholder 3"/>
          <p:cNvSpPr>
            <a:spLocks noGrp="1"/>
          </p:cNvSpPr>
          <p:nvPr>
            <p:ph type="sldNum" sz="quarter" idx="10"/>
          </p:nvPr>
        </p:nvSpPr>
        <p:spPr/>
        <p:txBody>
          <a:bodyPr/>
          <a:lstStyle/>
          <a:p>
            <a:fld id="{5CC25EAF-48E5-4500-B2E8-93B287979693}" type="slidenum">
              <a:rPr lang="en-CA" smtClean="0"/>
              <a:pPr/>
              <a:t>37</a:t>
            </a:fld>
            <a:endParaRPr lang="en-CA"/>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Heart rate</a:t>
            </a:r>
            <a:endParaRPr lang="en-CA" dirty="0" smtClean="0"/>
          </a:p>
          <a:p>
            <a:r>
              <a:rPr lang="en-US" dirty="0" smtClean="0"/>
              <a:t>120 - 160 BPM (Up to 200 when crying).</a:t>
            </a:r>
            <a:endParaRPr lang="en-CA" dirty="0" smtClean="0"/>
          </a:p>
          <a:p>
            <a:pPr lvl="0"/>
            <a:r>
              <a:rPr lang="en-US" dirty="0" smtClean="0"/>
              <a:t>Normal impulse is on the 5</a:t>
            </a:r>
            <a:r>
              <a:rPr lang="en-US" baseline="30000" dirty="0" smtClean="0"/>
              <a:t>th</a:t>
            </a:r>
            <a:r>
              <a:rPr lang="en-US" dirty="0" smtClean="0"/>
              <a:t> </a:t>
            </a:r>
            <a:r>
              <a:rPr lang="en-US" dirty="0" err="1" smtClean="0"/>
              <a:t>intercostal</a:t>
            </a:r>
            <a:r>
              <a:rPr lang="en-US" dirty="0" smtClean="0"/>
              <a:t> space, </a:t>
            </a:r>
            <a:r>
              <a:rPr lang="en-US" dirty="0" err="1" smtClean="0"/>
              <a:t>midclavicular</a:t>
            </a:r>
            <a:r>
              <a:rPr lang="en-US" dirty="0" smtClean="0"/>
              <a:t> line.</a:t>
            </a:r>
            <a:endParaRPr lang="en-CA" dirty="0" smtClean="0"/>
          </a:p>
          <a:p>
            <a:pPr lvl="0"/>
            <a:r>
              <a:rPr lang="en-US" dirty="0" smtClean="0"/>
              <a:t>Heart sounds </a:t>
            </a:r>
            <a:r>
              <a:rPr lang="en-US" dirty="0" smtClean="0">
                <a:sym typeface="Symbol"/>
              </a:rPr>
              <a:t></a:t>
            </a:r>
            <a:r>
              <a:rPr lang="en-US" dirty="0" smtClean="0"/>
              <a:t> 2 clear sounds to each beat.</a:t>
            </a:r>
            <a:endParaRPr lang="en-CA" dirty="0" smtClean="0"/>
          </a:p>
          <a:p>
            <a:pPr lvl="0"/>
            <a:r>
              <a:rPr lang="en-US" dirty="0" smtClean="0"/>
              <a:t>A </a:t>
            </a:r>
            <a:r>
              <a:rPr lang="en-US" dirty="0" err="1" smtClean="0"/>
              <a:t>ductal</a:t>
            </a:r>
            <a:r>
              <a:rPr lang="en-US" dirty="0" smtClean="0"/>
              <a:t> murmur is normal on the first 2 days of life for term infants and up to 7 for preterm infants.</a:t>
            </a:r>
            <a:endParaRPr lang="en-CA" dirty="0" smtClean="0"/>
          </a:p>
          <a:p>
            <a:pPr lvl="0"/>
            <a:r>
              <a:rPr lang="en-US" dirty="0" smtClean="0"/>
              <a:t>Persistent tachycardia usually associated with CHD, CHF, and shock.</a:t>
            </a:r>
            <a:endParaRPr lang="en-CA" dirty="0" smtClean="0"/>
          </a:p>
          <a:p>
            <a:pPr lvl="0"/>
            <a:r>
              <a:rPr lang="en-US" dirty="0" err="1" smtClean="0"/>
              <a:t>Bradycardia</a:t>
            </a:r>
            <a:r>
              <a:rPr lang="en-US" dirty="0" smtClean="0"/>
              <a:t> usually secondary to significant apnea.</a:t>
            </a:r>
          </a:p>
          <a:p>
            <a:r>
              <a:rPr lang="en-CA" dirty="0" err="1" smtClean="0"/>
              <a:t>Transillumination</a:t>
            </a:r>
            <a:endParaRPr lang="en-CA" dirty="0" smtClean="0"/>
          </a:p>
          <a:p>
            <a:r>
              <a:rPr lang="en-CA" dirty="0" err="1" smtClean="0"/>
              <a:t>Transillumination</a:t>
            </a:r>
            <a:r>
              <a:rPr lang="en-CA" dirty="0" smtClean="0"/>
              <a:t> is a technique often used in examining infants but not older patients.  It can be used in infants because their chest wall is thin enough to shine a light through.  The source is usually a bright </a:t>
            </a:r>
            <a:r>
              <a:rPr lang="en-CA" dirty="0" err="1" smtClean="0"/>
              <a:t>fibreoptic</a:t>
            </a:r>
            <a:r>
              <a:rPr lang="en-CA" dirty="0" smtClean="0"/>
              <a:t> light, which is placed against the chest wall in a dark room.  Normally this produces a lighted halo around the point of contact with the skin.  In the presence of a </a:t>
            </a:r>
            <a:r>
              <a:rPr lang="en-CA" dirty="0" err="1" smtClean="0"/>
              <a:t>pneumothorax</a:t>
            </a:r>
            <a:r>
              <a:rPr lang="en-CA" dirty="0" smtClean="0"/>
              <a:t> or </a:t>
            </a:r>
            <a:r>
              <a:rPr lang="en-CA" dirty="0" err="1" smtClean="0"/>
              <a:t>pneumomediastinum</a:t>
            </a:r>
            <a:r>
              <a:rPr lang="en-CA" dirty="0" smtClean="0"/>
              <a:t>, the entire </a:t>
            </a:r>
            <a:r>
              <a:rPr lang="en-CA" dirty="0" err="1" smtClean="0"/>
              <a:t>hemithorax</a:t>
            </a:r>
            <a:r>
              <a:rPr lang="en-CA" dirty="0" smtClean="0"/>
              <a:t> lights up.  This technique is rapid and allows rapid treatment of a serious condition.</a:t>
            </a:r>
            <a:r>
              <a:rPr lang="en-CA" baseline="0" dirty="0" smtClean="0"/>
              <a:t> </a:t>
            </a:r>
            <a:r>
              <a:rPr lang="en-CA" baseline="30000" dirty="0" smtClean="0"/>
              <a:t> </a:t>
            </a:r>
            <a:r>
              <a:rPr lang="en-CA" dirty="0" smtClean="0"/>
              <a:t>The procedure should be performed by an examiner who is familiar with the technique because some </a:t>
            </a:r>
            <a:r>
              <a:rPr lang="en-CA" dirty="0" err="1" smtClean="0"/>
              <a:t>fibreoptic</a:t>
            </a:r>
            <a:r>
              <a:rPr lang="en-CA" dirty="0" smtClean="0"/>
              <a:t> lights can cause </a:t>
            </a:r>
            <a:r>
              <a:rPr lang="en-CA" dirty="0" err="1" smtClean="0"/>
              <a:t>cutaneous</a:t>
            </a:r>
            <a:r>
              <a:rPr lang="en-CA" dirty="0" smtClean="0"/>
              <a:t> burns and it is possible to be misled by the area of </a:t>
            </a:r>
            <a:r>
              <a:rPr lang="en-CA" dirty="0" err="1" smtClean="0"/>
              <a:t>transilluminance</a:t>
            </a:r>
            <a:r>
              <a:rPr lang="en-CA" dirty="0" smtClean="0"/>
              <a:t>.</a:t>
            </a:r>
          </a:p>
        </p:txBody>
      </p:sp>
      <p:sp>
        <p:nvSpPr>
          <p:cNvPr id="4" name="Slide Number Placeholder 3"/>
          <p:cNvSpPr>
            <a:spLocks noGrp="1"/>
          </p:cNvSpPr>
          <p:nvPr>
            <p:ph type="sldNum" sz="quarter" idx="10"/>
          </p:nvPr>
        </p:nvSpPr>
        <p:spPr/>
        <p:txBody>
          <a:bodyPr/>
          <a:lstStyle/>
          <a:p>
            <a:fld id="{5CC25EAF-48E5-4500-B2E8-93B287979693}" type="slidenum">
              <a:rPr lang="en-CA" smtClean="0"/>
              <a:pPr/>
              <a:t>38</a:t>
            </a:fld>
            <a:endParaRPr lang="en-CA"/>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458">
              <a:defRPr/>
            </a:pPr>
            <a:r>
              <a:rPr lang="en-CA" dirty="0" smtClean="0"/>
              <a:t>The circumference of a newborn's chest is equivalent to the head circumference.  Inspection of the chest may reveal malformations such as </a:t>
            </a:r>
            <a:r>
              <a:rPr lang="en-CA" i="0" dirty="0" err="1" smtClean="0"/>
              <a:t>pectus</a:t>
            </a:r>
            <a:r>
              <a:rPr lang="en-CA" i="0" dirty="0" smtClean="0"/>
              <a:t> </a:t>
            </a:r>
            <a:r>
              <a:rPr lang="en-CA" i="0" dirty="0" err="1" smtClean="0"/>
              <a:t>carinatum</a:t>
            </a:r>
            <a:r>
              <a:rPr lang="en-CA" i="0" dirty="0" smtClean="0"/>
              <a:t> </a:t>
            </a:r>
            <a:r>
              <a:rPr lang="en-CA" dirty="0" smtClean="0"/>
              <a:t>(Protruding </a:t>
            </a:r>
            <a:r>
              <a:rPr lang="en-CA" dirty="0" err="1" smtClean="0"/>
              <a:t>xiphisternum</a:t>
            </a:r>
            <a:r>
              <a:rPr lang="en-CA" dirty="0" smtClean="0"/>
              <a:t> or </a:t>
            </a:r>
            <a:r>
              <a:rPr lang="en-CA" dirty="0" err="1" smtClean="0"/>
              <a:t>xiphoid</a:t>
            </a:r>
            <a:r>
              <a:rPr lang="en-CA" dirty="0" smtClean="0"/>
              <a:t> process, also called pigeon chest) or </a:t>
            </a:r>
            <a:r>
              <a:rPr lang="en-CA" i="0" dirty="0" err="1" smtClean="0"/>
              <a:t>pectus</a:t>
            </a:r>
            <a:r>
              <a:rPr lang="en-CA" i="0" dirty="0" smtClean="0"/>
              <a:t> </a:t>
            </a:r>
            <a:r>
              <a:rPr lang="en-CA" i="0" dirty="0" err="1" smtClean="0"/>
              <a:t>excavatum</a:t>
            </a:r>
            <a:r>
              <a:rPr lang="en-CA" i="0" dirty="0" smtClean="0"/>
              <a:t> </a:t>
            </a:r>
            <a:r>
              <a:rPr lang="en-CA" dirty="0" smtClean="0"/>
              <a:t>(Funnel </a:t>
            </a:r>
            <a:r>
              <a:rPr lang="en-CA" dirty="0" smtClean="0"/>
              <a:t>chest).  Bulging or asymmetry of the chest wall usually indicates an important pathologic condition such as enlargement of the heart, </a:t>
            </a:r>
            <a:r>
              <a:rPr lang="en-CA" dirty="0" err="1" smtClean="0"/>
              <a:t>pneumothorax</a:t>
            </a:r>
            <a:r>
              <a:rPr lang="en-CA" dirty="0" smtClean="0"/>
              <a:t>, </a:t>
            </a:r>
            <a:r>
              <a:rPr lang="en-CA" dirty="0" err="1" smtClean="0"/>
              <a:t>phrenic</a:t>
            </a:r>
            <a:r>
              <a:rPr lang="en-CA" dirty="0" smtClean="0"/>
              <a:t> nerve damage, or diaphragmatic hernia.</a:t>
            </a:r>
          </a:p>
          <a:p>
            <a:endParaRPr lang="en-CA" dirty="0" smtClean="0"/>
          </a:p>
          <a:p>
            <a:pPr defTabSz="924458">
              <a:defRPr/>
            </a:pPr>
            <a:r>
              <a:rPr lang="en-CA" dirty="0" smtClean="0"/>
              <a:t>A pulse </a:t>
            </a:r>
            <a:r>
              <a:rPr lang="en-CA" dirty="0" err="1" smtClean="0"/>
              <a:t>oximeter</a:t>
            </a:r>
            <a:r>
              <a:rPr lang="en-CA" dirty="0" smtClean="0"/>
              <a:t> can provide valuable information in the evaluation of the cardiovascular system.  Because the sensor of the pulse </a:t>
            </a:r>
            <a:r>
              <a:rPr lang="en-CA" dirty="0" err="1" smtClean="0"/>
              <a:t>oximeter</a:t>
            </a:r>
            <a:r>
              <a:rPr lang="en-CA" dirty="0" smtClean="0"/>
              <a:t> is applied to a distal extremity, the </a:t>
            </a:r>
            <a:r>
              <a:rPr lang="en-CA" dirty="0" err="1" smtClean="0"/>
              <a:t>oximeter</a:t>
            </a:r>
            <a:r>
              <a:rPr lang="en-CA" dirty="0" smtClean="0"/>
              <a:t> will display a low pulse rate and perfusion signal as peripheral pulses and perfusion decrease.  The cause of this poor perfusion must be determined.  However, if the oximeter suggests decreased perfusion while central blood pressure remains normal, the cause may be volume depletion with compensatory peripheral vasoconstriction.</a:t>
            </a:r>
            <a:endParaRPr lang="en-CA" dirty="0"/>
          </a:p>
        </p:txBody>
      </p:sp>
      <p:sp>
        <p:nvSpPr>
          <p:cNvPr id="4" name="Slide Number Placeholder 3"/>
          <p:cNvSpPr>
            <a:spLocks noGrp="1"/>
          </p:cNvSpPr>
          <p:nvPr>
            <p:ph type="sldNum" sz="quarter" idx="10"/>
          </p:nvPr>
        </p:nvSpPr>
        <p:spPr/>
        <p:txBody>
          <a:bodyPr/>
          <a:lstStyle/>
          <a:p>
            <a:fld id="{5CC25EAF-48E5-4500-B2E8-93B287979693}" type="slidenum">
              <a:rPr lang="en-CA" smtClean="0"/>
              <a:pPr/>
              <a:t>39</a:t>
            </a:fld>
            <a:endParaRPr lang="en-CA"/>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CA" dirty="0" smtClean="0"/>
              <a:t>Successful abdominal examination requires a calm and quiet infant.  Observe the contour of the abdomen, and determine whether it is </a:t>
            </a:r>
            <a:r>
              <a:rPr lang="en-CA" dirty="0" err="1" smtClean="0"/>
              <a:t>scaphoid</a:t>
            </a:r>
            <a:r>
              <a:rPr lang="en-CA" dirty="0" smtClean="0"/>
              <a:t> (sunken anterior wall), flat, or distended.  </a:t>
            </a:r>
            <a:r>
              <a:rPr lang="en-CA" i="0" dirty="0" err="1" smtClean="0"/>
              <a:t>Distention</a:t>
            </a:r>
            <a:r>
              <a:rPr lang="en-CA" i="0" dirty="0" smtClean="0"/>
              <a:t>  </a:t>
            </a:r>
            <a:r>
              <a:rPr lang="en-CA" dirty="0" smtClean="0"/>
              <a:t>is a significant finding characterized by tightly drawn skin through which engorged subcutaneous vessels can easily be seen.  </a:t>
            </a:r>
            <a:r>
              <a:rPr lang="en-CA" dirty="0" err="1" smtClean="0"/>
              <a:t>Distention</a:t>
            </a:r>
            <a:r>
              <a:rPr lang="en-CA" dirty="0" smtClean="0"/>
              <a:t> can suggest a variety of pathologic conditions including sepsis, obstruction, tumours, </a:t>
            </a:r>
            <a:r>
              <a:rPr lang="en-CA" dirty="0" err="1" smtClean="0"/>
              <a:t>ascites</a:t>
            </a:r>
            <a:r>
              <a:rPr lang="en-CA" dirty="0" smtClean="0"/>
              <a:t>, </a:t>
            </a:r>
            <a:r>
              <a:rPr lang="en-CA" dirty="0" err="1" smtClean="0"/>
              <a:t>pneumoperitoneum</a:t>
            </a:r>
            <a:r>
              <a:rPr lang="en-CA" dirty="0" smtClean="0"/>
              <a:t>, or necrotizing </a:t>
            </a:r>
            <a:r>
              <a:rPr lang="en-CA" dirty="0" err="1" smtClean="0"/>
              <a:t>enterocolitis</a:t>
            </a:r>
            <a:r>
              <a:rPr lang="en-CA" dirty="0" smtClean="0"/>
              <a:t>.  </a:t>
            </a:r>
            <a:r>
              <a:rPr lang="en-CA" i="0" dirty="0" err="1" smtClean="0"/>
              <a:t>Enterocolitis</a:t>
            </a:r>
            <a:r>
              <a:rPr lang="en-CA" i="0" dirty="0" smtClean="0"/>
              <a:t> </a:t>
            </a:r>
            <a:r>
              <a:rPr lang="en-CA" dirty="0" smtClean="0"/>
              <a:t>is a bowel infection characterized by sepsis, peritonitis, bowel perforation, and significant mortality.</a:t>
            </a:r>
            <a:r>
              <a:rPr lang="en-CA" baseline="0" dirty="0" smtClean="0"/>
              <a:t> </a:t>
            </a:r>
            <a:r>
              <a:rPr lang="en-CA" baseline="30000" dirty="0" smtClean="0"/>
              <a:t> </a:t>
            </a:r>
            <a:r>
              <a:rPr lang="en-CA" dirty="0" smtClean="0"/>
              <a:t>Any of these conditions may cause elevation of the diaphragm and therefore compromise lung expansion.</a:t>
            </a:r>
          </a:p>
          <a:p>
            <a:r>
              <a:rPr lang="en-CA" dirty="0" smtClean="0"/>
              <a:t>A </a:t>
            </a:r>
            <a:r>
              <a:rPr lang="en-CA" dirty="0" err="1" smtClean="0"/>
              <a:t>scaphoid</a:t>
            </a:r>
            <a:r>
              <a:rPr lang="en-CA" dirty="0" smtClean="0"/>
              <a:t>, hollowed, or unusually flattened abdomen may be associated with congenital diaphragmatic hernia, in which abdominal contents are displaced into the chest through a defect in the muscular diaphragm.</a:t>
            </a:r>
            <a:r>
              <a:rPr lang="en-CA" baseline="30000" dirty="0" smtClean="0"/>
              <a:t> </a:t>
            </a:r>
            <a:r>
              <a:rPr lang="en-CA" dirty="0" smtClean="0"/>
              <a:t> More noticeable abnormalities of the abdomen include </a:t>
            </a:r>
            <a:r>
              <a:rPr lang="en-CA" i="0" dirty="0" smtClean="0"/>
              <a:t>prune-belly syndrome,</a:t>
            </a:r>
            <a:r>
              <a:rPr lang="en-CA" dirty="0" smtClean="0"/>
              <a:t> which is a congenital lack of abdominal musculature </a:t>
            </a:r>
            <a:r>
              <a:rPr lang="en-CA" dirty="0" smtClean="0"/>
              <a:t>(Figure 5-5); </a:t>
            </a:r>
            <a:r>
              <a:rPr lang="en-CA" i="0" dirty="0" err="1" smtClean="0"/>
              <a:t>omphalocele</a:t>
            </a:r>
            <a:r>
              <a:rPr lang="en-CA" i="0" dirty="0" smtClean="0"/>
              <a:t>, </a:t>
            </a:r>
            <a:r>
              <a:rPr lang="en-CA" dirty="0" smtClean="0"/>
              <a:t>a protrusion of the membranous sac that encloses abdominal contents through an opening in the abdominal wall into the umbilical cord; and </a:t>
            </a:r>
            <a:r>
              <a:rPr lang="en-CA" i="0" dirty="0" err="1" smtClean="0"/>
              <a:t>gastroschisis</a:t>
            </a:r>
            <a:r>
              <a:rPr lang="en-CA" i="0" dirty="0" smtClean="0"/>
              <a:t>,</a:t>
            </a:r>
            <a:r>
              <a:rPr lang="en-CA" dirty="0" smtClean="0"/>
              <a:t> a defect in the abdominal wall lateral to the midline with protrusion of the intestines.</a:t>
            </a:r>
            <a:endParaRPr lang="en-CA" baseline="30000" dirty="0" smtClean="0"/>
          </a:p>
          <a:p>
            <a:endParaRPr lang="en-CA" baseline="30000" dirty="0" smtClean="0"/>
          </a:p>
          <a:p>
            <a:pPr defTabSz="924458">
              <a:defRPr/>
            </a:pPr>
            <a:r>
              <a:rPr lang="en-CA" dirty="0" smtClean="0"/>
              <a:t>Palpation of the abdomen may be helpful in assessing an infant's pulmonary status</a:t>
            </a:r>
            <a:r>
              <a:rPr lang="en-CA" dirty="0" smtClean="0"/>
              <a:t>.  </a:t>
            </a:r>
            <a:r>
              <a:rPr lang="en-CA" dirty="0" smtClean="0"/>
              <a:t>An infant's abdomen and abdominal organs move significantly with respiration because the diaphragm is the major source of power for respiration and an infant's abdominal wall musculature is relatively weak. Anything that impedes the motion of the abdomen or its organs hinders the infant's respiration. </a:t>
            </a:r>
            <a:r>
              <a:rPr lang="en-CA" dirty="0" smtClean="0"/>
              <a:t> Liver </a:t>
            </a:r>
            <a:r>
              <a:rPr lang="en-CA" dirty="0" smtClean="0"/>
              <a:t>or spleen enlargement </a:t>
            </a:r>
            <a:r>
              <a:rPr lang="en-CA" dirty="0" smtClean="0"/>
              <a:t>(</a:t>
            </a:r>
            <a:r>
              <a:rPr lang="en-CA" b="0" dirty="0" err="1" smtClean="0"/>
              <a:t>Hepatomegaly</a:t>
            </a:r>
            <a:r>
              <a:rPr lang="en-CA" b="0" dirty="0" smtClean="0"/>
              <a:t> </a:t>
            </a:r>
            <a:r>
              <a:rPr lang="en-CA" b="0" dirty="0" smtClean="0"/>
              <a:t>or </a:t>
            </a:r>
            <a:r>
              <a:rPr lang="en-CA" b="0" dirty="0" err="1" smtClean="0"/>
              <a:t>splenomegaly</a:t>
            </a:r>
            <a:r>
              <a:rPr lang="en-CA" dirty="0" smtClean="0"/>
              <a:t>, respectively); enlargement of other organs, such as kidneys, bladder, or bowel; or </a:t>
            </a:r>
            <a:r>
              <a:rPr lang="en-CA" dirty="0" err="1" smtClean="0"/>
              <a:t>intraabdominal</a:t>
            </a:r>
            <a:r>
              <a:rPr lang="en-CA" dirty="0" smtClean="0"/>
              <a:t> </a:t>
            </a:r>
            <a:r>
              <a:rPr lang="en-CA" dirty="0" smtClean="0"/>
              <a:t>tumours </a:t>
            </a:r>
            <a:r>
              <a:rPr lang="en-CA" dirty="0" smtClean="0"/>
              <a:t>can impede abdominal motion. </a:t>
            </a:r>
            <a:r>
              <a:rPr lang="en-CA" dirty="0" smtClean="0"/>
              <a:t> </a:t>
            </a:r>
            <a:r>
              <a:rPr lang="en-CA" dirty="0" err="1" smtClean="0"/>
              <a:t>Distention</a:t>
            </a:r>
            <a:r>
              <a:rPr lang="en-CA" dirty="0" smtClean="0"/>
              <a:t> </a:t>
            </a:r>
            <a:r>
              <a:rPr lang="en-CA" dirty="0" smtClean="0"/>
              <a:t>of the abdomen by fluid </a:t>
            </a:r>
            <a:r>
              <a:rPr lang="en-CA" b="0" dirty="0" smtClean="0"/>
              <a:t>(</a:t>
            </a:r>
            <a:r>
              <a:rPr lang="en-CA" b="0" dirty="0" err="1" smtClean="0"/>
              <a:t>ascites</a:t>
            </a:r>
            <a:r>
              <a:rPr lang="en-CA" b="0" dirty="0" smtClean="0"/>
              <a:t>) </a:t>
            </a:r>
            <a:r>
              <a:rPr lang="en-CA" dirty="0" smtClean="0"/>
              <a:t>or air (gaseous bowel </a:t>
            </a:r>
            <a:r>
              <a:rPr lang="en-CA" dirty="0" err="1" smtClean="0"/>
              <a:t>distention</a:t>
            </a:r>
            <a:r>
              <a:rPr lang="en-CA" dirty="0" smtClean="0"/>
              <a:t>) or </a:t>
            </a:r>
            <a:r>
              <a:rPr lang="en-CA" b="0" dirty="0" err="1" smtClean="0"/>
              <a:t>pneumoperitoneum</a:t>
            </a:r>
            <a:r>
              <a:rPr lang="en-CA" b="0" dirty="0" smtClean="0"/>
              <a:t> </a:t>
            </a:r>
            <a:r>
              <a:rPr lang="en-CA" dirty="0" smtClean="0"/>
              <a:t>(free air in the abdomen) also impedes abdominal motion</a:t>
            </a:r>
            <a:r>
              <a:rPr lang="en-CA" dirty="0" smtClean="0"/>
              <a:t>.</a:t>
            </a:r>
            <a:endParaRPr lang="en-CA" dirty="0" smtClean="0"/>
          </a:p>
        </p:txBody>
      </p:sp>
      <p:sp>
        <p:nvSpPr>
          <p:cNvPr id="4" name="Slide Number Placeholder 3"/>
          <p:cNvSpPr>
            <a:spLocks noGrp="1"/>
          </p:cNvSpPr>
          <p:nvPr>
            <p:ph type="sldNum" sz="quarter" idx="10"/>
          </p:nvPr>
        </p:nvSpPr>
        <p:spPr/>
        <p:txBody>
          <a:bodyPr/>
          <a:lstStyle/>
          <a:p>
            <a:fld id="{5CC25EAF-48E5-4500-B2E8-93B287979693}" type="slidenum">
              <a:rPr lang="en-CA" smtClean="0"/>
              <a:pPr/>
              <a:t>40</a:t>
            </a:fld>
            <a:endParaRPr lang="en-CA"/>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a:t>
            </a:r>
            <a:endParaRPr lang="en-CA" dirty="0"/>
          </a:p>
        </p:txBody>
      </p:sp>
      <p:sp>
        <p:nvSpPr>
          <p:cNvPr id="4" name="Slide Number Placeholder 3"/>
          <p:cNvSpPr>
            <a:spLocks noGrp="1"/>
          </p:cNvSpPr>
          <p:nvPr>
            <p:ph type="sldNum" sz="quarter" idx="10"/>
          </p:nvPr>
        </p:nvSpPr>
        <p:spPr/>
        <p:txBody>
          <a:bodyPr/>
          <a:lstStyle/>
          <a:p>
            <a:fld id="{5CC25EAF-48E5-4500-B2E8-93B287979693}" type="slidenum">
              <a:rPr lang="en-CA" smtClean="0"/>
              <a:pPr/>
              <a:t>41</a:t>
            </a:fld>
            <a:endParaRPr lang="en-CA"/>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The clavicles are often broken during the delivery of large infants with </a:t>
            </a:r>
            <a:r>
              <a:rPr lang="en-CA" i="0" dirty="0" smtClean="0"/>
              <a:t>shoulder </a:t>
            </a:r>
            <a:r>
              <a:rPr lang="en-CA" i="0" dirty="0" err="1" smtClean="0"/>
              <a:t>dystocia</a:t>
            </a:r>
            <a:r>
              <a:rPr lang="en-CA" i="0" dirty="0" smtClean="0"/>
              <a:t> </a:t>
            </a:r>
            <a:r>
              <a:rPr lang="en-CA" dirty="0" smtClean="0"/>
              <a:t>(Difficult </a:t>
            </a:r>
            <a:r>
              <a:rPr lang="en-CA" dirty="0" smtClean="0"/>
              <a:t>delivery owing to the fact that the anterior shoulder of the infant cannot pass below the mother's hip bone) or in breech deliveries.  Frequently, the injury is noted when the infant refuses to move the affected shoulder.</a:t>
            </a:r>
            <a:endParaRPr lang="en-CA" dirty="0"/>
          </a:p>
        </p:txBody>
      </p:sp>
      <p:sp>
        <p:nvSpPr>
          <p:cNvPr id="4" name="Slide Number Placeholder 3"/>
          <p:cNvSpPr>
            <a:spLocks noGrp="1"/>
          </p:cNvSpPr>
          <p:nvPr>
            <p:ph type="sldNum" sz="quarter" idx="10"/>
          </p:nvPr>
        </p:nvSpPr>
        <p:spPr/>
        <p:txBody>
          <a:bodyPr/>
          <a:lstStyle/>
          <a:p>
            <a:fld id="{5CC25EAF-48E5-4500-B2E8-93B287979693}" type="slidenum">
              <a:rPr lang="en-CA" smtClean="0"/>
              <a:pPr/>
              <a:t>42</a:t>
            </a:fld>
            <a:endParaRPr lang="en-CA"/>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The general neurologic state of the infant is assessed during much of the physical examination.  Note whether the infant responds appropriately to its surroundings or is lethargic or overly irritable.  It is also important to determine whether the infant moves all extremities and whether the movements are symmetric and smooth or jittery and jerky.  Infants with evidence of difficult delivery may manifest signs of extremity weakness associated with trauma to the brachial plexus.</a:t>
            </a:r>
          </a:p>
          <a:p>
            <a:r>
              <a:rPr lang="en-CA" dirty="0" smtClean="0"/>
              <a:t>Pick the neonate up under the arms to assess muscle tone in the term infant.  A normal infant will suspend well.  An infant with decreased tone will noodle through the hands.  Infants with normal tone will maintain their extremities in a flexed position at rest.</a:t>
            </a:r>
          </a:p>
          <a:p>
            <a:r>
              <a:rPr lang="en-CA" dirty="0" smtClean="0"/>
              <a:t>A number of reflexes are present in the newborn.  Everyone has observed the </a:t>
            </a:r>
            <a:r>
              <a:rPr lang="en-CA" i="0" dirty="0" smtClean="0"/>
              <a:t>grasp reflex,</a:t>
            </a:r>
            <a:r>
              <a:rPr lang="en-CA" dirty="0" smtClean="0"/>
              <a:t> in which the newborn infant grasps a finger placed in the palm of the hand.  A similar downward curving of the toes occurs if a finger is pressed against the sole of the foot; this is referred to as the </a:t>
            </a:r>
            <a:r>
              <a:rPr lang="en-CA" i="0" dirty="0" smtClean="0"/>
              <a:t>plantar grasp reflex.  </a:t>
            </a:r>
            <a:r>
              <a:rPr lang="en-CA" dirty="0" smtClean="0"/>
              <a:t>The startled reaction to sound or touch is similar to the </a:t>
            </a:r>
            <a:r>
              <a:rPr lang="en-CA" i="0" dirty="0" smtClean="0"/>
              <a:t>Moro reflex,</a:t>
            </a:r>
            <a:r>
              <a:rPr lang="en-CA" dirty="0" smtClean="0"/>
              <a:t> which occurs when the head is allowed to fall back slightly.  The normal term infant's extremities will extend rapidly with open hands.  The neonate will then slowly flex them back toward the body.  Infants will respond to a bright light by shutting their eyelids tight.  They will often turn toward unique sounds or sights and may focus on objects, especially faces.  Suspending the infant and touching the top of the foot against a surface can demonstrate the </a:t>
            </a:r>
            <a:r>
              <a:rPr lang="en-CA" i="0" dirty="0" smtClean="0"/>
              <a:t>stepping </a:t>
            </a:r>
            <a:r>
              <a:rPr lang="en-CA" i="0" dirty="0" smtClean="0"/>
              <a:t>reflex </a:t>
            </a:r>
            <a:r>
              <a:rPr lang="en-US" sz="1200" b="0" dirty="0" smtClean="0">
                <a:cs typeface="Arial" charset="0"/>
              </a:rPr>
              <a:t>–</a:t>
            </a:r>
            <a:r>
              <a:rPr lang="en-CA" dirty="0" smtClean="0"/>
              <a:t> The </a:t>
            </a:r>
            <a:r>
              <a:rPr lang="en-CA" dirty="0" smtClean="0"/>
              <a:t>infant should lift the leg and then place it flat on the surface.</a:t>
            </a:r>
          </a:p>
        </p:txBody>
      </p:sp>
      <p:sp>
        <p:nvSpPr>
          <p:cNvPr id="4" name="Slide Number Placeholder 3"/>
          <p:cNvSpPr>
            <a:spLocks noGrp="1"/>
          </p:cNvSpPr>
          <p:nvPr>
            <p:ph type="sldNum" sz="quarter" idx="10"/>
          </p:nvPr>
        </p:nvSpPr>
        <p:spPr/>
        <p:txBody>
          <a:bodyPr/>
          <a:lstStyle/>
          <a:p>
            <a:fld id="{5CC25EAF-48E5-4500-B2E8-93B287979693}" type="slidenum">
              <a:rPr lang="en-CA" smtClean="0"/>
              <a:pPr/>
              <a:t>44</a:t>
            </a:fld>
            <a:endParaRPr lang="en-CA"/>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1260E33A-235F-4106-9065-0D9694FBE50E}" type="slidenum">
              <a:rPr lang="en-US">
                <a:latin typeface="Arial" pitchFamily="34" charset="0"/>
              </a:rPr>
              <a:pPr/>
              <a:t>45</a:t>
            </a:fld>
            <a:endParaRPr lang="en-US">
              <a:latin typeface="Arial" pitchFamily="34" charset="0"/>
            </a:endParaRP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a:spcBef>
                <a:spcPct val="0"/>
              </a:spcBef>
            </a:pPr>
            <a:r>
              <a:rPr lang="en-US" altLang="en-US" dirty="0" smtClean="0">
                <a:latin typeface="Arial" pitchFamily="34" charset="0"/>
                <a:cs typeface="Times New Roman" pitchFamily="18" charset="0"/>
              </a:rPr>
              <a:t>Some reflexes have survival value.  For example, the rooting reflex helps a breast-fed baby find the mother’s nipple.</a:t>
            </a:r>
          </a:p>
          <a:p>
            <a:pPr lvl="1">
              <a:spcBef>
                <a:spcPct val="0"/>
              </a:spcBef>
            </a:pPr>
            <a:endParaRPr lang="en-US" altLang="en-US" dirty="0" smtClean="0">
              <a:latin typeface="Arial" pitchFamily="34" charset="0"/>
              <a:cs typeface="Times New Roman" pitchFamily="18" charset="0"/>
            </a:endParaRPr>
          </a:p>
          <a:p>
            <a:pPr>
              <a:spcBef>
                <a:spcPct val="0"/>
              </a:spcBef>
            </a:pPr>
            <a:r>
              <a:rPr lang="en-US" altLang="en-US" dirty="0" smtClean="0">
                <a:latin typeface="Arial" pitchFamily="34" charset="0"/>
                <a:cs typeface="Times New Roman" pitchFamily="18" charset="0"/>
              </a:rPr>
              <a:t>Some reflexes may have had significance in our evolutionary past, but no longer serve a special purpose (e.g.</a:t>
            </a:r>
            <a:r>
              <a:rPr lang="en-US" altLang="en-US" baseline="0" dirty="0" smtClean="0">
                <a:latin typeface="Arial" pitchFamily="34" charset="0"/>
                <a:cs typeface="Times New Roman" pitchFamily="18" charset="0"/>
              </a:rPr>
              <a:t> </a:t>
            </a:r>
            <a:r>
              <a:rPr lang="en-US" altLang="en-US" dirty="0" smtClean="0">
                <a:latin typeface="Arial" pitchFamily="34" charset="0"/>
                <a:cs typeface="Times New Roman" pitchFamily="18" charset="0"/>
              </a:rPr>
              <a:t>the Moro reflex).</a:t>
            </a:r>
          </a:p>
          <a:p>
            <a:pPr lvl="1">
              <a:spcBef>
                <a:spcPct val="0"/>
              </a:spcBef>
            </a:pPr>
            <a:endParaRPr lang="en-US" altLang="en-US" dirty="0" smtClean="0">
              <a:latin typeface="Arial" pitchFamily="34" charset="0"/>
              <a:cs typeface="Times New Roman" pitchFamily="18" charset="0"/>
            </a:endParaRPr>
          </a:p>
          <a:p>
            <a:pPr>
              <a:spcBef>
                <a:spcPct val="0"/>
              </a:spcBef>
            </a:pPr>
            <a:r>
              <a:rPr lang="en-US" altLang="en-US" dirty="0" smtClean="0">
                <a:latin typeface="Arial" pitchFamily="34" charset="0"/>
                <a:cs typeface="Times New Roman" pitchFamily="18" charset="0"/>
              </a:rPr>
              <a:t>Several reflexes help parents and infants establish gratifying interaction.</a:t>
            </a:r>
            <a:endParaRPr lang="en-US" altLang="en-US" dirty="0" smtClean="0">
              <a:latin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6B361D10-4A98-483E-AA10-8C145D3305F4}" type="slidenum">
              <a:rPr lang="en-US">
                <a:latin typeface="Arial" pitchFamily="34" charset="0"/>
              </a:rPr>
              <a:pPr/>
              <a:t>46</a:t>
            </a:fld>
            <a:endParaRPr lang="en-US">
              <a:latin typeface="Arial" pitchFamily="34" charset="0"/>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lvl="1">
              <a:spcBef>
                <a:spcPct val="0"/>
              </a:spcBef>
            </a:pPr>
            <a:r>
              <a:rPr lang="en-US" altLang="en-US" dirty="0" smtClean="0">
                <a:latin typeface="Arial" pitchFamily="34" charset="0"/>
                <a:cs typeface="Times New Roman" pitchFamily="18" charset="0"/>
              </a:rPr>
              <a:t>Some reflexes have survival value.  For example, the rooting reflex helps a breast-fed baby find the mother’s nipple.</a:t>
            </a:r>
          </a:p>
          <a:p>
            <a:pPr lvl="1">
              <a:spcBef>
                <a:spcPct val="0"/>
              </a:spcBef>
            </a:pPr>
            <a:endParaRPr lang="en-US" altLang="en-US" dirty="0" smtClean="0">
              <a:latin typeface="Arial" pitchFamily="34" charset="0"/>
              <a:cs typeface="Times New Roman" pitchFamily="18" charset="0"/>
            </a:endParaRPr>
          </a:p>
          <a:p>
            <a:pPr lvl="1">
              <a:spcBef>
                <a:spcPct val="0"/>
              </a:spcBef>
            </a:pPr>
            <a:r>
              <a:rPr lang="en-US" altLang="en-US" dirty="0" smtClean="0">
                <a:latin typeface="Arial" pitchFamily="34" charset="0"/>
                <a:cs typeface="Times New Roman" pitchFamily="18" charset="0"/>
              </a:rPr>
              <a:t>Some reflexes may have had significance in our evolutionary past, but no longer serve a special purpose (e.g. the Moro reflex).</a:t>
            </a:r>
          </a:p>
          <a:p>
            <a:pPr lvl="1">
              <a:spcBef>
                <a:spcPct val="0"/>
              </a:spcBef>
            </a:pPr>
            <a:endParaRPr lang="en-US" altLang="en-US" dirty="0" smtClean="0">
              <a:latin typeface="Arial" pitchFamily="34" charset="0"/>
              <a:cs typeface="Times New Roman" pitchFamily="18" charset="0"/>
            </a:endParaRPr>
          </a:p>
          <a:p>
            <a:pPr lvl="1">
              <a:spcBef>
                <a:spcPct val="0"/>
              </a:spcBef>
            </a:pPr>
            <a:r>
              <a:rPr lang="en-US" altLang="en-US" dirty="0" smtClean="0">
                <a:latin typeface="Arial" pitchFamily="34" charset="0"/>
                <a:cs typeface="Times New Roman" pitchFamily="18" charset="0"/>
              </a:rPr>
              <a:t>Several reflexes help parents and infants establish gratifying interaction.</a:t>
            </a:r>
            <a:endParaRPr lang="en-US" altLang="en-US" dirty="0"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5CC25EAF-48E5-4500-B2E8-93B287979693}" type="slidenum">
              <a:rPr lang="en-CA" smtClean="0"/>
              <a:pPr/>
              <a:t>4</a:t>
            </a:fld>
            <a:endParaRPr lang="en-CA"/>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D9582553-E943-4B1E-A78C-9AD63CB7BEE7}" type="slidenum">
              <a:rPr lang="en-US">
                <a:latin typeface="Arial" pitchFamily="34" charset="0"/>
              </a:rPr>
              <a:pPr/>
              <a:t>47</a:t>
            </a:fld>
            <a:endParaRPr lang="en-US">
              <a:latin typeface="Arial" pitchFamily="34" charset="0"/>
            </a:endParaRP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r>
              <a:rPr lang="en-US" dirty="0" smtClean="0">
                <a:latin typeface="Arial" pitchFamily="34" charset="0"/>
              </a:rPr>
              <a:t>Stroke cheek near corner of mouth or object brushes the area.</a:t>
            </a:r>
          </a:p>
          <a:p>
            <a:pPr eaLnBrk="1" hangingPunct="1"/>
            <a:endParaRPr lang="en-US" dirty="0" smtClean="0">
              <a:latin typeface="Arial" pitchFamily="34" charset="0"/>
            </a:endParaRPr>
          </a:p>
          <a:p>
            <a:pPr eaLnBrk="1" hangingPunct="1"/>
            <a:r>
              <a:rPr lang="en-US" dirty="0" smtClean="0">
                <a:latin typeface="Arial" pitchFamily="34" charset="0"/>
              </a:rPr>
              <a:t>Infant responds by turning head toward stimulation.</a:t>
            </a:r>
          </a:p>
          <a:p>
            <a:pPr eaLnBrk="1" hangingPunct="1"/>
            <a:endParaRPr lang="en-US" dirty="0" smtClean="0">
              <a:latin typeface="Arial" pitchFamily="34" charset="0"/>
            </a:endParaRPr>
          </a:p>
          <a:p>
            <a:pPr eaLnBrk="1" hangingPunct="1"/>
            <a:r>
              <a:rPr lang="en-US" dirty="0" smtClean="0">
                <a:latin typeface="Arial" pitchFamily="34" charset="0"/>
              </a:rPr>
              <a:t>Disappears at 3 weeks when child begins to be able to voluntarily turn head.</a:t>
            </a:r>
          </a:p>
          <a:p>
            <a:pPr eaLnBrk="1" hangingPunct="1"/>
            <a:endParaRPr lang="en-US" dirty="0" smtClean="0">
              <a:latin typeface="Arial" pitchFamily="34" charset="0"/>
            </a:endParaRPr>
          </a:p>
          <a:p>
            <a:pPr eaLnBrk="1" hangingPunct="1"/>
            <a:r>
              <a:rPr lang="en-US" dirty="0" smtClean="0">
                <a:latin typeface="Arial" pitchFamily="34" charset="0"/>
              </a:rPr>
              <a:t>Helps infant find nipple.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78D0276E-9F2E-41BF-AAC0-762970E984D8}" type="slidenum">
              <a:rPr lang="en-US">
                <a:latin typeface="Arial" pitchFamily="34" charset="0"/>
              </a:rPr>
              <a:pPr/>
              <a:t>48</a:t>
            </a:fld>
            <a:endParaRPr lang="en-US">
              <a:latin typeface="Arial" pitchFamily="34" charset="0"/>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r>
              <a:rPr lang="en-US" dirty="0" smtClean="0">
                <a:latin typeface="Arial" pitchFamily="34" charset="0"/>
              </a:rPr>
              <a:t>Moro reflex</a:t>
            </a:r>
          </a:p>
          <a:p>
            <a:pPr eaLnBrk="1" hangingPunct="1"/>
            <a:r>
              <a:rPr lang="en-US" dirty="0" smtClean="0">
                <a:latin typeface="Arial" pitchFamily="34" charset="0"/>
              </a:rPr>
              <a:t>Hold infant horizontally on back and let head drop slightly or produce sudden loud sound against the surface supporting the infant.</a:t>
            </a:r>
          </a:p>
          <a:p>
            <a:pPr eaLnBrk="1" hangingPunct="1"/>
            <a:endParaRPr lang="en-US" dirty="0" smtClean="0">
              <a:latin typeface="Arial" pitchFamily="34" charset="0"/>
            </a:endParaRPr>
          </a:p>
          <a:p>
            <a:pPr eaLnBrk="1" hangingPunct="1"/>
            <a:r>
              <a:rPr lang="en-US" dirty="0" smtClean="0">
                <a:latin typeface="Arial" pitchFamily="34" charset="0"/>
              </a:rPr>
              <a:t>Infant response is to make an embracing motion by arching back, extending legs, throwing arms outward and then bringing them in toward the body.</a:t>
            </a:r>
          </a:p>
          <a:p>
            <a:pPr eaLnBrk="1" hangingPunct="1"/>
            <a:endParaRPr lang="en-US" dirty="0" smtClean="0">
              <a:latin typeface="Arial" pitchFamily="34" charset="0"/>
            </a:endParaRPr>
          </a:p>
          <a:p>
            <a:pPr eaLnBrk="1" hangingPunct="1"/>
            <a:r>
              <a:rPr lang="en-US" dirty="0" smtClean="0">
                <a:latin typeface="Arial" pitchFamily="34" charset="0"/>
              </a:rPr>
              <a:t>Disappears at 6 months.</a:t>
            </a:r>
          </a:p>
          <a:p>
            <a:pPr eaLnBrk="1" hangingPunct="1"/>
            <a:endParaRPr lang="en-US" dirty="0" smtClean="0">
              <a:latin typeface="Arial" pitchFamily="34" charset="0"/>
            </a:endParaRPr>
          </a:p>
          <a:p>
            <a:pPr eaLnBrk="1" hangingPunct="1"/>
            <a:r>
              <a:rPr lang="en-US" dirty="0" smtClean="0">
                <a:latin typeface="Arial" pitchFamily="34" charset="0"/>
              </a:rPr>
              <a:t>Probably in human evolution helped baby cling to mother.</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8E26BE90-ABAA-4784-A043-72D50C6A1536}" type="slidenum">
              <a:rPr lang="en-US">
                <a:latin typeface="Arial" pitchFamily="34" charset="0"/>
              </a:rPr>
              <a:pPr/>
              <a:t>49</a:t>
            </a:fld>
            <a:endParaRPr lang="en-US">
              <a:latin typeface="Arial" pitchFamily="34" charset="0"/>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pPr eaLnBrk="1" hangingPunct="1"/>
            <a:r>
              <a:rPr lang="en-US" dirty="0" err="1" smtClean="0">
                <a:latin typeface="Arial" pitchFamily="34" charset="0"/>
              </a:rPr>
              <a:t>Spontaeous</a:t>
            </a:r>
            <a:r>
              <a:rPr lang="en-US" dirty="0" smtClean="0">
                <a:latin typeface="Arial" pitchFamily="34" charset="0"/>
              </a:rPr>
              <a:t> grasp of adult’s finger.</a:t>
            </a:r>
          </a:p>
          <a:p>
            <a:r>
              <a:rPr lang="en-CA" dirty="0" smtClean="0"/>
              <a:t>Neuromuscular/neurologic signs (1</a:t>
            </a:r>
            <a:r>
              <a:rPr lang="en-CA" dirty="0" smtClean="0"/>
              <a:t>) Posture </a:t>
            </a:r>
            <a:r>
              <a:rPr lang="en-US" sz="1200" b="0" dirty="0" smtClean="0">
                <a:cs typeface="Arial" charset="0"/>
              </a:rPr>
              <a:t>–</a:t>
            </a:r>
            <a:r>
              <a:rPr lang="en-CA" dirty="0" smtClean="0"/>
              <a:t> </a:t>
            </a:r>
            <a:r>
              <a:rPr lang="en-CA" dirty="0" smtClean="0"/>
              <a:t>Increased scores are assigned when greater flexion of the newborn is observed without touching. </a:t>
            </a:r>
          </a:p>
          <a:p>
            <a:r>
              <a:rPr lang="en-CA" dirty="0" smtClean="0"/>
              <a:t>(2) Square </a:t>
            </a:r>
            <a:r>
              <a:rPr lang="en-CA" dirty="0" smtClean="0"/>
              <a:t>window </a:t>
            </a:r>
            <a:r>
              <a:rPr lang="en-US" sz="1200" b="0" dirty="0" smtClean="0">
                <a:cs typeface="Arial" charset="0"/>
              </a:rPr>
              <a:t>–</a:t>
            </a:r>
            <a:r>
              <a:rPr lang="en-CA" dirty="0" smtClean="0"/>
              <a:t> </a:t>
            </a:r>
            <a:r>
              <a:rPr lang="en-CA" dirty="0" smtClean="0"/>
              <a:t>Scores are assessed by applying enough pressure to the hand to flex it to the forearm.  Scores increase as the angle between the </a:t>
            </a:r>
            <a:r>
              <a:rPr lang="en-CA" dirty="0" err="1" smtClean="0"/>
              <a:t>hypothenar</a:t>
            </a:r>
            <a:r>
              <a:rPr lang="en-CA" dirty="0" smtClean="0"/>
              <a:t> eminence and forearm decreases from 90 to 0 degrees. </a:t>
            </a:r>
          </a:p>
          <a:p>
            <a:r>
              <a:rPr lang="en-CA" dirty="0" smtClean="0"/>
              <a:t>(3</a:t>
            </a:r>
            <a:r>
              <a:rPr lang="en-CA" dirty="0" smtClean="0"/>
              <a:t>) Ankle </a:t>
            </a:r>
            <a:r>
              <a:rPr lang="en-CA" dirty="0" err="1" smtClean="0"/>
              <a:t>dorsiflexion</a:t>
            </a:r>
            <a:r>
              <a:rPr lang="en-CA" dirty="0" smtClean="0"/>
              <a:t> </a:t>
            </a:r>
            <a:r>
              <a:rPr lang="en-US" sz="1200" b="0" dirty="0" smtClean="0">
                <a:cs typeface="Arial" charset="0"/>
              </a:rPr>
              <a:t>–</a:t>
            </a:r>
            <a:r>
              <a:rPr lang="en-CA" dirty="0" smtClean="0"/>
              <a:t> </a:t>
            </a:r>
            <a:r>
              <a:rPr lang="en-CA" dirty="0" smtClean="0"/>
              <a:t>The newborn's foot is flexed against the anterior aspect of the leg.  Scores increase as this angle decreases from 90 to 0 degrees.</a:t>
            </a:r>
          </a:p>
          <a:p>
            <a:r>
              <a:rPr lang="en-CA" dirty="0" smtClean="0"/>
              <a:t>Arm </a:t>
            </a:r>
            <a:r>
              <a:rPr lang="en-CA" dirty="0" smtClean="0"/>
              <a:t>recoil </a:t>
            </a:r>
            <a:r>
              <a:rPr lang="en-US" sz="1200" b="0" dirty="0" smtClean="0">
                <a:cs typeface="Arial" charset="0"/>
              </a:rPr>
              <a:t>–</a:t>
            </a:r>
            <a:r>
              <a:rPr lang="en-CA" dirty="0" smtClean="0"/>
              <a:t> </a:t>
            </a:r>
            <a:r>
              <a:rPr lang="en-CA" dirty="0" smtClean="0"/>
              <a:t>The newborn's arms are flexed for a few seconds and then extended fully.  Recoil is then observed by releasing the hands.  Scores increase as the angle of the </a:t>
            </a:r>
            <a:r>
              <a:rPr lang="en-CA" dirty="0" err="1" smtClean="0"/>
              <a:t>antecubital</a:t>
            </a:r>
            <a:r>
              <a:rPr lang="en-CA" dirty="0" smtClean="0"/>
              <a:t> space reduces from 180 degrees to &lt;90 degrees. </a:t>
            </a:r>
          </a:p>
          <a:p>
            <a:r>
              <a:rPr lang="en-CA" dirty="0" smtClean="0"/>
              <a:t>Leg </a:t>
            </a:r>
            <a:r>
              <a:rPr lang="en-CA" dirty="0" smtClean="0"/>
              <a:t>recoil </a:t>
            </a:r>
            <a:r>
              <a:rPr lang="en-US" sz="1200" b="0" dirty="0" smtClean="0">
                <a:cs typeface="Arial" charset="0"/>
              </a:rPr>
              <a:t>–</a:t>
            </a:r>
            <a:r>
              <a:rPr lang="en-CA" dirty="0" smtClean="0"/>
              <a:t> </a:t>
            </a:r>
            <a:r>
              <a:rPr lang="en-CA" dirty="0" smtClean="0"/>
              <a:t>This assessment is done the same way as the arm recoil.  The score increases as the angle between the knees and the hips decreases from 180 degrees to &lt;90 degrees. </a:t>
            </a:r>
          </a:p>
          <a:p>
            <a:r>
              <a:rPr lang="en-CA" dirty="0" err="1" smtClean="0"/>
              <a:t>Popliteal</a:t>
            </a:r>
            <a:r>
              <a:rPr lang="en-CA" dirty="0" smtClean="0"/>
              <a:t> </a:t>
            </a:r>
            <a:r>
              <a:rPr lang="en-CA" dirty="0" smtClean="0"/>
              <a:t>angle </a:t>
            </a:r>
            <a:r>
              <a:rPr lang="en-US" sz="1200" b="0" dirty="0" smtClean="0">
                <a:cs typeface="Arial" charset="0"/>
              </a:rPr>
              <a:t>–</a:t>
            </a:r>
            <a:r>
              <a:rPr lang="en-CA" dirty="0" smtClean="0"/>
              <a:t> </a:t>
            </a:r>
            <a:r>
              <a:rPr lang="en-CA" dirty="0" smtClean="0"/>
              <a:t>The thigh is held in the high chest position.  The leg is extended with the other hand.  The score increases as the angle behind the knee decreases from 180 to &lt;90 degrees.</a:t>
            </a:r>
          </a:p>
          <a:p>
            <a:r>
              <a:rPr lang="en-CA" dirty="0" smtClean="0"/>
              <a:t>Heel to </a:t>
            </a:r>
            <a:r>
              <a:rPr lang="en-CA" dirty="0" smtClean="0"/>
              <a:t>ear </a:t>
            </a:r>
            <a:r>
              <a:rPr lang="en-US" sz="1200" b="0" dirty="0" smtClean="0">
                <a:cs typeface="Arial" charset="0"/>
              </a:rPr>
              <a:t>–</a:t>
            </a:r>
            <a:r>
              <a:rPr lang="en-CA" dirty="0" smtClean="0"/>
              <a:t> </a:t>
            </a:r>
            <a:r>
              <a:rPr lang="en-CA" dirty="0" smtClean="0"/>
              <a:t>The newborn's feet are drawn as close to the ears as possible.  After releasing the feet, the score is then determined by assessing the </a:t>
            </a:r>
            <a:r>
              <a:rPr lang="en-CA" dirty="0" err="1" smtClean="0"/>
              <a:t>popliteal</a:t>
            </a:r>
            <a:r>
              <a:rPr lang="en-CA" dirty="0" smtClean="0"/>
              <a:t> angle and whether the feet can touch the ears.</a:t>
            </a:r>
          </a:p>
          <a:p>
            <a:r>
              <a:rPr lang="en-CA" dirty="0" smtClean="0"/>
              <a:t>Scarf </a:t>
            </a:r>
            <a:r>
              <a:rPr lang="en-CA" dirty="0" smtClean="0"/>
              <a:t>sign </a:t>
            </a:r>
            <a:r>
              <a:rPr lang="en-US" sz="1200" b="0" dirty="0" smtClean="0">
                <a:cs typeface="Arial" charset="0"/>
              </a:rPr>
              <a:t>–</a:t>
            </a:r>
            <a:r>
              <a:rPr lang="en-CA" dirty="0" smtClean="0"/>
              <a:t> </a:t>
            </a:r>
            <a:r>
              <a:rPr lang="en-CA" dirty="0" smtClean="0"/>
              <a:t>The newborn's hand is extended to the opposite shoulder.  Scores increase if the elbow of the extended hand does not go past the middle of the chest.</a:t>
            </a:r>
          </a:p>
          <a:p>
            <a:r>
              <a:rPr lang="en-CA" dirty="0" smtClean="0"/>
              <a:t>Head </a:t>
            </a:r>
            <a:r>
              <a:rPr lang="en-CA" dirty="0" smtClean="0"/>
              <a:t>lag </a:t>
            </a:r>
            <a:r>
              <a:rPr lang="en-US" sz="1200" b="0" dirty="0" smtClean="0">
                <a:cs typeface="Arial" charset="0"/>
              </a:rPr>
              <a:t>–</a:t>
            </a:r>
            <a:r>
              <a:rPr lang="en-CA" dirty="0" smtClean="0"/>
              <a:t> </a:t>
            </a:r>
            <a:r>
              <a:rPr lang="en-CA" dirty="0" smtClean="0"/>
              <a:t>The newborn is pulled upward by both arms from a supine position.  Scores increase if the newborn is able to hold the head forward.  The newborn's head should be supported during this assessment. </a:t>
            </a:r>
          </a:p>
          <a:p>
            <a:r>
              <a:rPr lang="en-CA" dirty="0" smtClean="0"/>
              <a:t>Ventral </a:t>
            </a:r>
            <a:r>
              <a:rPr lang="en-CA" dirty="0" smtClean="0"/>
              <a:t>suspension </a:t>
            </a:r>
            <a:r>
              <a:rPr lang="en-US" sz="1200" b="0" dirty="0" smtClean="0">
                <a:cs typeface="Arial" charset="0"/>
              </a:rPr>
              <a:t>–</a:t>
            </a:r>
            <a:r>
              <a:rPr lang="en-CA" dirty="0" smtClean="0"/>
              <a:t> </a:t>
            </a:r>
            <a:r>
              <a:rPr lang="en-CA" dirty="0" smtClean="0"/>
              <a:t>The newborn, in a prone position, is suspended over one hand.  The back, legs, arms, and neck are observed for extension.  Scores increase as a curved back and neck with extended limp legs progress into a </a:t>
            </a:r>
            <a:r>
              <a:rPr lang="en-CA" dirty="0" err="1" smtClean="0"/>
              <a:t>hyperextended</a:t>
            </a:r>
            <a:r>
              <a:rPr lang="en-CA" dirty="0" smtClean="0"/>
              <a:t> back with good flexion of the arms and legs. </a:t>
            </a:r>
          </a:p>
          <a:p>
            <a:r>
              <a:rPr lang="en-CA" dirty="0" smtClean="0"/>
              <a:t>Scores indicate weeks of gestation.</a:t>
            </a:r>
          </a:p>
          <a:p>
            <a:pPr eaLnBrk="1" hangingPunct="1"/>
            <a:endParaRPr lang="en-US" dirty="0" smtClean="0">
              <a:latin typeface="Arial" pitchFamily="34" charset="0"/>
            </a:endParaRPr>
          </a:p>
          <a:p>
            <a:pPr eaLnBrk="1" hangingPunct="1"/>
            <a:endParaRPr lang="en-US" dirty="0" smtClean="0">
              <a:latin typeface="Arial" pitchFamily="34" charset="0"/>
            </a:endParaRPr>
          </a:p>
          <a:p>
            <a:pPr eaLnBrk="1" hangingPunct="1"/>
            <a:r>
              <a:rPr lang="en-US" dirty="0" smtClean="0">
                <a:latin typeface="Arial" pitchFamily="34" charset="0"/>
              </a:rPr>
              <a:t>Disappears </a:t>
            </a:r>
            <a:r>
              <a:rPr lang="en-US" dirty="0" smtClean="0">
                <a:latin typeface="Arial" pitchFamily="34" charset="0"/>
              </a:rPr>
              <a:t>at 3 - 4 months to allow reaching and grasping.</a:t>
            </a:r>
          </a:p>
          <a:p>
            <a:pPr eaLnBrk="1" hangingPunct="1"/>
            <a:r>
              <a:rPr lang="en-US" dirty="0" smtClean="0">
                <a:latin typeface="Arial" pitchFamily="34" charset="0"/>
              </a:rPr>
              <a:t>Prepares infant for voluntary grasping.</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Developed as an objective way to evaluate the condition</a:t>
            </a:r>
            <a:r>
              <a:rPr lang="en-CA" baseline="0" dirty="0" smtClean="0"/>
              <a:t> of a neonate.  Also great for assessing the effectiveness of a resuscitation. </a:t>
            </a:r>
          </a:p>
          <a:p>
            <a:endParaRPr lang="en-CA" baseline="0" dirty="0" smtClean="0"/>
          </a:p>
          <a:p>
            <a:r>
              <a:rPr lang="en-CA" baseline="0" dirty="0" smtClean="0"/>
              <a:t>Five areas assessed:</a:t>
            </a:r>
          </a:p>
          <a:p>
            <a:r>
              <a:rPr lang="en-CA" baseline="0" dirty="0" smtClean="0"/>
              <a:t>1.Respiratory effort</a:t>
            </a:r>
          </a:p>
          <a:p>
            <a:r>
              <a:rPr lang="en-CA" baseline="0" dirty="0" smtClean="0"/>
              <a:t>2. Heart rate</a:t>
            </a:r>
          </a:p>
          <a:p>
            <a:r>
              <a:rPr lang="en-CA" baseline="0" dirty="0" smtClean="0"/>
              <a:t>3. Muscle tone</a:t>
            </a:r>
          </a:p>
          <a:p>
            <a:r>
              <a:rPr lang="en-CA" baseline="0" dirty="0" smtClean="0"/>
              <a:t>4. Reflex </a:t>
            </a:r>
            <a:r>
              <a:rPr lang="en-CA" baseline="0" dirty="0" smtClean="0"/>
              <a:t>irritability</a:t>
            </a:r>
            <a:endParaRPr lang="en-CA" baseline="0" dirty="0" smtClean="0"/>
          </a:p>
          <a:p>
            <a:r>
              <a:rPr lang="en-CA" baseline="0" dirty="0" smtClean="0"/>
              <a:t>5. Colour</a:t>
            </a:r>
          </a:p>
          <a:p>
            <a:endParaRPr lang="en-CA" baseline="0" dirty="0" smtClean="0"/>
          </a:p>
          <a:p>
            <a:r>
              <a:rPr lang="en-CA" dirty="0" smtClean="0"/>
              <a:t>Following a 10-hour period of intense labour, a 2000-gram female is born by vaginal delivery.  One minute after delivery, the baby has a heart rate of 120 </a:t>
            </a:r>
            <a:r>
              <a:rPr lang="en-CA" dirty="0" err="1" smtClean="0"/>
              <a:t>bpm</a:t>
            </a:r>
            <a:r>
              <a:rPr lang="en-CA" dirty="0" smtClean="0"/>
              <a:t>, exerts little respiratory effort, and has good colour except for some cyanosis in her extremities.  The baby cries when a suction catheter is passed into her nasal passages and has good muscle tone.  How will these findings help you in your assessment and treatment of this newborn?</a:t>
            </a:r>
          </a:p>
          <a:p>
            <a:r>
              <a:rPr lang="en-CA" dirty="0" smtClean="0"/>
              <a:t>The </a:t>
            </a:r>
            <a:r>
              <a:rPr lang="en-CA" dirty="0" err="1" smtClean="0"/>
              <a:t>Apgar</a:t>
            </a:r>
            <a:r>
              <a:rPr lang="en-CA" dirty="0" smtClean="0"/>
              <a:t> score was introduced by Virginia </a:t>
            </a:r>
            <a:r>
              <a:rPr lang="en-CA" dirty="0" err="1" smtClean="0"/>
              <a:t>Apgar</a:t>
            </a:r>
            <a:r>
              <a:rPr lang="en-CA" dirty="0" smtClean="0"/>
              <a:t> in 1952 as a rapid method of newborn assessment.  Five physical signs are evaluated and given a rating of 0, 1, or 2 points, depending on severity of findings.  The scores are totalled and become the infant's </a:t>
            </a:r>
            <a:r>
              <a:rPr lang="en-CA" dirty="0" err="1" smtClean="0"/>
              <a:t>Apgar</a:t>
            </a:r>
            <a:r>
              <a:rPr lang="en-CA" dirty="0" smtClean="0"/>
              <a:t> score (see below).</a:t>
            </a:r>
            <a:r>
              <a:rPr lang="en-CA" baseline="0" dirty="0" smtClean="0"/>
              <a:t>  </a:t>
            </a:r>
            <a:r>
              <a:rPr lang="en-CA" dirty="0" err="1" smtClean="0"/>
              <a:t>Apgar</a:t>
            </a:r>
            <a:r>
              <a:rPr lang="en-CA" dirty="0" smtClean="0"/>
              <a:t> assessment is done at 1 and 5 minutes after birth, with additional scoring every 5 minutes for 20 minutes for infants who score less than 7 initially.  Infants with low scores (0-2) require immediate resuscitation efforts.  Infants with a score of 3 to 6 may need oxygen and additional stimulation, whereas infants with scores of 7 or more are considered stable.  Resuscitation efforts should not be delayed until after 1 minute in severely depressed infants.  This newborn's </a:t>
            </a:r>
            <a:r>
              <a:rPr lang="en-CA" dirty="0" err="1" smtClean="0"/>
              <a:t>Apgar</a:t>
            </a:r>
            <a:r>
              <a:rPr lang="en-CA" dirty="0" smtClean="0"/>
              <a:t> score is 8, suggesting no additional intervention is necessary.  The acronym APGAR may be used to help remember the five areas of assessment (see below).</a:t>
            </a:r>
          </a:p>
          <a:p>
            <a:endParaRPr lang="en-CA" dirty="0"/>
          </a:p>
        </p:txBody>
      </p:sp>
      <p:sp>
        <p:nvSpPr>
          <p:cNvPr id="4" name="Slide Number Placeholder 3"/>
          <p:cNvSpPr>
            <a:spLocks noGrp="1"/>
          </p:cNvSpPr>
          <p:nvPr>
            <p:ph type="sldNum" sz="quarter" idx="10"/>
          </p:nvPr>
        </p:nvSpPr>
        <p:spPr/>
        <p:txBody>
          <a:bodyPr/>
          <a:lstStyle/>
          <a:p>
            <a:fld id="{5CC25EAF-48E5-4500-B2E8-93B287979693}" type="slidenum">
              <a:rPr lang="en-CA" smtClean="0"/>
              <a:pPr/>
              <a:t>13</a:t>
            </a:fld>
            <a:endParaRPr lang="en-CA"/>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First score is at 1 minute and second is at 5 minutes, and every 20 minutes,</a:t>
            </a:r>
            <a:r>
              <a:rPr lang="en-CA" baseline="0" dirty="0" smtClean="0"/>
              <a:t> if needed. </a:t>
            </a:r>
          </a:p>
          <a:p>
            <a:r>
              <a:rPr lang="en-CA" baseline="0" dirty="0" err="1" smtClean="0"/>
              <a:t>Apgar</a:t>
            </a:r>
            <a:r>
              <a:rPr lang="en-CA" baseline="0" dirty="0" smtClean="0"/>
              <a:t> is not given until 1 minute after birth.   It cannot be used as a criteria to initiate resuscitation, but rather as an assessment of how well the neonate is responding to </a:t>
            </a:r>
            <a:r>
              <a:rPr lang="en-CA" baseline="0" dirty="0" err="1" smtClean="0"/>
              <a:t>resusc</a:t>
            </a:r>
            <a:r>
              <a:rPr lang="en-CA" baseline="0" dirty="0" smtClean="0"/>
              <a:t>. </a:t>
            </a:r>
          </a:p>
          <a:p>
            <a:endParaRPr lang="en-CA" baseline="0" dirty="0" smtClean="0"/>
          </a:p>
          <a:p>
            <a:r>
              <a:rPr lang="en-CA" baseline="0" dirty="0" smtClean="0"/>
              <a:t>Five-minute </a:t>
            </a:r>
            <a:r>
              <a:rPr lang="en-CA" baseline="0" dirty="0" err="1" smtClean="0"/>
              <a:t>Apgar</a:t>
            </a:r>
            <a:r>
              <a:rPr lang="en-CA" baseline="0" dirty="0" smtClean="0"/>
              <a:t> </a:t>
            </a:r>
            <a:r>
              <a:rPr lang="en-CA" baseline="0" dirty="0" smtClean="0"/>
              <a:t>is predictive of future impairment, with a low score being associated with  a high risk of long-term damage.</a:t>
            </a:r>
            <a:endParaRPr lang="en-CA" dirty="0"/>
          </a:p>
        </p:txBody>
      </p:sp>
      <p:sp>
        <p:nvSpPr>
          <p:cNvPr id="4" name="Slide Number Placeholder 3"/>
          <p:cNvSpPr>
            <a:spLocks noGrp="1"/>
          </p:cNvSpPr>
          <p:nvPr>
            <p:ph type="sldNum" sz="quarter" idx="10"/>
          </p:nvPr>
        </p:nvSpPr>
        <p:spPr/>
        <p:txBody>
          <a:bodyPr/>
          <a:lstStyle/>
          <a:p>
            <a:fld id="{5CC25EAF-48E5-4500-B2E8-93B287979693}" type="slidenum">
              <a:rPr lang="en-CA" smtClean="0"/>
              <a:pPr/>
              <a:t>14</a:t>
            </a:fld>
            <a:endParaRPr lang="en-CA"/>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6788736F-8EB1-47F4-95EC-3216154333B9}" type="slidenum">
              <a:rPr lang="en-US"/>
              <a:pPr/>
              <a:t>22</a:t>
            </a:fld>
            <a:endParaRPr lang="en-US"/>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a:spcBef>
                <a:spcPct val="0"/>
              </a:spcBef>
            </a:pPr>
            <a:r>
              <a:rPr lang="en-US" altLang="en-US" dirty="0" smtClean="0">
                <a:cs typeface="Times New Roman" pitchFamily="18" charset="0"/>
              </a:rPr>
              <a:t>Infants who have difficulty making the transition to life outside the uterus must be given help at once.</a:t>
            </a:r>
          </a:p>
          <a:p>
            <a:pPr>
              <a:spcBef>
                <a:spcPct val="0"/>
              </a:spcBef>
            </a:pPr>
            <a:endParaRPr lang="en-US" altLang="en-US" dirty="0" smtClean="0">
              <a:cs typeface="Times New Roman" pitchFamily="18" charset="0"/>
            </a:endParaRPr>
          </a:p>
          <a:p>
            <a:pPr>
              <a:spcBef>
                <a:spcPct val="0"/>
              </a:spcBef>
            </a:pPr>
            <a:r>
              <a:rPr lang="en-US" altLang="en-US" dirty="0" smtClean="0">
                <a:cs typeface="Times New Roman" pitchFamily="18" charset="0"/>
              </a:rPr>
              <a:t>The </a:t>
            </a:r>
            <a:r>
              <a:rPr lang="en-US" altLang="en-US" b="0" dirty="0" err="1" smtClean="0">
                <a:cs typeface="Times New Roman" pitchFamily="18" charset="0"/>
              </a:rPr>
              <a:t>Apgar</a:t>
            </a:r>
            <a:r>
              <a:rPr lang="en-US" altLang="en-US" b="0" dirty="0" smtClean="0">
                <a:cs typeface="Times New Roman" pitchFamily="18" charset="0"/>
              </a:rPr>
              <a:t> Scale </a:t>
            </a:r>
            <a:r>
              <a:rPr lang="en-US" altLang="en-US" dirty="0" smtClean="0">
                <a:cs typeface="Times New Roman" pitchFamily="18" charset="0"/>
              </a:rPr>
              <a:t>is used to assess the infant’s physical condition on 5 criteria, each of which is rated from 0 to 2.</a:t>
            </a:r>
          </a:p>
          <a:p>
            <a:pPr>
              <a:spcBef>
                <a:spcPct val="0"/>
              </a:spcBef>
            </a:pPr>
            <a:endParaRPr lang="en-US" altLang="en-US" dirty="0" smtClean="0">
              <a:cs typeface="Times New Roman" pitchFamily="18" charset="0"/>
            </a:endParaRPr>
          </a:p>
          <a:p>
            <a:pPr>
              <a:spcBef>
                <a:spcPct val="0"/>
              </a:spcBef>
            </a:pPr>
            <a:r>
              <a:rPr lang="en-US" altLang="en-US" dirty="0" smtClean="0">
                <a:cs typeface="Times New Roman" pitchFamily="18" charset="0"/>
              </a:rPr>
              <a:t>Two </a:t>
            </a:r>
            <a:r>
              <a:rPr lang="en-US" altLang="en-US" dirty="0" err="1" smtClean="0">
                <a:cs typeface="Times New Roman" pitchFamily="18" charset="0"/>
              </a:rPr>
              <a:t>Apgar</a:t>
            </a:r>
            <a:r>
              <a:rPr lang="en-US" altLang="en-US" dirty="0" smtClean="0">
                <a:cs typeface="Times New Roman" pitchFamily="18" charset="0"/>
              </a:rPr>
              <a:t> ratings are given, at 1 and 5 minutes after birth, since some babies have trouble adjusting at first but do quite well after a few minutes.</a:t>
            </a:r>
            <a:endParaRPr lang="en-US" altLang="en-US" sz="1400" dirty="0" smtClean="0">
              <a:cs typeface="Times New Roman" pitchFamily="18" charset="0"/>
            </a:endParaRPr>
          </a:p>
          <a:p>
            <a:pPr eaLnBrk="1" hangingPunct="1"/>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baseline="0" dirty="0" smtClean="0"/>
          </a:p>
        </p:txBody>
      </p:sp>
      <p:sp>
        <p:nvSpPr>
          <p:cNvPr id="4" name="Slide Number Placeholder 3"/>
          <p:cNvSpPr>
            <a:spLocks noGrp="1"/>
          </p:cNvSpPr>
          <p:nvPr>
            <p:ph type="sldNum" sz="quarter" idx="10"/>
          </p:nvPr>
        </p:nvSpPr>
        <p:spPr/>
        <p:txBody>
          <a:bodyPr/>
          <a:lstStyle/>
          <a:p>
            <a:fld id="{5CC25EAF-48E5-4500-B2E8-93B287979693}" type="slidenum">
              <a:rPr lang="en-CA" smtClean="0"/>
              <a:pPr/>
              <a:t>23</a:t>
            </a:fld>
            <a:endParaRPr lang="en-CA"/>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baseline="0" dirty="0" smtClean="0"/>
          </a:p>
        </p:txBody>
      </p:sp>
      <p:sp>
        <p:nvSpPr>
          <p:cNvPr id="4" name="Slide Number Placeholder 3"/>
          <p:cNvSpPr>
            <a:spLocks noGrp="1"/>
          </p:cNvSpPr>
          <p:nvPr>
            <p:ph type="sldNum" sz="quarter" idx="10"/>
          </p:nvPr>
        </p:nvSpPr>
        <p:spPr/>
        <p:txBody>
          <a:bodyPr/>
          <a:lstStyle/>
          <a:p>
            <a:fld id="{5CC25EAF-48E5-4500-B2E8-93B287979693}" type="slidenum">
              <a:rPr lang="en-CA" smtClean="0"/>
              <a:pPr/>
              <a:t>24</a:t>
            </a:fld>
            <a:endParaRPr lang="en-CA"/>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baseline="0" dirty="0" smtClean="0"/>
          </a:p>
        </p:txBody>
      </p:sp>
      <p:sp>
        <p:nvSpPr>
          <p:cNvPr id="4" name="Slide Number Placeholder 3"/>
          <p:cNvSpPr>
            <a:spLocks noGrp="1"/>
          </p:cNvSpPr>
          <p:nvPr>
            <p:ph type="sldNum" sz="quarter" idx="10"/>
          </p:nvPr>
        </p:nvSpPr>
        <p:spPr/>
        <p:txBody>
          <a:bodyPr/>
          <a:lstStyle/>
          <a:p>
            <a:fld id="{5CC25EAF-48E5-4500-B2E8-93B287979693}" type="slidenum">
              <a:rPr lang="en-CA" smtClean="0"/>
              <a:pPr/>
              <a:t>25</a:t>
            </a:fld>
            <a:endParaRPr lang="en-C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a:defRPr sz="2400"/>
            </a:lvl1pPr>
            <a:lvl2pPr>
              <a:defRPr sz="2400"/>
            </a:lvl2pPr>
            <a:lvl3pPr>
              <a:defRPr sz="2400"/>
            </a:lvl3pPr>
            <a:lvl4pPr>
              <a:defRPr sz="2400"/>
            </a:lvl4pPr>
            <a:lvl5pPr>
              <a:defRPr sz="2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 xmlns:p14="http://schemas.microsoft.com/office/powerpoint/2010/main" val="4036028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7825" y="0"/>
            <a:ext cx="2171700" cy="6324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12725" y="0"/>
            <a:ext cx="6362700" cy="6324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 xmlns:p14="http://schemas.microsoft.com/office/powerpoint/2010/main" val="1069822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fld id="{441ECFCF-FB34-4BAA-89B3-E9AACD564803}" type="datetimeFigureOut">
              <a:rPr lang="en-US" smtClean="0"/>
              <a:pPr/>
              <a:t>5/8/2012</a:t>
            </a:fld>
            <a:endParaRPr lang="en-CA"/>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endParaRPr lang="en-CA"/>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fld id="{02908B82-7EC4-4D98-B5D4-2A3A9DD714FD}" type="slidenum">
              <a:rPr lang="en-CA" smtClean="0"/>
              <a:pPr/>
              <a:t>‹#›</a:t>
            </a:fld>
            <a:endParaRPr lang="en-C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quarter" idx="2"/>
          </p:nvPr>
        </p:nvSpPr>
        <p:spPr>
          <a:xfrm>
            <a:off x="4648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Content Placeholder 4"/>
          <p:cNvSpPr>
            <a:spLocks noGrp="1"/>
          </p:cNvSpPr>
          <p:nvPr>
            <p:ph sz="quarter" idx="3"/>
          </p:nvPr>
        </p:nvSpPr>
        <p:spPr>
          <a:xfrm>
            <a:off x="4648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Date Placeholder 5"/>
          <p:cNvSpPr>
            <a:spLocks noGrp="1"/>
          </p:cNvSpPr>
          <p:nvPr>
            <p:ph type="dt" sz="half" idx="10"/>
          </p:nvPr>
        </p:nvSpPr>
        <p:spPr>
          <a:xfrm>
            <a:off x="457200" y="6243638"/>
            <a:ext cx="2133600" cy="457200"/>
          </a:xfrm>
          <a:prstGeom prst="rect">
            <a:avLst/>
          </a:prstGeom>
        </p:spPr>
        <p:txBody>
          <a:bodyPr/>
          <a:lstStyle>
            <a:lvl1pPr>
              <a:defRPr/>
            </a:lvl1pPr>
          </a:lstStyle>
          <a:p>
            <a:endParaRPr lang="en-US"/>
          </a:p>
        </p:txBody>
      </p:sp>
      <p:sp>
        <p:nvSpPr>
          <p:cNvPr id="7" name="Footer Placeholder 6"/>
          <p:cNvSpPr>
            <a:spLocks noGrp="1"/>
          </p:cNvSpPr>
          <p:nvPr>
            <p:ph type="ftr" sz="quarter" idx="11"/>
          </p:nvPr>
        </p:nvSpPr>
        <p:spPr>
          <a:xfrm>
            <a:off x="3124200" y="6248400"/>
            <a:ext cx="2895600" cy="457200"/>
          </a:xfrm>
          <a:prstGeom prst="rect">
            <a:avLst/>
          </a:prstGeom>
        </p:spPr>
        <p:txBody>
          <a:bodyPr/>
          <a:lstStyle>
            <a:lvl1pPr>
              <a:defRPr/>
            </a:lvl1pPr>
          </a:lstStyle>
          <a:p>
            <a:endParaRPr lang="en-US"/>
          </a:p>
        </p:txBody>
      </p:sp>
      <p:sp>
        <p:nvSpPr>
          <p:cNvPr id="8" name="Slide Number Placeholder 7"/>
          <p:cNvSpPr>
            <a:spLocks noGrp="1"/>
          </p:cNvSpPr>
          <p:nvPr>
            <p:ph type="sldNum" sz="quarter" idx="12"/>
          </p:nvPr>
        </p:nvSpPr>
        <p:spPr>
          <a:xfrm>
            <a:off x="6553200" y="6243638"/>
            <a:ext cx="2133600" cy="457200"/>
          </a:xfrm>
          <a:prstGeom prst="rect">
            <a:avLst/>
          </a:prstGeom>
        </p:spPr>
        <p:txBody>
          <a:bodyPr/>
          <a:lstStyle>
            <a:lvl1pPr>
              <a:defRPr/>
            </a:lvl1pPr>
          </a:lstStyle>
          <a:p>
            <a:fld id="{3F04032A-1A0F-45DE-91E7-2567A58E6902}"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 xmlns:p14="http://schemas.microsoft.com/office/powerpoint/2010/main" val="3337450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41325" y="13716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32325" y="13716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 xmlns:p14="http://schemas.microsoft.com/office/powerpoint/2010/main" val="1982172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 xmlns:p14="http://schemas.microsoft.com/office/powerpoint/2010/main" val="255264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 xmlns:p14="http://schemas.microsoft.com/office/powerpoint/2010/main" val="3659265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4407185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p14="http://schemas.microsoft.com/office/powerpoint/2010/main" val="1016458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p14="http://schemas.microsoft.com/office/powerpoint/2010/main" val="3129306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 xmlns:p14="http://schemas.microsoft.com/office/powerpoint/2010/main" val="540132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441325" y="1371600"/>
            <a:ext cx="8229600" cy="495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CA" altLang="en-US" dirty="0" smtClean="0"/>
          </a:p>
        </p:txBody>
      </p:sp>
      <p:sp>
        <p:nvSpPr>
          <p:cNvPr id="1027" name="Rectangle 3"/>
          <p:cNvSpPr>
            <a:spLocks noChangeArrowheads="1"/>
          </p:cNvSpPr>
          <p:nvPr/>
        </p:nvSpPr>
        <p:spPr bwMode="auto">
          <a:xfrm>
            <a:off x="0" y="730250"/>
            <a:ext cx="9144000" cy="412750"/>
          </a:xfrm>
          <a:prstGeom prst="rect">
            <a:avLst/>
          </a:prstGeom>
          <a:solidFill>
            <a:srgbClr val="002346"/>
          </a:solidFill>
          <a:ln>
            <a:noFill/>
          </a:ln>
          <a:extLst>
            <a:ext uri="{91240B29-F687-4F45-9708-019B960494DF}">
              <a14:hiddenLine xmlns="" xmlns:a14="http://schemas.microsoft.com/office/drawing/2010/main" w="0">
                <a:solidFill>
                  <a:srgbClr val="000000"/>
                </a:solidFill>
                <a:miter lim="800000"/>
                <a:headEnd/>
                <a:tailEnd/>
              </a14:hiddenLine>
            </a:ext>
          </a:extLst>
        </p:spPr>
        <p:txBody>
          <a:bodyPr/>
          <a:lstStyle/>
          <a:p>
            <a:endParaRPr lang="en-US"/>
          </a:p>
        </p:txBody>
      </p:sp>
      <p:sp>
        <p:nvSpPr>
          <p:cNvPr id="1028" name="Rectangle 4"/>
          <p:cNvSpPr>
            <a:spLocks noChangeArrowheads="1"/>
          </p:cNvSpPr>
          <p:nvPr/>
        </p:nvSpPr>
        <p:spPr bwMode="auto">
          <a:xfrm>
            <a:off x="0" y="6507163"/>
            <a:ext cx="9155113" cy="365125"/>
          </a:xfrm>
          <a:prstGeom prst="rect">
            <a:avLst/>
          </a:prstGeom>
          <a:solidFill>
            <a:srgbClr val="003366"/>
          </a:solidFill>
          <a:ln>
            <a:noFill/>
          </a:ln>
          <a:extLst>
            <a:ext uri="{91240B29-F687-4F45-9708-019B960494DF}">
              <a14:hiddenLine xmlns="" xmlns:a14="http://schemas.microsoft.com/office/drawing/2010/main" w="0">
                <a:solidFill>
                  <a:srgbClr val="000000"/>
                </a:solidFill>
                <a:miter lim="800000"/>
                <a:headEnd/>
                <a:tailEnd/>
              </a14:hiddenLine>
            </a:ext>
          </a:extLst>
        </p:spPr>
        <p:txBody>
          <a:bodyPr/>
          <a:lstStyle/>
          <a:p>
            <a:endParaRPr lang="en-US"/>
          </a:p>
        </p:txBody>
      </p:sp>
      <p:sp>
        <p:nvSpPr>
          <p:cNvPr id="1029" name="Rectangle 5"/>
          <p:cNvSpPr>
            <a:spLocks noChangeArrowheads="1"/>
          </p:cNvSpPr>
          <p:nvPr/>
        </p:nvSpPr>
        <p:spPr bwMode="auto">
          <a:xfrm>
            <a:off x="0" y="0"/>
            <a:ext cx="9144000" cy="1095375"/>
          </a:xfrm>
          <a:prstGeom prst="rect">
            <a:avLst/>
          </a:prstGeom>
          <a:solidFill>
            <a:srgbClr val="003366"/>
          </a:solidFill>
          <a:ln>
            <a:noFill/>
          </a:ln>
          <a:extLst>
            <a:ext uri="{91240B29-F687-4F45-9708-019B960494DF}">
              <a14:hiddenLine xmlns="" xmlns:a14="http://schemas.microsoft.com/office/drawing/2010/main" w="0">
                <a:solidFill>
                  <a:srgbClr val="000000"/>
                </a:solidFill>
                <a:miter lim="800000"/>
                <a:headEnd/>
                <a:tailEnd/>
              </a14:hiddenLine>
            </a:ext>
          </a:extLst>
        </p:spPr>
        <p:txBody>
          <a:bodyPr/>
          <a:lstStyle/>
          <a:p>
            <a:endParaRPr lang="en-US"/>
          </a:p>
        </p:txBody>
      </p:sp>
      <p:grpSp>
        <p:nvGrpSpPr>
          <p:cNvPr id="1030" name="Group 6"/>
          <p:cNvGrpSpPr>
            <a:grpSpLocks/>
          </p:cNvGrpSpPr>
          <p:nvPr/>
        </p:nvGrpSpPr>
        <p:grpSpPr bwMode="auto">
          <a:xfrm>
            <a:off x="-3175" y="990600"/>
            <a:ext cx="9148763" cy="47625"/>
            <a:chOff x="0" y="462"/>
            <a:chExt cx="5763" cy="30"/>
          </a:xfrm>
        </p:grpSpPr>
        <p:sp>
          <p:nvSpPr>
            <p:cNvPr id="1034" name="Line 7"/>
            <p:cNvSpPr>
              <a:spLocks noChangeShapeType="1"/>
            </p:cNvSpPr>
            <p:nvPr/>
          </p:nvSpPr>
          <p:spPr bwMode="auto">
            <a:xfrm>
              <a:off x="0" y="492"/>
              <a:ext cx="5763" cy="0"/>
            </a:xfrm>
            <a:prstGeom prst="line">
              <a:avLst/>
            </a:prstGeom>
            <a:noFill/>
            <a:ln w="6350">
              <a:solidFill>
                <a:srgbClr val="336699"/>
              </a:solidFill>
              <a:round/>
              <a:headEnd/>
              <a:tailEnd/>
            </a:ln>
            <a:extLst>
              <a:ext uri="{909E8E84-426E-40DD-AFC4-6F175D3DCCD1}">
                <a14:hiddenFill xmlns="" xmlns:a14="http://schemas.microsoft.com/office/drawing/2010/main">
                  <a:noFill/>
                </a14:hiddenFill>
              </a:ext>
            </a:extLst>
          </p:spPr>
          <p:txBody>
            <a:bodyPr/>
            <a:lstStyle/>
            <a:p>
              <a:endParaRPr lang="en-CA"/>
            </a:p>
          </p:txBody>
        </p:sp>
        <p:sp>
          <p:nvSpPr>
            <p:cNvPr id="1035" name="Line 8"/>
            <p:cNvSpPr>
              <a:spLocks noChangeShapeType="1"/>
            </p:cNvSpPr>
            <p:nvPr/>
          </p:nvSpPr>
          <p:spPr bwMode="auto">
            <a:xfrm>
              <a:off x="0" y="462"/>
              <a:ext cx="5763" cy="0"/>
            </a:xfrm>
            <a:prstGeom prst="line">
              <a:avLst/>
            </a:prstGeom>
            <a:noFill/>
            <a:ln w="6350">
              <a:solidFill>
                <a:srgbClr val="336699"/>
              </a:solidFill>
              <a:round/>
              <a:headEnd/>
              <a:tailEnd/>
            </a:ln>
            <a:extLst>
              <a:ext uri="{909E8E84-426E-40DD-AFC4-6F175D3DCCD1}">
                <a14:hiddenFill xmlns="" xmlns:a14="http://schemas.microsoft.com/office/drawing/2010/main">
                  <a:noFill/>
                </a14:hiddenFill>
              </a:ext>
            </a:extLst>
          </p:spPr>
          <p:txBody>
            <a:bodyPr/>
            <a:lstStyle/>
            <a:p>
              <a:endParaRPr lang="en-CA"/>
            </a:p>
          </p:txBody>
        </p:sp>
      </p:grpSp>
      <p:sp>
        <p:nvSpPr>
          <p:cNvPr id="1031" name="Line 9"/>
          <p:cNvSpPr>
            <a:spLocks noChangeShapeType="1"/>
          </p:cNvSpPr>
          <p:nvPr/>
        </p:nvSpPr>
        <p:spPr bwMode="auto">
          <a:xfrm flipV="1">
            <a:off x="0" y="6519863"/>
            <a:ext cx="9144000" cy="0"/>
          </a:xfrm>
          <a:prstGeom prst="line">
            <a:avLst/>
          </a:prstGeom>
          <a:noFill/>
          <a:ln w="38100">
            <a:solidFill>
              <a:srgbClr val="002346"/>
            </a:solidFill>
            <a:round/>
            <a:headEnd/>
            <a:tailEnd/>
          </a:ln>
          <a:extLst>
            <a:ext uri="{909E8E84-426E-40DD-AFC4-6F175D3DCCD1}">
              <a14:hiddenFill xmlns="" xmlns:a14="http://schemas.microsoft.com/office/drawing/2010/main">
                <a:noFill/>
              </a14:hiddenFill>
            </a:ext>
          </a:extLst>
        </p:spPr>
        <p:txBody>
          <a:bodyPr/>
          <a:lstStyle/>
          <a:p>
            <a:endParaRPr lang="en-CA"/>
          </a:p>
        </p:txBody>
      </p:sp>
      <p:sp>
        <p:nvSpPr>
          <p:cNvPr id="1032" name="Rectangle 10"/>
          <p:cNvSpPr>
            <a:spLocks noGrp="1" noChangeArrowheads="1"/>
          </p:cNvSpPr>
          <p:nvPr>
            <p:ph type="title"/>
          </p:nvPr>
        </p:nvSpPr>
        <p:spPr bwMode="auto">
          <a:xfrm>
            <a:off x="212725" y="0"/>
            <a:ext cx="8686800"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Tree>
  </p:cSld>
  <p:clrMap bg1="lt1" tx1="dk1" bg2="lt2" tx2="dk2" accent1="accent1" accent2="accent2" accent3="accent3" accent4="accent4" accent5="accent5" accent6="accent6" hlink="hlink" folHlink="folHlink"/>
  <p:sldLayoutIdLst>
    <p:sldLayoutId id="2147484020" r:id="rId1"/>
    <p:sldLayoutId id="2147484021" r:id="rId2"/>
    <p:sldLayoutId id="2147484022" r:id="rId3"/>
    <p:sldLayoutId id="2147484023" r:id="rId4"/>
    <p:sldLayoutId id="2147484024" r:id="rId5"/>
    <p:sldLayoutId id="2147484025" r:id="rId6"/>
    <p:sldLayoutId id="2147484026" r:id="rId7"/>
    <p:sldLayoutId id="2147484027" r:id="rId8"/>
    <p:sldLayoutId id="2147484028" r:id="rId9"/>
    <p:sldLayoutId id="2147484029" r:id="rId10"/>
    <p:sldLayoutId id="2147484030" r:id="rId11"/>
    <p:sldLayoutId id="2147484031" r:id="rId12"/>
  </p:sldLayoutIdLst>
  <p:txStyles>
    <p:titleStyle>
      <a:lvl1pPr algn="ctr" rtl="0" eaLnBrk="1" fontAlgn="base" hangingPunct="1">
        <a:spcBef>
          <a:spcPct val="0"/>
        </a:spcBef>
        <a:spcAft>
          <a:spcPct val="0"/>
        </a:spcAft>
        <a:defRPr sz="4000" b="1">
          <a:solidFill>
            <a:schemeClr val="bg1"/>
          </a:solidFill>
          <a:latin typeface="+mj-lt"/>
          <a:ea typeface="+mj-ea"/>
          <a:cs typeface="+mj-cs"/>
        </a:defRPr>
      </a:lvl1pPr>
      <a:lvl2pPr algn="ctr" rtl="0" eaLnBrk="1" fontAlgn="base" hangingPunct="1">
        <a:spcBef>
          <a:spcPct val="0"/>
        </a:spcBef>
        <a:spcAft>
          <a:spcPct val="0"/>
        </a:spcAft>
        <a:defRPr sz="4000" b="1">
          <a:solidFill>
            <a:schemeClr val="bg1"/>
          </a:solidFill>
          <a:latin typeface="Arial" pitchFamily="34" charset="0"/>
        </a:defRPr>
      </a:lvl2pPr>
      <a:lvl3pPr algn="ctr" rtl="0" eaLnBrk="1" fontAlgn="base" hangingPunct="1">
        <a:spcBef>
          <a:spcPct val="0"/>
        </a:spcBef>
        <a:spcAft>
          <a:spcPct val="0"/>
        </a:spcAft>
        <a:defRPr sz="4000" b="1">
          <a:solidFill>
            <a:schemeClr val="bg1"/>
          </a:solidFill>
          <a:latin typeface="Arial" pitchFamily="34" charset="0"/>
        </a:defRPr>
      </a:lvl3pPr>
      <a:lvl4pPr algn="ctr" rtl="0" eaLnBrk="1" fontAlgn="base" hangingPunct="1">
        <a:spcBef>
          <a:spcPct val="0"/>
        </a:spcBef>
        <a:spcAft>
          <a:spcPct val="0"/>
        </a:spcAft>
        <a:defRPr sz="4000" b="1">
          <a:solidFill>
            <a:schemeClr val="bg1"/>
          </a:solidFill>
          <a:latin typeface="Arial" pitchFamily="34" charset="0"/>
        </a:defRPr>
      </a:lvl4pPr>
      <a:lvl5pPr algn="ctr" rtl="0" eaLnBrk="1" fontAlgn="base" hangingPunct="1">
        <a:spcBef>
          <a:spcPct val="0"/>
        </a:spcBef>
        <a:spcAft>
          <a:spcPct val="0"/>
        </a:spcAft>
        <a:defRPr sz="4000" b="1">
          <a:solidFill>
            <a:schemeClr val="bg1"/>
          </a:solidFill>
          <a:latin typeface="Arial" pitchFamily="34" charset="0"/>
        </a:defRPr>
      </a:lvl5pPr>
      <a:lvl6pPr marL="457200" algn="ctr" rtl="0" eaLnBrk="1" fontAlgn="base" hangingPunct="1">
        <a:spcBef>
          <a:spcPct val="0"/>
        </a:spcBef>
        <a:spcAft>
          <a:spcPct val="0"/>
        </a:spcAft>
        <a:defRPr sz="4000" b="1">
          <a:solidFill>
            <a:schemeClr val="bg1"/>
          </a:solidFill>
          <a:latin typeface="Arial" pitchFamily="34" charset="0"/>
        </a:defRPr>
      </a:lvl6pPr>
      <a:lvl7pPr marL="914400" algn="ctr" rtl="0" eaLnBrk="1" fontAlgn="base" hangingPunct="1">
        <a:spcBef>
          <a:spcPct val="0"/>
        </a:spcBef>
        <a:spcAft>
          <a:spcPct val="0"/>
        </a:spcAft>
        <a:defRPr sz="4000" b="1">
          <a:solidFill>
            <a:schemeClr val="bg1"/>
          </a:solidFill>
          <a:latin typeface="Arial" pitchFamily="34" charset="0"/>
        </a:defRPr>
      </a:lvl7pPr>
      <a:lvl8pPr marL="1371600" algn="ctr" rtl="0" eaLnBrk="1" fontAlgn="base" hangingPunct="1">
        <a:spcBef>
          <a:spcPct val="0"/>
        </a:spcBef>
        <a:spcAft>
          <a:spcPct val="0"/>
        </a:spcAft>
        <a:defRPr sz="4000" b="1">
          <a:solidFill>
            <a:schemeClr val="bg1"/>
          </a:solidFill>
          <a:latin typeface="Arial" pitchFamily="34" charset="0"/>
        </a:defRPr>
      </a:lvl8pPr>
      <a:lvl9pPr marL="1828800" algn="ctr" rtl="0" eaLnBrk="1" fontAlgn="base" hangingPunct="1">
        <a:spcBef>
          <a:spcPct val="0"/>
        </a:spcBef>
        <a:spcAft>
          <a:spcPct val="0"/>
        </a:spcAft>
        <a:defRPr sz="4000" b="1">
          <a:solidFill>
            <a:schemeClr val="bg1"/>
          </a:solidFill>
          <a:latin typeface="Arial" pitchFamily="34" charset="0"/>
        </a:defRPr>
      </a:lvl9pPr>
    </p:titleStyle>
    <p:bodyStyle>
      <a:lvl1pPr marL="342900" indent="-342900" algn="l" rtl="0" eaLnBrk="1" fontAlgn="base" hangingPunct="1">
        <a:spcBef>
          <a:spcPct val="20000"/>
        </a:spcBef>
        <a:spcAft>
          <a:spcPct val="0"/>
        </a:spcAft>
        <a:buClr>
          <a:srgbClr val="003366"/>
        </a:buClr>
        <a:buSzPct val="90000"/>
        <a:buFont typeface="Wingdings" pitchFamily="2" charset="2"/>
        <a:buChar char="n"/>
        <a:defRPr sz="3000">
          <a:solidFill>
            <a:srgbClr val="000000"/>
          </a:solidFill>
          <a:latin typeface="+mn-lt"/>
          <a:ea typeface="+mn-ea"/>
          <a:cs typeface="+mn-cs"/>
        </a:defRPr>
      </a:lvl1pPr>
      <a:lvl2pPr marL="692150" indent="-347663" algn="l" rtl="0" eaLnBrk="1" fontAlgn="base" hangingPunct="1">
        <a:spcBef>
          <a:spcPct val="20000"/>
        </a:spcBef>
        <a:spcAft>
          <a:spcPct val="0"/>
        </a:spcAft>
        <a:buClr>
          <a:srgbClr val="003366"/>
        </a:buClr>
        <a:buSzPct val="80000"/>
        <a:buFont typeface="Wingdings" pitchFamily="2" charset="2"/>
        <a:buChar char="n"/>
        <a:defRPr sz="2600">
          <a:solidFill>
            <a:srgbClr val="000000"/>
          </a:solidFill>
          <a:latin typeface="+mn-lt"/>
        </a:defRPr>
      </a:lvl2pPr>
      <a:lvl3pPr marL="987425" indent="-293688" algn="l" rtl="0" eaLnBrk="1" fontAlgn="base" hangingPunct="1">
        <a:spcBef>
          <a:spcPct val="20000"/>
        </a:spcBef>
        <a:spcAft>
          <a:spcPct val="0"/>
        </a:spcAft>
        <a:buClr>
          <a:srgbClr val="003366"/>
        </a:buClr>
        <a:buSzPct val="70000"/>
        <a:buFont typeface="Wingdings" pitchFamily="2" charset="2"/>
        <a:buChar char="n"/>
        <a:defRPr sz="2300">
          <a:solidFill>
            <a:srgbClr val="000000"/>
          </a:solidFill>
          <a:latin typeface="+mn-lt"/>
        </a:defRPr>
      </a:lvl3pPr>
      <a:lvl4pPr marL="1281113" indent="-292100" algn="l" rtl="0" eaLnBrk="1" fontAlgn="base" hangingPunct="1">
        <a:spcBef>
          <a:spcPct val="20000"/>
        </a:spcBef>
        <a:spcAft>
          <a:spcPct val="0"/>
        </a:spcAft>
        <a:buClr>
          <a:srgbClr val="003366"/>
        </a:buClr>
        <a:buSzPct val="60000"/>
        <a:buFont typeface="Wingdings" pitchFamily="2" charset="2"/>
        <a:buChar char="n"/>
        <a:defRPr sz="2000">
          <a:solidFill>
            <a:srgbClr val="000000"/>
          </a:solidFill>
          <a:latin typeface="+mn-lt"/>
        </a:defRPr>
      </a:lvl4pPr>
      <a:lvl5pPr marL="1598613" indent="-315913" algn="l" rtl="0" eaLnBrk="1" fontAlgn="base" hangingPunct="1">
        <a:spcBef>
          <a:spcPct val="20000"/>
        </a:spcBef>
        <a:spcAft>
          <a:spcPct val="0"/>
        </a:spcAft>
        <a:buClr>
          <a:srgbClr val="003366"/>
        </a:buClr>
        <a:buSzPct val="50000"/>
        <a:buFont typeface="Wingdings" pitchFamily="2" charset="2"/>
        <a:buChar char="n"/>
        <a:defRPr sz="2000">
          <a:solidFill>
            <a:srgbClr val="000000"/>
          </a:solidFill>
          <a:latin typeface="+mn-lt"/>
        </a:defRPr>
      </a:lvl5pPr>
      <a:lvl6pPr marL="2055813" indent="-315913" algn="l" rtl="0" eaLnBrk="1" fontAlgn="base" hangingPunct="1">
        <a:spcBef>
          <a:spcPct val="20000"/>
        </a:spcBef>
        <a:spcAft>
          <a:spcPct val="0"/>
        </a:spcAft>
        <a:buClr>
          <a:srgbClr val="003366"/>
        </a:buClr>
        <a:buSzPct val="50000"/>
        <a:buFont typeface="Wingdings" pitchFamily="2" charset="2"/>
        <a:buChar char="n"/>
        <a:defRPr sz="2000">
          <a:solidFill>
            <a:srgbClr val="000000"/>
          </a:solidFill>
          <a:latin typeface="+mn-lt"/>
        </a:defRPr>
      </a:lvl6pPr>
      <a:lvl7pPr marL="2513013" indent="-315913" algn="l" rtl="0" eaLnBrk="1" fontAlgn="base" hangingPunct="1">
        <a:spcBef>
          <a:spcPct val="20000"/>
        </a:spcBef>
        <a:spcAft>
          <a:spcPct val="0"/>
        </a:spcAft>
        <a:buClr>
          <a:srgbClr val="003366"/>
        </a:buClr>
        <a:buSzPct val="50000"/>
        <a:buFont typeface="Wingdings" pitchFamily="2" charset="2"/>
        <a:buChar char="n"/>
        <a:defRPr sz="2000">
          <a:solidFill>
            <a:srgbClr val="000000"/>
          </a:solidFill>
          <a:latin typeface="+mn-lt"/>
        </a:defRPr>
      </a:lvl7pPr>
      <a:lvl8pPr marL="2970213" indent="-315913" algn="l" rtl="0" eaLnBrk="1" fontAlgn="base" hangingPunct="1">
        <a:spcBef>
          <a:spcPct val="20000"/>
        </a:spcBef>
        <a:spcAft>
          <a:spcPct val="0"/>
        </a:spcAft>
        <a:buClr>
          <a:srgbClr val="003366"/>
        </a:buClr>
        <a:buSzPct val="50000"/>
        <a:buFont typeface="Wingdings" pitchFamily="2" charset="2"/>
        <a:buChar char="n"/>
        <a:defRPr sz="2000">
          <a:solidFill>
            <a:srgbClr val="000000"/>
          </a:solidFill>
          <a:latin typeface="+mn-lt"/>
        </a:defRPr>
      </a:lvl8pPr>
      <a:lvl9pPr marL="3427413" indent="-315913" algn="l" rtl="0" eaLnBrk="1" fontAlgn="base" hangingPunct="1">
        <a:spcBef>
          <a:spcPct val="20000"/>
        </a:spcBef>
        <a:spcAft>
          <a:spcPct val="0"/>
        </a:spcAft>
        <a:buClr>
          <a:srgbClr val="003366"/>
        </a:buClr>
        <a:buSzPct val="50000"/>
        <a:buFont typeface="Wingdings" pitchFamily="2" charset="2"/>
        <a:buChar char="n"/>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3962" y="44624"/>
            <a:ext cx="8072494" cy="1077218"/>
          </a:xfrm>
          <a:prstGeom prst="rect">
            <a:avLst/>
          </a:prstGeom>
          <a:noFill/>
        </p:spPr>
        <p:txBody>
          <a:bodyPr wrap="square" rtlCol="0">
            <a:spAutoFit/>
          </a:bodyPr>
          <a:lstStyle/>
          <a:p>
            <a:pPr algn="ctr"/>
            <a:r>
              <a:rPr lang="en-CA" sz="3200" dirty="0" smtClean="0">
                <a:solidFill>
                  <a:schemeClr val="bg1"/>
                </a:solidFill>
                <a:latin typeface="Arial" pitchFamily="34" charset="0"/>
                <a:cs typeface="Arial" pitchFamily="34" charset="0"/>
              </a:rPr>
              <a:t>Physical Exam of the Newborn</a:t>
            </a:r>
          </a:p>
          <a:p>
            <a:pPr algn="ctr"/>
            <a:r>
              <a:rPr lang="en-CA" sz="3200" dirty="0" smtClean="0">
                <a:solidFill>
                  <a:schemeClr val="bg1"/>
                </a:solidFill>
                <a:latin typeface="Arial" pitchFamily="34" charset="0"/>
                <a:cs typeface="Arial" pitchFamily="34" charset="0"/>
              </a:rPr>
              <a:t>LOG 3 – RET 203</a:t>
            </a:r>
            <a:endParaRPr lang="en-CA" sz="3200" dirty="0">
              <a:solidFill>
                <a:schemeClr val="bg1"/>
              </a:solidFill>
              <a:latin typeface="Arial" pitchFamily="34" charset="0"/>
              <a:cs typeface="Arial" pitchFamily="34" charset="0"/>
            </a:endParaRPr>
          </a:p>
        </p:txBody>
      </p:sp>
      <p:pic>
        <p:nvPicPr>
          <p:cNvPr id="6" name="Picture 5" descr="DSCF0008.JPG"/>
          <p:cNvPicPr>
            <a:picLocks noChangeAspect="1"/>
          </p:cNvPicPr>
          <p:nvPr/>
        </p:nvPicPr>
        <p:blipFill>
          <a:blip r:embed="rId3" cstate="print"/>
          <a:stretch>
            <a:fillRect/>
          </a:stretch>
        </p:blipFill>
        <p:spPr>
          <a:xfrm>
            <a:off x="1571604" y="1571612"/>
            <a:ext cx="5643570" cy="423267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1107662"/>
            <a:ext cx="8280920" cy="6444841"/>
          </a:xfrm>
          <a:prstGeom prst="rect">
            <a:avLst/>
          </a:prstGeom>
          <a:noFill/>
        </p:spPr>
        <p:txBody>
          <a:bodyPr wrap="square" rtlCol="0">
            <a:spAutoFit/>
          </a:bodyPr>
          <a:lstStyle/>
          <a:p>
            <a:r>
              <a:rPr lang="en-CA" sz="2300" dirty="0" smtClean="0">
                <a:latin typeface="Arial" pitchFamily="34" charset="0"/>
                <a:cs typeface="Arial" pitchFamily="34" charset="0"/>
              </a:rPr>
              <a:t>Ear recoil</a:t>
            </a: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E</a:t>
            </a:r>
            <a:r>
              <a:rPr lang="en-CA" sz="2400" dirty="0" smtClean="0">
                <a:latin typeface="Arial" pitchFamily="34" charset="0"/>
                <a:cs typeface="Arial" pitchFamily="34" charset="0"/>
              </a:rPr>
              <a:t>xamination </a:t>
            </a:r>
            <a:r>
              <a:rPr lang="en-CA" sz="2400" dirty="0">
                <a:latin typeface="Arial" pitchFamily="34" charset="0"/>
                <a:cs typeface="Arial" pitchFamily="34" charset="0"/>
              </a:rPr>
              <a:t>of </a:t>
            </a:r>
            <a:r>
              <a:rPr lang="en-CA" sz="2400" dirty="0" err="1">
                <a:latin typeface="Arial" pitchFamily="34" charset="0"/>
                <a:cs typeface="Arial" pitchFamily="34" charset="0"/>
              </a:rPr>
              <a:t>pinna</a:t>
            </a:r>
            <a:r>
              <a:rPr lang="en-CA" sz="2400" dirty="0">
                <a:latin typeface="Arial" pitchFamily="34" charset="0"/>
                <a:cs typeface="Arial" pitchFamily="34" charset="0"/>
              </a:rPr>
              <a:t> </a:t>
            </a:r>
            <a:r>
              <a:rPr lang="en-CA" sz="2400" dirty="0" smtClean="0">
                <a:latin typeface="Arial" pitchFamily="34" charset="0"/>
                <a:cs typeface="Arial" pitchFamily="34" charset="0"/>
              </a:rPr>
              <a:t>(External </a:t>
            </a:r>
            <a:r>
              <a:rPr lang="en-CA" sz="2400" dirty="0">
                <a:latin typeface="Arial" pitchFamily="34" charset="0"/>
                <a:cs typeface="Arial" pitchFamily="34" charset="0"/>
              </a:rPr>
              <a:t>portion of the ear)</a:t>
            </a: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Cartilage in ear is not fully present until around 34 weeks</a:t>
            </a: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At </a:t>
            </a:r>
            <a:r>
              <a:rPr lang="en-CA" sz="2400" dirty="0" smtClean="0">
                <a:latin typeface="Arial" pitchFamily="34" charset="0"/>
                <a:cs typeface="Arial" pitchFamily="34" charset="0"/>
              </a:rPr>
              <a:t>25 - 26 </a:t>
            </a:r>
            <a:r>
              <a:rPr lang="en-CA" sz="2400" dirty="0">
                <a:latin typeface="Arial" pitchFamily="34" charset="0"/>
                <a:cs typeface="Arial" pitchFamily="34" charset="0"/>
              </a:rPr>
              <a:t>weeks the </a:t>
            </a:r>
            <a:r>
              <a:rPr lang="en-CA" sz="2400" dirty="0" err="1">
                <a:latin typeface="Arial" pitchFamily="34" charset="0"/>
                <a:cs typeface="Arial" pitchFamily="34" charset="0"/>
              </a:rPr>
              <a:t>pinna</a:t>
            </a:r>
            <a:r>
              <a:rPr lang="en-CA" sz="2400" dirty="0">
                <a:latin typeface="Arial" pitchFamily="34" charset="0"/>
                <a:cs typeface="Arial" pitchFamily="34" charset="0"/>
              </a:rPr>
              <a:t> is basically flat and will remain folded if doubled over</a:t>
            </a: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As the cartilage grows, the recoil will </a:t>
            </a:r>
            <a:r>
              <a:rPr lang="en-CA" sz="2400" dirty="0" smtClean="0">
                <a:latin typeface="Arial" pitchFamily="34" charset="0"/>
                <a:cs typeface="Arial" pitchFamily="34" charset="0"/>
              </a:rPr>
              <a:t>increase</a:t>
            </a:r>
            <a:endParaRPr lang="en-CA" sz="2400" dirty="0">
              <a:latin typeface="Arial" pitchFamily="34" charset="0"/>
              <a:cs typeface="Arial" pitchFamily="34" charset="0"/>
            </a:endParaRP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smtClean="0">
                <a:latin typeface="Arial" pitchFamily="34" charset="0"/>
                <a:cs typeface="Arial" pitchFamily="34" charset="0"/>
              </a:rPr>
              <a:t>Recoils </a:t>
            </a:r>
            <a:r>
              <a:rPr lang="en-CA" sz="2400" dirty="0">
                <a:latin typeface="Arial" pitchFamily="34" charset="0"/>
                <a:cs typeface="Arial" pitchFamily="34" charset="0"/>
              </a:rPr>
              <a:t>and </a:t>
            </a:r>
            <a:r>
              <a:rPr lang="en-CA" sz="2400" dirty="0" smtClean="0">
                <a:latin typeface="Arial" pitchFamily="34" charset="0"/>
                <a:cs typeface="Arial" pitchFamily="34" charset="0"/>
              </a:rPr>
              <a:t>looks </a:t>
            </a:r>
            <a:r>
              <a:rPr lang="en-CA" sz="2400" dirty="0">
                <a:latin typeface="Arial" pitchFamily="34" charset="0"/>
                <a:cs typeface="Arial" pitchFamily="34" charset="0"/>
              </a:rPr>
              <a:t>similar to an adult at term</a:t>
            </a:r>
          </a:p>
          <a:p>
            <a:pPr marL="182563" indent="-182563"/>
            <a:endParaRPr lang="en-CA" sz="2300" dirty="0" smtClean="0">
              <a:latin typeface="Arial" pitchFamily="34" charset="0"/>
              <a:cs typeface="Arial" pitchFamily="34" charset="0"/>
            </a:endParaRPr>
          </a:p>
          <a:p>
            <a:pPr marL="182563" indent="-182563"/>
            <a:r>
              <a:rPr lang="en-CA" sz="2300" dirty="0" smtClean="0">
                <a:latin typeface="Arial" pitchFamily="34" charset="0"/>
                <a:cs typeface="Arial" pitchFamily="34" charset="0"/>
              </a:rPr>
              <a:t>Breast tissue/areola</a:t>
            </a: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smtClean="0">
                <a:latin typeface="Arial" pitchFamily="34" charset="0"/>
                <a:cs typeface="Arial" pitchFamily="34" charset="0"/>
              </a:rPr>
              <a:t>25 - 26 </a:t>
            </a:r>
            <a:r>
              <a:rPr lang="en-CA" sz="2400" dirty="0" smtClean="0">
                <a:latin typeface="Arial" pitchFamily="34" charset="0"/>
                <a:cs typeface="Arial" pitchFamily="34" charset="0"/>
              </a:rPr>
              <a:t>weeks </a:t>
            </a:r>
            <a:r>
              <a:rPr lang="en-US" sz="2400" dirty="0" smtClean="0">
                <a:cs typeface="Arial" charset="0"/>
              </a:rPr>
              <a:t>–</a:t>
            </a:r>
            <a:r>
              <a:rPr lang="en-CA" sz="2400" dirty="0" smtClean="0">
                <a:latin typeface="Arial" pitchFamily="34" charset="0"/>
                <a:cs typeface="Arial" pitchFamily="34" charset="0"/>
              </a:rPr>
              <a:t> </a:t>
            </a:r>
            <a:r>
              <a:rPr lang="en-CA" sz="2400" dirty="0">
                <a:latin typeface="Arial" pitchFamily="34" charset="0"/>
                <a:cs typeface="Arial" pitchFamily="34" charset="0"/>
              </a:rPr>
              <a:t>T</a:t>
            </a:r>
            <a:r>
              <a:rPr lang="en-CA" sz="2400" dirty="0" smtClean="0">
                <a:latin typeface="Arial" pitchFamily="34" charset="0"/>
                <a:cs typeface="Arial" pitchFamily="34" charset="0"/>
              </a:rPr>
              <a:t>he </a:t>
            </a:r>
            <a:r>
              <a:rPr lang="en-CA" sz="2400" dirty="0">
                <a:latin typeface="Arial" pitchFamily="34" charset="0"/>
                <a:cs typeface="Arial" pitchFamily="34" charset="0"/>
              </a:rPr>
              <a:t>breast is barely visible</a:t>
            </a: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27 </a:t>
            </a:r>
            <a:r>
              <a:rPr lang="en-CA" sz="2400" dirty="0" smtClean="0">
                <a:latin typeface="Arial" pitchFamily="34" charset="0"/>
                <a:cs typeface="Arial" pitchFamily="34" charset="0"/>
              </a:rPr>
              <a:t>weeks </a:t>
            </a:r>
            <a:r>
              <a:rPr lang="en-US" sz="2400" dirty="0" smtClean="0">
                <a:cs typeface="Arial" charset="0"/>
              </a:rPr>
              <a:t>–</a:t>
            </a:r>
            <a:r>
              <a:rPr lang="en-CA" sz="2400" dirty="0" smtClean="0">
                <a:latin typeface="Arial" pitchFamily="34" charset="0"/>
                <a:cs typeface="Arial" pitchFamily="34" charset="0"/>
              </a:rPr>
              <a:t> </a:t>
            </a:r>
            <a:r>
              <a:rPr lang="en-CA" sz="2400" dirty="0">
                <a:latin typeface="Arial" pitchFamily="34" charset="0"/>
                <a:cs typeface="Arial" pitchFamily="34" charset="0"/>
              </a:rPr>
              <a:t>T</a:t>
            </a:r>
            <a:r>
              <a:rPr lang="en-CA" sz="2400" dirty="0" smtClean="0">
                <a:latin typeface="Arial" pitchFamily="34" charset="0"/>
                <a:cs typeface="Arial" pitchFamily="34" charset="0"/>
              </a:rPr>
              <a:t>he </a:t>
            </a:r>
            <a:r>
              <a:rPr lang="en-CA" sz="2400" dirty="0">
                <a:latin typeface="Arial" pitchFamily="34" charset="0"/>
                <a:cs typeface="Arial" pitchFamily="34" charset="0"/>
              </a:rPr>
              <a:t>areola is a bit visible but </a:t>
            </a:r>
            <a:r>
              <a:rPr lang="en-CA" sz="2400" dirty="0" smtClean="0">
                <a:latin typeface="Arial" pitchFamily="34" charset="0"/>
                <a:cs typeface="Arial" pitchFamily="34" charset="0"/>
              </a:rPr>
              <a:t>there is no </a:t>
            </a:r>
            <a:r>
              <a:rPr lang="en-CA" sz="2400" dirty="0">
                <a:latin typeface="Arial" pitchFamily="34" charset="0"/>
                <a:cs typeface="Arial" pitchFamily="34" charset="0"/>
              </a:rPr>
              <a:t>palpable tissue</a:t>
            </a: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As fetus matures, areola grows and breast tissue increases</a:t>
            </a:r>
          </a:p>
          <a:p>
            <a:pPr marL="182563" indent="-182563"/>
            <a:endParaRPr lang="en-CA" sz="2300" dirty="0" smtClean="0">
              <a:latin typeface="Arial" pitchFamily="34" charset="0"/>
              <a:cs typeface="Arial" pitchFamily="34" charset="0"/>
            </a:endParaRPr>
          </a:p>
          <a:p>
            <a:endParaRPr lang="en-CA" u="sng" dirty="0" smtClean="0">
              <a:solidFill>
                <a:srgbClr val="CCFFFF"/>
              </a:solidFill>
            </a:endParaRPr>
          </a:p>
          <a:p>
            <a:pPr>
              <a:buFont typeface="Arial" pitchFamily="34" charset="0"/>
              <a:buChar char="•"/>
            </a:pPr>
            <a:endParaRPr lang="en-CA" dirty="0">
              <a:solidFill>
                <a:srgbClr val="CCFFFF"/>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11560" y="985254"/>
            <a:ext cx="7920880" cy="2443746"/>
          </a:xfrm>
          <a:prstGeom prst="rect">
            <a:avLst/>
          </a:prstGeom>
          <a:noFill/>
        </p:spPr>
        <p:txBody>
          <a:bodyPr wrap="square" rtlCol="0">
            <a:spAutoFit/>
          </a:bodyPr>
          <a:lstStyle/>
          <a:p>
            <a:pPr marL="182563" indent="-182563"/>
            <a:endParaRPr lang="en-CA" sz="2400" dirty="0">
              <a:latin typeface="Arial" pitchFamily="34" charset="0"/>
              <a:cs typeface="Arial" pitchFamily="34" charset="0"/>
            </a:endParaRPr>
          </a:p>
          <a:p>
            <a:r>
              <a:rPr lang="en-CA" sz="2800" dirty="0" smtClean="0">
                <a:latin typeface="Arial" pitchFamily="34" charset="0"/>
                <a:cs typeface="Arial" pitchFamily="34" charset="0"/>
              </a:rPr>
              <a:t>Sole creases</a:t>
            </a: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Creases on the soles of the </a:t>
            </a:r>
            <a:r>
              <a:rPr lang="en-CA" sz="2400" dirty="0" smtClean="0">
                <a:latin typeface="Arial" pitchFamily="34" charset="0"/>
                <a:cs typeface="Arial" pitchFamily="34" charset="0"/>
              </a:rPr>
              <a:t>foot (Plantar </a:t>
            </a:r>
            <a:r>
              <a:rPr lang="en-CA" sz="2400" dirty="0">
                <a:latin typeface="Arial" pitchFamily="34" charset="0"/>
                <a:cs typeface="Arial" pitchFamily="34" charset="0"/>
              </a:rPr>
              <a:t>creases)</a:t>
            </a: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Increase in wrinkles as gestation increases</a:t>
            </a: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err="1" smtClean="0">
                <a:latin typeface="Arial" pitchFamily="34" charset="0"/>
                <a:cs typeface="Arial" pitchFamily="34" charset="0"/>
              </a:rPr>
              <a:t>Prem</a:t>
            </a:r>
            <a:r>
              <a:rPr lang="en-CA" sz="2400" dirty="0" smtClean="0">
                <a:latin typeface="Arial" pitchFamily="34" charset="0"/>
                <a:cs typeface="Arial" pitchFamily="34" charset="0"/>
              </a:rPr>
              <a:t> </a:t>
            </a:r>
            <a:r>
              <a:rPr lang="en-US" sz="2400" dirty="0" smtClean="0">
                <a:cs typeface="Arial" charset="0"/>
              </a:rPr>
              <a:t>–</a:t>
            </a:r>
            <a:r>
              <a:rPr lang="en-CA" sz="2400" dirty="0" smtClean="0">
                <a:latin typeface="Arial" pitchFamily="34" charset="0"/>
                <a:cs typeface="Arial" pitchFamily="34" charset="0"/>
              </a:rPr>
              <a:t> </a:t>
            </a:r>
            <a:r>
              <a:rPr lang="en-CA" sz="2400" dirty="0" smtClean="0">
                <a:latin typeface="Arial" pitchFamily="34" charset="0"/>
                <a:cs typeface="Arial" pitchFamily="34" charset="0"/>
              </a:rPr>
              <a:t>Starts </a:t>
            </a:r>
            <a:r>
              <a:rPr lang="en-CA" sz="2400" dirty="0">
                <a:latin typeface="Arial" pitchFamily="34" charset="0"/>
                <a:cs typeface="Arial" pitchFamily="34" charset="0"/>
              </a:rPr>
              <a:t>as faint red lines, by </a:t>
            </a:r>
            <a:r>
              <a:rPr lang="en-CA" sz="2400" dirty="0" smtClean="0">
                <a:latin typeface="Arial" pitchFamily="34" charset="0"/>
                <a:cs typeface="Arial" pitchFamily="34" charset="0"/>
              </a:rPr>
              <a:t>term </a:t>
            </a:r>
            <a:r>
              <a:rPr lang="en-CA" sz="2400" dirty="0">
                <a:latin typeface="Arial" pitchFamily="34" charset="0"/>
                <a:cs typeface="Arial" pitchFamily="34" charset="0"/>
              </a:rPr>
              <a:t>the entire sole is covered with deep creases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en-US" b="0" dirty="0">
                <a:latin typeface="Arial" pitchFamily="34" charset="0"/>
                <a:cs typeface="Arial" pitchFamily="34" charset="0"/>
              </a:rPr>
              <a:t>Suctioning</a:t>
            </a:r>
          </a:p>
        </p:txBody>
      </p:sp>
      <p:sp>
        <p:nvSpPr>
          <p:cNvPr id="76803" name="Rectangle 3"/>
          <p:cNvSpPr>
            <a:spLocks noGrp="1" noChangeArrowheads="1"/>
          </p:cNvSpPr>
          <p:nvPr>
            <p:ph type="body" sz="half" idx="1"/>
          </p:nvPr>
        </p:nvSpPr>
        <p:spPr>
          <a:xfrm>
            <a:off x="457200" y="1600200"/>
            <a:ext cx="4690864" cy="4530725"/>
          </a:xfrm>
        </p:spPr>
        <p:txBody>
          <a:bodyPr/>
          <a:lstStyle/>
          <a:p>
            <a:pPr>
              <a:lnSpc>
                <a:spcPct val="90000"/>
              </a:lnSpc>
            </a:pPr>
            <a:r>
              <a:rPr lang="en-US" sz="2400" kern="1200" dirty="0">
                <a:solidFill>
                  <a:schemeClr val="tx1"/>
                </a:solidFill>
                <a:latin typeface="Arial" pitchFamily="34" charset="0"/>
                <a:cs typeface="Arial" pitchFamily="34" charset="0"/>
              </a:rPr>
              <a:t>Infant head is suctioned upon delivery (first</a:t>
            </a:r>
            <a:r>
              <a:rPr lang="en-US" sz="2400" kern="1200" dirty="0" smtClean="0">
                <a:solidFill>
                  <a:schemeClr val="tx1"/>
                </a:solidFill>
                <a:latin typeface="Arial" pitchFamily="34" charset="0"/>
                <a:cs typeface="Arial" pitchFamily="34" charset="0"/>
              </a:rPr>
              <a:t>)</a:t>
            </a:r>
            <a:endParaRPr lang="en-US" sz="2400" kern="1200" dirty="0">
              <a:solidFill>
                <a:schemeClr val="tx1"/>
              </a:solidFill>
              <a:latin typeface="Arial" pitchFamily="34" charset="0"/>
              <a:cs typeface="Arial" pitchFamily="34" charset="0"/>
            </a:endParaRPr>
          </a:p>
          <a:p>
            <a:pPr>
              <a:lnSpc>
                <a:spcPct val="90000"/>
              </a:lnSpc>
            </a:pPr>
            <a:r>
              <a:rPr lang="en-US" sz="2400" kern="1200" dirty="0" smtClean="0">
                <a:solidFill>
                  <a:schemeClr val="tx1"/>
                </a:solidFill>
                <a:latin typeface="Arial" pitchFamily="34" charset="0"/>
                <a:cs typeface="Arial" pitchFamily="34" charset="0"/>
              </a:rPr>
              <a:t>Again </a:t>
            </a:r>
            <a:r>
              <a:rPr lang="en-US" sz="2400" kern="1200" dirty="0">
                <a:solidFill>
                  <a:schemeClr val="tx1"/>
                </a:solidFill>
                <a:latin typeface="Arial" pitchFamily="34" charset="0"/>
                <a:cs typeface="Arial" pitchFamily="34" charset="0"/>
              </a:rPr>
              <a:t>after </a:t>
            </a:r>
            <a:r>
              <a:rPr lang="en-US" sz="2400" kern="1200" dirty="0" smtClean="0">
                <a:solidFill>
                  <a:schemeClr val="tx1"/>
                </a:solidFill>
                <a:latin typeface="Arial" pitchFamily="34" charset="0"/>
                <a:cs typeface="Arial" pitchFamily="34" charset="0"/>
              </a:rPr>
              <a:t>delivery, </a:t>
            </a:r>
            <a:r>
              <a:rPr lang="en-US" sz="2400" kern="1200" dirty="0">
                <a:solidFill>
                  <a:schemeClr val="tx1"/>
                </a:solidFill>
                <a:latin typeface="Arial" pitchFamily="34" charset="0"/>
                <a:cs typeface="Arial" pitchFamily="34" charset="0"/>
              </a:rPr>
              <a:t>and as </a:t>
            </a:r>
            <a:r>
              <a:rPr lang="en-US" sz="2400" kern="1200" dirty="0" smtClean="0">
                <a:solidFill>
                  <a:schemeClr val="tx1"/>
                </a:solidFill>
                <a:latin typeface="Arial" pitchFamily="34" charset="0"/>
                <a:cs typeface="Arial" pitchFamily="34" charset="0"/>
              </a:rPr>
              <a:t>needed</a:t>
            </a:r>
            <a:endParaRPr lang="en-US" sz="2400" kern="1200" dirty="0">
              <a:solidFill>
                <a:schemeClr val="tx1"/>
              </a:solidFill>
              <a:latin typeface="Arial" pitchFamily="34" charset="0"/>
              <a:cs typeface="Arial" pitchFamily="34" charset="0"/>
            </a:endParaRPr>
          </a:p>
          <a:p>
            <a:pPr>
              <a:lnSpc>
                <a:spcPct val="90000"/>
              </a:lnSpc>
            </a:pPr>
            <a:r>
              <a:rPr lang="en-US" sz="2400" kern="1200" dirty="0">
                <a:solidFill>
                  <a:schemeClr val="tx1"/>
                </a:solidFill>
                <a:latin typeface="Arial" pitchFamily="34" charset="0"/>
                <a:cs typeface="Arial" pitchFamily="34" charset="0"/>
              </a:rPr>
              <a:t>May use “bulb” syringe to clear mouth, then </a:t>
            </a:r>
            <a:r>
              <a:rPr lang="en-US" sz="2400" kern="1200" dirty="0" smtClean="0">
                <a:solidFill>
                  <a:schemeClr val="tx1"/>
                </a:solidFill>
                <a:latin typeface="Arial" pitchFamily="34" charset="0"/>
                <a:cs typeface="Arial" pitchFamily="34" charset="0"/>
              </a:rPr>
              <a:t>nose  </a:t>
            </a:r>
            <a:endParaRPr lang="en-US" sz="2400" kern="1200" dirty="0">
              <a:solidFill>
                <a:schemeClr val="tx1"/>
              </a:solidFill>
              <a:latin typeface="Arial" pitchFamily="34" charset="0"/>
              <a:cs typeface="Arial" pitchFamily="34" charset="0"/>
            </a:endParaRPr>
          </a:p>
        </p:txBody>
      </p:sp>
      <p:pic>
        <p:nvPicPr>
          <p:cNvPr id="76805" name="Picture 5" descr="4008suction"/>
          <p:cNvPicPr>
            <a:picLocks noGrp="1" noChangeAspect="1" noChangeArrowheads="1"/>
          </p:cNvPicPr>
          <p:nvPr>
            <p:ph sz="quarter" idx="2"/>
          </p:nvPr>
        </p:nvPicPr>
        <p:blipFill>
          <a:blip r:embed="rId2" cstate="print"/>
          <a:stretch>
            <a:fillRect/>
          </a:stretch>
        </p:blipFill>
        <p:spPr>
          <a:xfrm>
            <a:off x="5791835" y="1600200"/>
            <a:ext cx="1751330" cy="2189163"/>
          </a:xfrm>
          <a:noFill/>
          <a:ln/>
        </p:spPr>
      </p:pic>
      <p:pic>
        <p:nvPicPr>
          <p:cNvPr id="76808" name="Picture 8" descr="590031"/>
          <p:cNvPicPr>
            <a:picLocks noGrp="1" noChangeAspect="1" noChangeArrowheads="1"/>
          </p:cNvPicPr>
          <p:nvPr>
            <p:ph sz="quarter" idx="3"/>
          </p:nvPr>
        </p:nvPicPr>
        <p:blipFill>
          <a:blip r:embed="rId3" cstate="print"/>
          <a:srcRect/>
          <a:stretch>
            <a:fillRect/>
          </a:stretch>
        </p:blipFill>
        <p:spPr>
          <a:xfrm>
            <a:off x="2339752" y="4077072"/>
            <a:ext cx="2133600" cy="1825625"/>
          </a:xfrm>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lstStyle/>
          <a:p>
            <a:pPr eaLnBrk="1" hangingPunct="1">
              <a:defRPr/>
            </a:pPr>
            <a:r>
              <a:rPr lang="en-US" b="0" dirty="0" err="1" smtClean="0">
                <a:latin typeface="Arial" pitchFamily="34" charset="0"/>
                <a:cs typeface="Arial" pitchFamily="34" charset="0"/>
              </a:rPr>
              <a:t>Apgar</a:t>
            </a:r>
            <a:r>
              <a:rPr lang="en-US" b="0" dirty="0" smtClean="0">
                <a:latin typeface="Arial" pitchFamily="34" charset="0"/>
                <a:cs typeface="Arial" pitchFamily="34" charset="0"/>
              </a:rPr>
              <a:t> Scoring</a:t>
            </a:r>
          </a:p>
        </p:txBody>
      </p:sp>
      <p:pic>
        <p:nvPicPr>
          <p:cNvPr id="4099" name="Picture 4"/>
          <p:cNvPicPr>
            <a:picLocks noGrp="1" noChangeAspect="1" noChangeArrowheads="1"/>
          </p:cNvPicPr>
          <p:nvPr>
            <p:ph idx="1"/>
          </p:nvPr>
        </p:nvPicPr>
        <p:blipFill>
          <a:blip r:embed="rId3" cstate="print"/>
          <a:stretch>
            <a:fillRect/>
          </a:stretch>
        </p:blipFill>
        <p:spPr>
          <a:xfrm>
            <a:off x="2270410" y="2133814"/>
            <a:ext cx="4571429" cy="3428572"/>
          </a:xfrm>
          <a:noFill/>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p:txBody>
          <a:bodyPr/>
          <a:lstStyle/>
          <a:p>
            <a:pPr eaLnBrk="1" hangingPunct="1">
              <a:defRPr/>
            </a:pPr>
            <a:r>
              <a:rPr lang="en-US" b="0" dirty="0" err="1" smtClean="0">
                <a:latin typeface="Arial" pitchFamily="34" charset="0"/>
                <a:cs typeface="Arial" pitchFamily="34" charset="0"/>
              </a:rPr>
              <a:t>Apgar</a:t>
            </a:r>
            <a:endParaRPr lang="en-US" b="0" dirty="0" smtClean="0">
              <a:latin typeface="Arial" pitchFamily="34" charset="0"/>
              <a:cs typeface="Arial" pitchFamily="34" charset="0"/>
            </a:endParaRPr>
          </a:p>
        </p:txBody>
      </p:sp>
      <p:sp>
        <p:nvSpPr>
          <p:cNvPr id="5123" name="Rectangle 3"/>
          <p:cNvSpPr>
            <a:spLocks noGrp="1" noChangeArrowheads="1"/>
          </p:cNvSpPr>
          <p:nvPr>
            <p:ph idx="1"/>
          </p:nvPr>
        </p:nvSpPr>
        <p:spPr/>
        <p:txBody>
          <a:bodyPr>
            <a:noAutofit/>
          </a:bodyPr>
          <a:lstStyle/>
          <a:p>
            <a:pPr>
              <a:lnSpc>
                <a:spcPct val="90000"/>
              </a:lnSpc>
            </a:pPr>
            <a:r>
              <a:rPr lang="en-US" kern="1200" dirty="0">
                <a:solidFill>
                  <a:schemeClr val="tx1"/>
                </a:solidFill>
                <a:latin typeface="Arial" pitchFamily="34" charset="0"/>
                <a:cs typeface="Arial" pitchFamily="34" charset="0"/>
              </a:rPr>
              <a:t>A </a:t>
            </a:r>
            <a:r>
              <a:rPr lang="en-CA" dirty="0" smtClean="0"/>
              <a:t>–</a:t>
            </a:r>
            <a:r>
              <a:rPr lang="en-US" kern="1200" dirty="0" smtClean="0">
                <a:solidFill>
                  <a:schemeClr val="tx1"/>
                </a:solidFill>
                <a:latin typeface="Arial" pitchFamily="34" charset="0"/>
                <a:cs typeface="Arial" pitchFamily="34" charset="0"/>
              </a:rPr>
              <a:t> Appearance </a:t>
            </a:r>
            <a:r>
              <a:rPr lang="en-US" kern="1200" dirty="0" smtClean="0">
                <a:solidFill>
                  <a:schemeClr val="tx1"/>
                </a:solidFill>
                <a:latin typeface="Arial" pitchFamily="34" charset="0"/>
                <a:cs typeface="Arial" pitchFamily="34" charset="0"/>
              </a:rPr>
              <a:t>(</a:t>
            </a:r>
            <a:r>
              <a:rPr lang="en-US" kern="1200" dirty="0" err="1">
                <a:solidFill>
                  <a:schemeClr val="tx1"/>
                </a:solidFill>
                <a:latin typeface="Arial" pitchFamily="34" charset="0"/>
                <a:cs typeface="Arial" pitchFamily="34" charset="0"/>
              </a:rPr>
              <a:t>C</a:t>
            </a:r>
            <a:r>
              <a:rPr lang="en-US" kern="1200" dirty="0" err="1" smtClean="0">
                <a:solidFill>
                  <a:schemeClr val="tx1"/>
                </a:solidFill>
                <a:latin typeface="Arial" pitchFamily="34" charset="0"/>
                <a:cs typeface="Arial" pitchFamily="34" charset="0"/>
              </a:rPr>
              <a:t>olour</a:t>
            </a:r>
            <a:r>
              <a:rPr lang="en-US" kern="1200" dirty="0">
                <a:solidFill>
                  <a:schemeClr val="tx1"/>
                </a:solidFill>
                <a:latin typeface="Arial" pitchFamily="34" charset="0"/>
                <a:cs typeface="Arial" pitchFamily="34" charset="0"/>
              </a:rPr>
              <a:t>)</a:t>
            </a:r>
          </a:p>
          <a:p>
            <a:pPr>
              <a:lnSpc>
                <a:spcPct val="90000"/>
              </a:lnSpc>
            </a:pPr>
            <a:r>
              <a:rPr lang="en-US" kern="1200" dirty="0">
                <a:solidFill>
                  <a:schemeClr val="tx1"/>
                </a:solidFill>
                <a:latin typeface="Arial" pitchFamily="34" charset="0"/>
                <a:cs typeface="Arial" pitchFamily="34" charset="0"/>
              </a:rPr>
              <a:t>P </a:t>
            </a:r>
            <a:r>
              <a:rPr lang="en-CA" dirty="0" smtClean="0"/>
              <a:t>–</a:t>
            </a:r>
            <a:r>
              <a:rPr lang="en-US" kern="1200" dirty="0" smtClean="0">
                <a:solidFill>
                  <a:schemeClr val="tx1"/>
                </a:solidFill>
                <a:latin typeface="Arial" pitchFamily="34" charset="0"/>
                <a:cs typeface="Arial" pitchFamily="34" charset="0"/>
              </a:rPr>
              <a:t> </a:t>
            </a:r>
            <a:r>
              <a:rPr lang="en-US" kern="1200" dirty="0">
                <a:solidFill>
                  <a:schemeClr val="tx1"/>
                </a:solidFill>
                <a:latin typeface="Arial" pitchFamily="34" charset="0"/>
                <a:cs typeface="Arial" pitchFamily="34" charset="0"/>
              </a:rPr>
              <a:t>P</a:t>
            </a:r>
            <a:r>
              <a:rPr lang="en-US" kern="1200" dirty="0" smtClean="0">
                <a:solidFill>
                  <a:schemeClr val="tx1"/>
                </a:solidFill>
                <a:latin typeface="Arial" pitchFamily="34" charset="0"/>
                <a:cs typeface="Arial" pitchFamily="34" charset="0"/>
              </a:rPr>
              <a:t>ulse</a:t>
            </a:r>
            <a:endParaRPr lang="en-US" kern="1200" dirty="0">
              <a:solidFill>
                <a:schemeClr val="tx1"/>
              </a:solidFill>
              <a:latin typeface="Arial" pitchFamily="34" charset="0"/>
              <a:cs typeface="Arial" pitchFamily="34" charset="0"/>
            </a:endParaRPr>
          </a:p>
          <a:p>
            <a:pPr>
              <a:lnSpc>
                <a:spcPct val="90000"/>
              </a:lnSpc>
            </a:pPr>
            <a:r>
              <a:rPr lang="en-US" kern="1200" dirty="0">
                <a:solidFill>
                  <a:schemeClr val="tx1"/>
                </a:solidFill>
                <a:latin typeface="Arial" pitchFamily="34" charset="0"/>
                <a:cs typeface="Arial" pitchFamily="34" charset="0"/>
              </a:rPr>
              <a:t>G </a:t>
            </a:r>
            <a:r>
              <a:rPr lang="en-CA" dirty="0" smtClean="0"/>
              <a:t>–</a:t>
            </a:r>
            <a:r>
              <a:rPr lang="en-US" kern="1200" dirty="0" smtClean="0">
                <a:solidFill>
                  <a:schemeClr val="tx1"/>
                </a:solidFill>
                <a:latin typeface="Arial" pitchFamily="34" charset="0"/>
                <a:cs typeface="Arial" pitchFamily="34" charset="0"/>
              </a:rPr>
              <a:t> Grimace (Reflex </a:t>
            </a:r>
            <a:r>
              <a:rPr lang="en-US" kern="1200" dirty="0">
                <a:solidFill>
                  <a:schemeClr val="tx1"/>
                </a:solidFill>
                <a:latin typeface="Arial" pitchFamily="34" charset="0"/>
                <a:cs typeface="Arial" pitchFamily="34" charset="0"/>
              </a:rPr>
              <a:t>irritability)</a:t>
            </a:r>
          </a:p>
          <a:p>
            <a:pPr>
              <a:lnSpc>
                <a:spcPct val="90000"/>
              </a:lnSpc>
            </a:pPr>
            <a:r>
              <a:rPr lang="en-US" kern="1200" dirty="0">
                <a:solidFill>
                  <a:schemeClr val="tx1"/>
                </a:solidFill>
                <a:latin typeface="Arial" pitchFamily="34" charset="0"/>
                <a:cs typeface="Arial" pitchFamily="34" charset="0"/>
              </a:rPr>
              <a:t>A </a:t>
            </a:r>
            <a:r>
              <a:rPr lang="en-CA" dirty="0" smtClean="0"/>
              <a:t>–</a:t>
            </a:r>
            <a:r>
              <a:rPr lang="en-US" kern="1200" dirty="0" smtClean="0">
                <a:solidFill>
                  <a:schemeClr val="tx1"/>
                </a:solidFill>
                <a:latin typeface="Arial" pitchFamily="34" charset="0"/>
                <a:cs typeface="Arial" pitchFamily="34" charset="0"/>
              </a:rPr>
              <a:t> </a:t>
            </a:r>
            <a:r>
              <a:rPr lang="en-US" kern="1200" dirty="0">
                <a:solidFill>
                  <a:schemeClr val="tx1"/>
                </a:solidFill>
                <a:latin typeface="Arial" pitchFamily="34" charset="0"/>
                <a:cs typeface="Arial" pitchFamily="34" charset="0"/>
              </a:rPr>
              <a:t>A</a:t>
            </a:r>
            <a:r>
              <a:rPr lang="en-US" kern="1200" dirty="0" smtClean="0">
                <a:solidFill>
                  <a:schemeClr val="tx1"/>
                </a:solidFill>
                <a:latin typeface="Arial" pitchFamily="34" charset="0"/>
                <a:cs typeface="Arial" pitchFamily="34" charset="0"/>
              </a:rPr>
              <a:t>ctivity (Muscle </a:t>
            </a:r>
            <a:r>
              <a:rPr lang="en-US" kern="1200" dirty="0">
                <a:solidFill>
                  <a:schemeClr val="tx1"/>
                </a:solidFill>
                <a:latin typeface="Arial" pitchFamily="34" charset="0"/>
                <a:cs typeface="Arial" pitchFamily="34" charset="0"/>
              </a:rPr>
              <a:t>tone)</a:t>
            </a:r>
          </a:p>
          <a:p>
            <a:pPr>
              <a:lnSpc>
                <a:spcPct val="90000"/>
              </a:lnSpc>
            </a:pPr>
            <a:r>
              <a:rPr lang="en-US" kern="1200" dirty="0">
                <a:solidFill>
                  <a:schemeClr val="tx1"/>
                </a:solidFill>
                <a:latin typeface="Arial" pitchFamily="34" charset="0"/>
                <a:cs typeface="Arial" pitchFamily="34" charset="0"/>
              </a:rPr>
              <a:t>R </a:t>
            </a:r>
            <a:r>
              <a:rPr lang="en-CA" dirty="0" smtClean="0"/>
              <a:t>–</a:t>
            </a:r>
            <a:r>
              <a:rPr lang="en-US" kern="1200" dirty="0" smtClean="0">
                <a:solidFill>
                  <a:schemeClr val="tx1"/>
                </a:solidFill>
                <a:latin typeface="Arial" pitchFamily="34" charset="0"/>
                <a:cs typeface="Arial" pitchFamily="34" charset="0"/>
              </a:rPr>
              <a:t> Respiratory </a:t>
            </a:r>
            <a:r>
              <a:rPr lang="en-US" kern="1200" dirty="0">
                <a:solidFill>
                  <a:schemeClr val="tx1"/>
                </a:solidFill>
                <a:latin typeface="Arial" pitchFamily="34" charset="0"/>
                <a:cs typeface="Arial" pitchFamily="34" charset="0"/>
              </a:rPr>
              <a:t>rate</a:t>
            </a:r>
          </a:p>
          <a:p>
            <a:pPr>
              <a:lnSpc>
                <a:spcPct val="90000"/>
              </a:lnSpc>
            </a:pPr>
            <a:endParaRPr lang="en-US" kern="1200" dirty="0">
              <a:solidFill>
                <a:schemeClr val="tx1"/>
              </a:solidFill>
              <a:latin typeface="Arial" pitchFamily="34" charset="0"/>
              <a:cs typeface="Arial" pitchFamily="34" charset="0"/>
            </a:endParaRPr>
          </a:p>
          <a:p>
            <a:pPr>
              <a:lnSpc>
                <a:spcPct val="90000"/>
              </a:lnSpc>
            </a:pPr>
            <a:r>
              <a:rPr lang="en-US" kern="1200" dirty="0">
                <a:solidFill>
                  <a:schemeClr val="tx1"/>
                </a:solidFill>
                <a:latin typeface="Arial" pitchFamily="34" charset="0"/>
                <a:cs typeface="Arial" pitchFamily="34" charset="0"/>
              </a:rPr>
              <a:t>Each of these categories is scored with 0, </a:t>
            </a:r>
            <a:r>
              <a:rPr lang="en-US" kern="1200" dirty="0" smtClean="0">
                <a:solidFill>
                  <a:schemeClr val="tx1"/>
                </a:solidFill>
                <a:latin typeface="Arial" pitchFamily="34" charset="0"/>
                <a:cs typeface="Arial" pitchFamily="34" charset="0"/>
              </a:rPr>
              <a:t>1, </a:t>
            </a:r>
            <a:r>
              <a:rPr lang="en-US" kern="1200" dirty="0">
                <a:solidFill>
                  <a:schemeClr val="tx1"/>
                </a:solidFill>
                <a:latin typeface="Arial" pitchFamily="34" charset="0"/>
                <a:cs typeface="Arial" pitchFamily="34" charset="0"/>
              </a:rPr>
              <a:t>or 2, depending on the observed condition of the newborn</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p:txBody>
          <a:bodyPr/>
          <a:lstStyle/>
          <a:p>
            <a:pPr eaLnBrk="1" hangingPunct="1">
              <a:defRPr/>
            </a:pPr>
            <a:r>
              <a:rPr lang="en-US" b="0" dirty="0" err="1" smtClean="0">
                <a:latin typeface="Arial" pitchFamily="34" charset="0"/>
                <a:cs typeface="Arial" pitchFamily="34" charset="0"/>
              </a:rPr>
              <a:t>Apgar</a:t>
            </a:r>
            <a:r>
              <a:rPr lang="en-US" b="0" dirty="0" smtClean="0">
                <a:latin typeface="Arial" pitchFamily="34" charset="0"/>
                <a:cs typeface="Arial" pitchFamily="34" charset="0"/>
              </a:rPr>
              <a:t> Score</a:t>
            </a:r>
          </a:p>
        </p:txBody>
      </p:sp>
      <p:sp>
        <p:nvSpPr>
          <p:cNvPr id="6147" name="Rectangle 3"/>
          <p:cNvSpPr>
            <a:spLocks noGrp="1" noChangeArrowheads="1"/>
          </p:cNvSpPr>
          <p:nvPr>
            <p:ph idx="1"/>
          </p:nvPr>
        </p:nvSpPr>
        <p:spPr/>
        <p:txBody>
          <a:bodyPr>
            <a:noAutofit/>
          </a:bodyPr>
          <a:lstStyle/>
          <a:p>
            <a:pPr eaLnBrk="1" hangingPunct="1">
              <a:lnSpc>
                <a:spcPct val="90000"/>
              </a:lnSpc>
              <a:buNone/>
            </a:pPr>
            <a:r>
              <a:rPr lang="en-US" sz="2800" dirty="0" smtClean="0">
                <a:latin typeface="Arial" pitchFamily="34" charset="0"/>
                <a:cs typeface="Arial" pitchFamily="34" charset="0"/>
              </a:rPr>
              <a:t>Heart rate</a:t>
            </a:r>
          </a:p>
          <a:p>
            <a:pPr>
              <a:lnSpc>
                <a:spcPct val="90000"/>
              </a:lnSpc>
            </a:pPr>
            <a:r>
              <a:rPr lang="en-US" kern="1200" dirty="0">
                <a:solidFill>
                  <a:schemeClr val="tx1"/>
                </a:solidFill>
                <a:latin typeface="Arial" pitchFamily="34" charset="0"/>
                <a:cs typeface="Arial" pitchFamily="34" charset="0"/>
              </a:rPr>
              <a:t>Heart rate is evaluated by stethoscope. </a:t>
            </a:r>
            <a:r>
              <a:rPr lang="en-US" kern="1200" dirty="0" smtClean="0">
                <a:solidFill>
                  <a:schemeClr val="tx1"/>
                </a:solidFill>
                <a:latin typeface="Arial" pitchFamily="34" charset="0"/>
                <a:cs typeface="Arial" pitchFamily="34" charset="0"/>
              </a:rPr>
              <a:t> This </a:t>
            </a:r>
            <a:r>
              <a:rPr lang="en-US" kern="1200" dirty="0">
                <a:solidFill>
                  <a:schemeClr val="tx1"/>
                </a:solidFill>
                <a:latin typeface="Arial" pitchFamily="34" charset="0"/>
                <a:cs typeface="Arial" pitchFamily="34" charset="0"/>
              </a:rPr>
              <a:t>is the most important </a:t>
            </a:r>
            <a:r>
              <a:rPr lang="en-US" kern="1200" dirty="0" smtClean="0">
                <a:solidFill>
                  <a:schemeClr val="tx1"/>
                </a:solidFill>
                <a:latin typeface="Arial" pitchFamily="34" charset="0"/>
                <a:cs typeface="Arial" pitchFamily="34" charset="0"/>
              </a:rPr>
              <a:t>assessment</a:t>
            </a:r>
            <a:endParaRPr lang="en-US" kern="1200" dirty="0">
              <a:solidFill>
                <a:schemeClr val="tx1"/>
              </a:solidFill>
              <a:latin typeface="Arial" pitchFamily="34" charset="0"/>
              <a:cs typeface="Arial" pitchFamily="34" charset="0"/>
            </a:endParaRPr>
          </a:p>
          <a:p>
            <a:pPr>
              <a:lnSpc>
                <a:spcPct val="90000"/>
              </a:lnSpc>
            </a:pPr>
            <a:endParaRPr lang="en-US" kern="1200" dirty="0">
              <a:solidFill>
                <a:schemeClr val="tx1"/>
              </a:solidFill>
              <a:latin typeface="Arial" pitchFamily="34" charset="0"/>
              <a:cs typeface="Arial" pitchFamily="34" charset="0"/>
            </a:endParaRPr>
          </a:p>
          <a:p>
            <a:pPr marL="638175" lvl="2" indent="-342900">
              <a:lnSpc>
                <a:spcPct val="90000"/>
              </a:lnSpc>
              <a:buSzPct val="90000"/>
            </a:pPr>
            <a:r>
              <a:rPr lang="en-US" kern="1200" dirty="0">
                <a:solidFill>
                  <a:schemeClr val="tx1"/>
                </a:solidFill>
                <a:latin typeface="Arial" pitchFamily="34" charset="0"/>
                <a:ea typeface="+mn-ea"/>
                <a:cs typeface="Arial" pitchFamily="34" charset="0"/>
              </a:rPr>
              <a:t>If there is no heartbeat </a:t>
            </a:r>
            <a:r>
              <a:rPr lang="en-US" kern="1200" dirty="0" smtClean="0">
                <a:solidFill>
                  <a:schemeClr val="tx1"/>
                </a:solidFill>
                <a:latin typeface="Arial" pitchFamily="34" charset="0"/>
                <a:ea typeface="+mn-ea"/>
                <a:cs typeface="Arial" pitchFamily="34" charset="0"/>
              </a:rPr>
              <a:t>= </a:t>
            </a:r>
            <a:r>
              <a:rPr lang="en-US" kern="1200" dirty="0">
                <a:solidFill>
                  <a:schemeClr val="tx1"/>
                </a:solidFill>
                <a:latin typeface="Arial" pitchFamily="34" charset="0"/>
                <a:ea typeface="+mn-ea"/>
                <a:cs typeface="Arial" pitchFamily="34" charset="0"/>
              </a:rPr>
              <a:t>scores 0 </a:t>
            </a:r>
          </a:p>
          <a:p>
            <a:pPr marL="638175" lvl="2" indent="-342900">
              <a:lnSpc>
                <a:spcPct val="90000"/>
              </a:lnSpc>
              <a:buSzPct val="90000"/>
            </a:pPr>
            <a:r>
              <a:rPr lang="en-US" kern="1200" dirty="0">
                <a:solidFill>
                  <a:schemeClr val="tx1"/>
                </a:solidFill>
                <a:latin typeface="Arial" pitchFamily="34" charset="0"/>
                <a:ea typeface="+mn-ea"/>
                <a:cs typeface="Arial" pitchFamily="34" charset="0"/>
              </a:rPr>
              <a:t>L</a:t>
            </a:r>
            <a:r>
              <a:rPr lang="en-US" kern="1200" dirty="0" smtClean="0">
                <a:solidFill>
                  <a:schemeClr val="tx1"/>
                </a:solidFill>
                <a:latin typeface="Arial" pitchFamily="34" charset="0"/>
                <a:ea typeface="+mn-ea"/>
                <a:cs typeface="Arial" pitchFamily="34" charset="0"/>
              </a:rPr>
              <a:t>ess </a:t>
            </a:r>
            <a:r>
              <a:rPr lang="en-US" kern="1200" dirty="0">
                <a:solidFill>
                  <a:schemeClr val="tx1"/>
                </a:solidFill>
                <a:latin typeface="Arial" pitchFamily="34" charset="0"/>
                <a:ea typeface="+mn-ea"/>
                <a:cs typeface="Arial" pitchFamily="34" charset="0"/>
              </a:rPr>
              <a:t>than 100 beats per minute = scores 1 </a:t>
            </a:r>
          </a:p>
          <a:p>
            <a:pPr marL="638175" lvl="2" indent="-342900">
              <a:lnSpc>
                <a:spcPct val="90000"/>
              </a:lnSpc>
              <a:buSzPct val="90000"/>
            </a:pPr>
            <a:r>
              <a:rPr lang="en-US" kern="1200" dirty="0">
                <a:solidFill>
                  <a:schemeClr val="tx1"/>
                </a:solidFill>
                <a:latin typeface="Arial" pitchFamily="34" charset="0"/>
                <a:ea typeface="+mn-ea"/>
                <a:cs typeface="Arial" pitchFamily="34" charset="0"/>
              </a:rPr>
              <a:t>G</a:t>
            </a:r>
            <a:r>
              <a:rPr lang="en-US" kern="1200" dirty="0" smtClean="0">
                <a:solidFill>
                  <a:schemeClr val="tx1"/>
                </a:solidFill>
                <a:latin typeface="Arial" pitchFamily="34" charset="0"/>
                <a:ea typeface="+mn-ea"/>
                <a:cs typeface="Arial" pitchFamily="34" charset="0"/>
              </a:rPr>
              <a:t>reater </a:t>
            </a:r>
            <a:r>
              <a:rPr lang="en-US" kern="1200" dirty="0">
                <a:solidFill>
                  <a:schemeClr val="tx1"/>
                </a:solidFill>
                <a:latin typeface="Arial" pitchFamily="34" charset="0"/>
                <a:ea typeface="+mn-ea"/>
                <a:cs typeface="Arial" pitchFamily="34" charset="0"/>
              </a:rPr>
              <a:t>than 100 beats per minute = scores 2 </a:t>
            </a:r>
          </a:p>
          <a:p>
            <a:pPr lvl="1" eaLnBrk="1" hangingPunct="1">
              <a:lnSpc>
                <a:spcPct val="90000"/>
              </a:lnSpc>
            </a:pPr>
            <a:endParaRPr lang="en-US" dirty="0" smtClean="0">
              <a:latin typeface="Arial" pitchFamily="34" charset="0"/>
              <a:cs typeface="Arial" pitchFamily="34" charset="0"/>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p:txBody>
          <a:bodyPr/>
          <a:lstStyle/>
          <a:p>
            <a:pPr eaLnBrk="1" hangingPunct="1">
              <a:defRPr/>
            </a:pPr>
            <a:r>
              <a:rPr lang="en-US" b="0" dirty="0" err="1" smtClean="0">
                <a:latin typeface="Arial" pitchFamily="34" charset="0"/>
                <a:cs typeface="Arial" pitchFamily="34" charset="0"/>
              </a:rPr>
              <a:t>Apgar</a:t>
            </a:r>
            <a:r>
              <a:rPr lang="en-US" b="0" dirty="0" smtClean="0">
                <a:latin typeface="Arial" pitchFamily="34" charset="0"/>
                <a:cs typeface="Arial" pitchFamily="34" charset="0"/>
              </a:rPr>
              <a:t> Score</a:t>
            </a:r>
          </a:p>
        </p:txBody>
      </p:sp>
      <p:sp>
        <p:nvSpPr>
          <p:cNvPr id="6147" name="Rectangle 3"/>
          <p:cNvSpPr>
            <a:spLocks noGrp="1" noChangeArrowheads="1"/>
          </p:cNvSpPr>
          <p:nvPr>
            <p:ph idx="1"/>
          </p:nvPr>
        </p:nvSpPr>
        <p:spPr/>
        <p:txBody>
          <a:bodyPr>
            <a:noAutofit/>
          </a:bodyPr>
          <a:lstStyle/>
          <a:p>
            <a:pPr marL="0" indent="0">
              <a:lnSpc>
                <a:spcPct val="90000"/>
              </a:lnSpc>
              <a:buNone/>
            </a:pPr>
            <a:r>
              <a:rPr lang="en-US" kern="1200" dirty="0">
                <a:solidFill>
                  <a:schemeClr val="tx1"/>
                </a:solidFill>
                <a:latin typeface="Arial" pitchFamily="34" charset="0"/>
                <a:cs typeface="Arial" pitchFamily="34" charset="0"/>
              </a:rPr>
              <a:t>Heart rate</a:t>
            </a:r>
            <a:endParaRPr lang="en-CA" kern="1200" dirty="0">
              <a:solidFill>
                <a:schemeClr val="tx1"/>
              </a:solidFill>
              <a:latin typeface="Arial" pitchFamily="34" charset="0"/>
              <a:cs typeface="Arial" pitchFamily="34" charset="0"/>
            </a:endParaRPr>
          </a:p>
          <a:p>
            <a:pPr marL="0" indent="0">
              <a:lnSpc>
                <a:spcPct val="90000"/>
              </a:lnSpc>
              <a:buNone/>
            </a:pPr>
            <a:endParaRPr lang="en-CA" kern="1200" dirty="0">
              <a:solidFill>
                <a:schemeClr val="tx1"/>
              </a:solidFill>
              <a:latin typeface="Arial" pitchFamily="34" charset="0"/>
              <a:cs typeface="Arial" pitchFamily="34" charset="0"/>
            </a:endParaRPr>
          </a:p>
          <a:p>
            <a:pPr marL="0" indent="0">
              <a:lnSpc>
                <a:spcPct val="90000"/>
              </a:lnSpc>
              <a:buNone/>
            </a:pPr>
            <a:r>
              <a:rPr lang="en-CA" kern="1200" dirty="0">
                <a:solidFill>
                  <a:schemeClr val="tx1"/>
                </a:solidFill>
                <a:latin typeface="Arial" pitchFamily="34" charset="0"/>
                <a:cs typeface="Arial" pitchFamily="34" charset="0"/>
              </a:rPr>
              <a:t>Assessed </a:t>
            </a:r>
            <a:r>
              <a:rPr lang="en-CA" kern="1200" dirty="0" smtClean="0">
                <a:solidFill>
                  <a:schemeClr val="tx1"/>
                </a:solidFill>
                <a:latin typeface="Arial" pitchFamily="34" charset="0"/>
                <a:cs typeface="Arial" pitchFamily="34" charset="0"/>
              </a:rPr>
              <a:t>by</a:t>
            </a:r>
            <a:endParaRPr lang="en-CA" kern="1200" dirty="0">
              <a:solidFill>
                <a:schemeClr val="tx1"/>
              </a:solidFill>
              <a:latin typeface="Arial" pitchFamily="34" charset="0"/>
              <a:cs typeface="Arial" pitchFamily="34" charset="0"/>
            </a:endParaRPr>
          </a:p>
          <a:p>
            <a:pPr marL="514350" indent="-514350" eaLnBrk="1" hangingPunct="1">
              <a:lnSpc>
                <a:spcPct val="90000"/>
              </a:lnSpc>
              <a:buFont typeface="+mj-lt"/>
              <a:buAutoNum type="arabicPeriod"/>
            </a:pPr>
            <a:r>
              <a:rPr lang="en-CA" dirty="0" smtClean="0">
                <a:latin typeface="Arial" pitchFamily="34" charset="0"/>
                <a:cs typeface="Arial" pitchFamily="34" charset="0"/>
              </a:rPr>
              <a:t>Palpating the base of the umbilical cord</a:t>
            </a:r>
          </a:p>
          <a:p>
            <a:pPr marL="514350" indent="-514350" eaLnBrk="1" hangingPunct="1">
              <a:lnSpc>
                <a:spcPct val="90000"/>
              </a:lnSpc>
              <a:buFont typeface="+mj-lt"/>
              <a:buAutoNum type="arabicPeriod"/>
            </a:pPr>
            <a:r>
              <a:rPr lang="en-CA" dirty="0" err="1" smtClean="0">
                <a:latin typeface="Arial" pitchFamily="34" charset="0"/>
                <a:cs typeface="Arial" pitchFamily="34" charset="0"/>
              </a:rPr>
              <a:t>Auscultating</a:t>
            </a:r>
            <a:endParaRPr lang="en-CA" dirty="0" smtClean="0">
              <a:latin typeface="Arial" pitchFamily="34" charset="0"/>
              <a:cs typeface="Arial" pitchFamily="34" charset="0"/>
            </a:endParaRPr>
          </a:p>
          <a:p>
            <a:pPr marL="514350" indent="-514350" eaLnBrk="1" hangingPunct="1">
              <a:lnSpc>
                <a:spcPct val="90000"/>
              </a:lnSpc>
              <a:buFont typeface="+mj-lt"/>
              <a:buAutoNum type="arabicPeriod"/>
            </a:pPr>
            <a:r>
              <a:rPr lang="en-CA" dirty="0" smtClean="0">
                <a:latin typeface="Arial" pitchFamily="34" charset="0"/>
                <a:cs typeface="Arial" pitchFamily="34" charset="0"/>
              </a:rPr>
              <a:t>Palpating the brachial/femoral artery</a:t>
            </a:r>
            <a:endParaRPr lang="en-US" dirty="0" smtClean="0">
              <a:latin typeface="Arial" pitchFamily="34" charset="0"/>
              <a:cs typeface="Arial" pitchFamily="34" charset="0"/>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p:txBody>
          <a:bodyPr/>
          <a:lstStyle/>
          <a:p>
            <a:pPr eaLnBrk="1" hangingPunct="1">
              <a:defRPr/>
            </a:pPr>
            <a:r>
              <a:rPr lang="en-US" b="0" dirty="0" err="1" smtClean="0">
                <a:latin typeface="Arial" pitchFamily="34" charset="0"/>
                <a:cs typeface="Arial" pitchFamily="34" charset="0"/>
              </a:rPr>
              <a:t>Apgar</a:t>
            </a:r>
            <a:r>
              <a:rPr lang="en-US" b="0" dirty="0" smtClean="0">
                <a:latin typeface="Arial" pitchFamily="34" charset="0"/>
                <a:cs typeface="Arial" pitchFamily="34" charset="0"/>
              </a:rPr>
              <a:t> Score</a:t>
            </a:r>
          </a:p>
        </p:txBody>
      </p:sp>
      <p:sp>
        <p:nvSpPr>
          <p:cNvPr id="7171" name="Rectangle 3"/>
          <p:cNvSpPr>
            <a:spLocks noGrp="1" noChangeArrowheads="1"/>
          </p:cNvSpPr>
          <p:nvPr>
            <p:ph idx="1"/>
          </p:nvPr>
        </p:nvSpPr>
        <p:spPr/>
        <p:txBody>
          <a:bodyPr/>
          <a:lstStyle/>
          <a:p>
            <a:pPr eaLnBrk="1" hangingPunct="1">
              <a:buNone/>
            </a:pPr>
            <a:r>
              <a:rPr lang="en-US" dirty="0" smtClean="0">
                <a:latin typeface="Arial" pitchFamily="34" charset="0"/>
                <a:cs typeface="Arial" pitchFamily="34" charset="0"/>
              </a:rPr>
              <a:t>Respiratory effort</a:t>
            </a:r>
          </a:p>
          <a:p>
            <a:pPr eaLnBrk="1" hangingPunct="1">
              <a:buNone/>
            </a:pPr>
            <a:endParaRPr lang="en-US" b="1" dirty="0" smtClean="0">
              <a:latin typeface="Arial" pitchFamily="34" charset="0"/>
              <a:cs typeface="Arial" pitchFamily="34" charset="0"/>
            </a:endParaRPr>
          </a:p>
          <a:p>
            <a:pPr marL="342900" lvl="1" indent="-342900">
              <a:lnSpc>
                <a:spcPct val="90000"/>
              </a:lnSpc>
              <a:buSzPct val="90000"/>
            </a:pPr>
            <a:r>
              <a:rPr lang="en-US" kern="1200" dirty="0">
                <a:solidFill>
                  <a:schemeClr val="tx1"/>
                </a:solidFill>
                <a:latin typeface="Arial" pitchFamily="34" charset="0"/>
                <a:ea typeface="+mn-ea"/>
                <a:cs typeface="Arial" pitchFamily="34" charset="0"/>
              </a:rPr>
              <a:t>N</a:t>
            </a:r>
            <a:r>
              <a:rPr lang="en-US" kern="1200" dirty="0" smtClean="0">
                <a:solidFill>
                  <a:schemeClr val="tx1"/>
                </a:solidFill>
                <a:latin typeface="Arial" pitchFamily="34" charset="0"/>
                <a:ea typeface="+mn-ea"/>
                <a:cs typeface="Arial" pitchFamily="34" charset="0"/>
              </a:rPr>
              <a:t>o </a:t>
            </a:r>
            <a:r>
              <a:rPr lang="en-US" kern="1200" dirty="0">
                <a:solidFill>
                  <a:schemeClr val="tx1"/>
                </a:solidFill>
                <a:latin typeface="Arial" pitchFamily="34" charset="0"/>
                <a:ea typeface="+mn-ea"/>
                <a:cs typeface="Arial" pitchFamily="34" charset="0"/>
              </a:rPr>
              <a:t>respirations = scores 0 </a:t>
            </a:r>
          </a:p>
          <a:p>
            <a:pPr marL="342900" lvl="1" indent="-342900">
              <a:lnSpc>
                <a:spcPct val="90000"/>
              </a:lnSpc>
              <a:buSzPct val="90000"/>
            </a:pPr>
            <a:r>
              <a:rPr lang="en-US" kern="1200" dirty="0">
                <a:solidFill>
                  <a:schemeClr val="tx1"/>
                </a:solidFill>
                <a:latin typeface="Arial" pitchFamily="34" charset="0"/>
                <a:ea typeface="+mn-ea"/>
                <a:cs typeface="Arial" pitchFamily="34" charset="0"/>
              </a:rPr>
              <a:t>R</a:t>
            </a:r>
            <a:r>
              <a:rPr lang="en-US" kern="1200" dirty="0" smtClean="0">
                <a:solidFill>
                  <a:schemeClr val="tx1"/>
                </a:solidFill>
                <a:latin typeface="Arial" pitchFamily="34" charset="0"/>
                <a:ea typeface="+mn-ea"/>
                <a:cs typeface="Arial" pitchFamily="34" charset="0"/>
              </a:rPr>
              <a:t>espirations </a:t>
            </a:r>
            <a:r>
              <a:rPr lang="en-US" kern="1200" dirty="0">
                <a:solidFill>
                  <a:schemeClr val="tx1"/>
                </a:solidFill>
                <a:latin typeface="Arial" pitchFamily="34" charset="0"/>
                <a:ea typeface="+mn-ea"/>
                <a:cs typeface="Arial" pitchFamily="34" charset="0"/>
              </a:rPr>
              <a:t>are slow or irregular = scores 1</a:t>
            </a:r>
          </a:p>
          <a:p>
            <a:pPr marL="342900" lvl="1" indent="-342900">
              <a:lnSpc>
                <a:spcPct val="90000"/>
              </a:lnSpc>
              <a:buSzPct val="90000"/>
            </a:pPr>
            <a:r>
              <a:rPr lang="en-US" kern="1200" dirty="0">
                <a:solidFill>
                  <a:schemeClr val="tx1"/>
                </a:solidFill>
                <a:latin typeface="Arial" pitchFamily="34" charset="0"/>
                <a:ea typeface="+mn-ea"/>
                <a:cs typeface="Arial" pitchFamily="34" charset="0"/>
              </a:rPr>
              <a:t>G</a:t>
            </a:r>
            <a:r>
              <a:rPr lang="en-US" kern="1200" dirty="0" smtClean="0">
                <a:solidFill>
                  <a:schemeClr val="tx1"/>
                </a:solidFill>
                <a:latin typeface="Arial" pitchFamily="34" charset="0"/>
                <a:ea typeface="+mn-ea"/>
                <a:cs typeface="Arial" pitchFamily="34" charset="0"/>
              </a:rPr>
              <a:t>ood </a:t>
            </a:r>
            <a:r>
              <a:rPr lang="en-US" kern="1200" dirty="0">
                <a:solidFill>
                  <a:schemeClr val="tx1"/>
                </a:solidFill>
                <a:latin typeface="Arial" pitchFamily="34" charset="0"/>
                <a:ea typeface="+mn-ea"/>
                <a:cs typeface="Arial" pitchFamily="34" charset="0"/>
              </a:rPr>
              <a:t>crying = scores 2 </a:t>
            </a:r>
          </a:p>
          <a:p>
            <a:pPr>
              <a:spcBef>
                <a:spcPct val="0"/>
              </a:spcBef>
              <a:buFontTx/>
              <a:buNone/>
            </a:pPr>
            <a:endParaRPr lang="en-US" dirty="0" smtClean="0">
              <a:latin typeface="Arial" pitchFamily="34" charset="0"/>
              <a:cs typeface="Arial" pitchFamily="34" charset="0"/>
            </a:endParaRPr>
          </a:p>
          <a:p>
            <a:pPr>
              <a:spcBef>
                <a:spcPct val="0"/>
              </a:spcBef>
              <a:buFontTx/>
              <a:buNone/>
            </a:pPr>
            <a:endParaRPr lang="en-US" dirty="0" smtClean="0">
              <a:latin typeface="Arial" pitchFamily="34" charset="0"/>
              <a:cs typeface="Arial" pitchFamily="34" charset="0"/>
            </a:endParaRPr>
          </a:p>
          <a:p>
            <a:pPr eaLnBrk="1" hangingPunct="1"/>
            <a:endParaRPr lang="en-US" dirty="0" smtClean="0">
              <a:latin typeface="Arial" pitchFamily="34" charset="0"/>
              <a:cs typeface="Arial" pitchFamily="34" charset="0"/>
            </a:endParaRPr>
          </a:p>
        </p:txBody>
      </p:sp>
      <p:sp>
        <p:nvSpPr>
          <p:cNvPr id="7172" name="Rectangle 4"/>
          <p:cNvSpPr>
            <a:spLocks noChangeArrowheads="1"/>
          </p:cNvSpPr>
          <p:nvPr/>
        </p:nvSpPr>
        <p:spPr bwMode="auto">
          <a:xfrm>
            <a:off x="228600" y="3627438"/>
            <a:ext cx="8915400" cy="793750"/>
          </a:xfrm>
          <a:prstGeom prst="rect">
            <a:avLst/>
          </a:prstGeom>
          <a:noFill/>
          <a:ln w="9525">
            <a:noFill/>
            <a:miter lim="800000"/>
            <a:headEnd/>
            <a:tailEnd/>
          </a:ln>
        </p:spPr>
        <p:txBody>
          <a:bodyPr anchor="ctr">
            <a:spAutoFit/>
          </a:bodyPr>
          <a:lstStyle/>
          <a:p>
            <a:endParaRPr lang="en-US"/>
          </a:p>
          <a:p>
            <a:endParaRPr lang="en-US" sz="2800">
              <a:latin typeface="Arial" charset="0"/>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p:txBody>
          <a:bodyPr/>
          <a:lstStyle/>
          <a:p>
            <a:pPr eaLnBrk="1" hangingPunct="1">
              <a:defRPr/>
            </a:pPr>
            <a:r>
              <a:rPr lang="en-US" b="0" dirty="0" err="1" smtClean="0">
                <a:latin typeface="Arial" pitchFamily="34" charset="0"/>
                <a:cs typeface="Arial" pitchFamily="34" charset="0"/>
              </a:rPr>
              <a:t>Apgar</a:t>
            </a:r>
            <a:r>
              <a:rPr lang="en-US" b="0" dirty="0" smtClean="0">
                <a:latin typeface="Arial" pitchFamily="34" charset="0"/>
                <a:cs typeface="Arial" pitchFamily="34" charset="0"/>
              </a:rPr>
              <a:t> Score</a:t>
            </a:r>
          </a:p>
        </p:txBody>
      </p:sp>
      <p:sp>
        <p:nvSpPr>
          <p:cNvPr id="8195" name="Rectangle 3"/>
          <p:cNvSpPr>
            <a:spLocks noGrp="1" noChangeArrowheads="1"/>
          </p:cNvSpPr>
          <p:nvPr>
            <p:ph idx="1"/>
          </p:nvPr>
        </p:nvSpPr>
        <p:spPr/>
        <p:txBody>
          <a:bodyPr/>
          <a:lstStyle/>
          <a:p>
            <a:pPr eaLnBrk="1" hangingPunct="1">
              <a:buNone/>
            </a:pPr>
            <a:r>
              <a:rPr lang="en-US" dirty="0" smtClean="0">
                <a:latin typeface="Arial" pitchFamily="34" charset="0"/>
                <a:cs typeface="Arial" pitchFamily="34" charset="0"/>
              </a:rPr>
              <a:t>Muscle tone</a:t>
            </a:r>
          </a:p>
          <a:p>
            <a:pPr eaLnBrk="1" hangingPunct="1">
              <a:buNone/>
            </a:pPr>
            <a:endParaRPr lang="en-US" dirty="0" smtClean="0">
              <a:latin typeface="Arial" pitchFamily="34" charset="0"/>
              <a:cs typeface="Arial" pitchFamily="34" charset="0"/>
            </a:endParaRPr>
          </a:p>
          <a:p>
            <a:pPr marL="342900" lvl="1" indent="-342900">
              <a:lnSpc>
                <a:spcPct val="90000"/>
              </a:lnSpc>
              <a:buSzPct val="90000"/>
            </a:pPr>
            <a:r>
              <a:rPr lang="en-US" kern="1200" dirty="0">
                <a:solidFill>
                  <a:schemeClr val="tx1"/>
                </a:solidFill>
                <a:latin typeface="Arial" pitchFamily="34" charset="0"/>
                <a:ea typeface="+mn-ea"/>
                <a:cs typeface="Arial" pitchFamily="34" charset="0"/>
              </a:rPr>
              <a:t>M</a:t>
            </a:r>
            <a:r>
              <a:rPr lang="en-US" kern="1200" dirty="0" smtClean="0">
                <a:solidFill>
                  <a:schemeClr val="tx1"/>
                </a:solidFill>
                <a:latin typeface="Arial" pitchFamily="34" charset="0"/>
                <a:ea typeface="+mn-ea"/>
                <a:cs typeface="Arial" pitchFamily="34" charset="0"/>
              </a:rPr>
              <a:t>uscle </a:t>
            </a:r>
            <a:r>
              <a:rPr lang="en-US" kern="1200" dirty="0">
                <a:solidFill>
                  <a:schemeClr val="tx1"/>
                </a:solidFill>
                <a:latin typeface="Arial" pitchFamily="34" charset="0"/>
                <a:ea typeface="+mn-ea"/>
                <a:cs typeface="Arial" pitchFamily="34" charset="0"/>
              </a:rPr>
              <a:t>tone is flaccid = scores 0 </a:t>
            </a:r>
          </a:p>
          <a:p>
            <a:pPr marL="342900" lvl="1" indent="-342900">
              <a:lnSpc>
                <a:spcPct val="90000"/>
              </a:lnSpc>
              <a:buSzPct val="90000"/>
            </a:pPr>
            <a:r>
              <a:rPr lang="en-US" kern="1200" dirty="0">
                <a:solidFill>
                  <a:schemeClr val="tx1"/>
                </a:solidFill>
                <a:latin typeface="Arial" pitchFamily="34" charset="0"/>
                <a:ea typeface="+mn-ea"/>
                <a:cs typeface="Arial" pitchFamily="34" charset="0"/>
              </a:rPr>
              <a:t>S</a:t>
            </a:r>
            <a:r>
              <a:rPr lang="en-US" kern="1200" dirty="0" smtClean="0">
                <a:solidFill>
                  <a:schemeClr val="tx1"/>
                </a:solidFill>
                <a:latin typeface="Arial" pitchFamily="34" charset="0"/>
                <a:ea typeface="+mn-ea"/>
                <a:cs typeface="Arial" pitchFamily="34" charset="0"/>
              </a:rPr>
              <a:t>ome </a:t>
            </a:r>
            <a:r>
              <a:rPr lang="en-US" kern="1200" dirty="0">
                <a:solidFill>
                  <a:schemeClr val="tx1"/>
                </a:solidFill>
                <a:latin typeface="Arial" pitchFamily="34" charset="0"/>
                <a:ea typeface="+mn-ea"/>
                <a:cs typeface="Arial" pitchFamily="34" charset="0"/>
              </a:rPr>
              <a:t>flexion of the extremities </a:t>
            </a:r>
            <a:r>
              <a:rPr lang="en-US" kern="1200" dirty="0" smtClean="0">
                <a:solidFill>
                  <a:schemeClr val="tx1"/>
                </a:solidFill>
                <a:latin typeface="Arial" pitchFamily="34" charset="0"/>
                <a:ea typeface="+mn-ea"/>
                <a:cs typeface="Arial" pitchFamily="34" charset="0"/>
              </a:rPr>
              <a:t>= scores </a:t>
            </a:r>
            <a:r>
              <a:rPr lang="en-US" kern="1200" dirty="0">
                <a:solidFill>
                  <a:schemeClr val="tx1"/>
                </a:solidFill>
                <a:latin typeface="Arial" pitchFamily="34" charset="0"/>
                <a:ea typeface="+mn-ea"/>
                <a:cs typeface="Arial" pitchFamily="34" charset="0"/>
              </a:rPr>
              <a:t>1 </a:t>
            </a:r>
          </a:p>
          <a:p>
            <a:pPr marL="342900" lvl="1" indent="-342900">
              <a:lnSpc>
                <a:spcPct val="90000"/>
              </a:lnSpc>
              <a:buSzPct val="90000"/>
            </a:pPr>
            <a:r>
              <a:rPr lang="en-US" kern="1200" dirty="0">
                <a:solidFill>
                  <a:schemeClr val="tx1"/>
                </a:solidFill>
                <a:latin typeface="Arial" pitchFamily="34" charset="0"/>
                <a:ea typeface="+mn-ea"/>
                <a:cs typeface="Arial" pitchFamily="34" charset="0"/>
              </a:rPr>
              <a:t>A</a:t>
            </a:r>
            <a:r>
              <a:rPr lang="en-US" kern="1200" dirty="0" smtClean="0">
                <a:solidFill>
                  <a:schemeClr val="tx1"/>
                </a:solidFill>
                <a:latin typeface="Arial" pitchFamily="34" charset="0"/>
                <a:ea typeface="+mn-ea"/>
                <a:cs typeface="Arial" pitchFamily="34" charset="0"/>
              </a:rPr>
              <a:t>ctive </a:t>
            </a:r>
            <a:r>
              <a:rPr lang="en-US" kern="1200" dirty="0">
                <a:solidFill>
                  <a:schemeClr val="tx1"/>
                </a:solidFill>
                <a:latin typeface="Arial" pitchFamily="34" charset="0"/>
                <a:ea typeface="+mn-ea"/>
                <a:cs typeface="Arial" pitchFamily="34" charset="0"/>
              </a:rPr>
              <a:t>motion = scores 2</a:t>
            </a:r>
          </a:p>
          <a:p>
            <a:pPr>
              <a:spcBef>
                <a:spcPct val="0"/>
              </a:spcBef>
              <a:buFontTx/>
              <a:buNone/>
            </a:pPr>
            <a:endParaRPr lang="en-US" dirty="0" smtClean="0">
              <a:latin typeface="Arial" pitchFamily="34" charset="0"/>
              <a:cs typeface="Arial" pitchFamily="34" charset="0"/>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p:txBody>
          <a:bodyPr/>
          <a:lstStyle/>
          <a:p>
            <a:pPr eaLnBrk="1" hangingPunct="1">
              <a:defRPr/>
            </a:pPr>
            <a:r>
              <a:rPr lang="en-US" b="0" dirty="0" err="1" smtClean="0">
                <a:latin typeface="Arial" pitchFamily="34" charset="0"/>
                <a:cs typeface="Arial" pitchFamily="34" charset="0"/>
              </a:rPr>
              <a:t>Apgar</a:t>
            </a:r>
            <a:r>
              <a:rPr lang="en-US" b="0" dirty="0" smtClean="0">
                <a:latin typeface="Arial" pitchFamily="34" charset="0"/>
                <a:cs typeface="Arial" pitchFamily="34" charset="0"/>
              </a:rPr>
              <a:t> Score</a:t>
            </a:r>
          </a:p>
        </p:txBody>
      </p:sp>
      <p:sp>
        <p:nvSpPr>
          <p:cNvPr id="9219" name="Rectangle 3"/>
          <p:cNvSpPr>
            <a:spLocks noGrp="1" noChangeArrowheads="1"/>
          </p:cNvSpPr>
          <p:nvPr>
            <p:ph idx="1"/>
          </p:nvPr>
        </p:nvSpPr>
        <p:spPr/>
        <p:txBody>
          <a:bodyPr>
            <a:normAutofit/>
          </a:bodyPr>
          <a:lstStyle/>
          <a:p>
            <a:pPr eaLnBrk="1" hangingPunct="1">
              <a:lnSpc>
                <a:spcPct val="90000"/>
              </a:lnSpc>
              <a:buNone/>
            </a:pPr>
            <a:r>
              <a:rPr lang="en-US" dirty="0" smtClean="0">
                <a:latin typeface="Arial" pitchFamily="34" charset="0"/>
                <a:cs typeface="Arial" pitchFamily="34" charset="0"/>
              </a:rPr>
              <a:t>Reflex irritability </a:t>
            </a:r>
          </a:p>
          <a:p>
            <a:pPr eaLnBrk="1" hangingPunct="1">
              <a:lnSpc>
                <a:spcPct val="90000"/>
              </a:lnSpc>
              <a:buNone/>
            </a:pPr>
            <a:endParaRPr lang="en-US" b="1" dirty="0" smtClean="0">
              <a:latin typeface="Arial" pitchFamily="34" charset="0"/>
              <a:cs typeface="Arial" pitchFamily="34" charset="0"/>
            </a:endParaRPr>
          </a:p>
          <a:p>
            <a:pPr>
              <a:lnSpc>
                <a:spcPct val="90000"/>
              </a:lnSpc>
            </a:pPr>
            <a:r>
              <a:rPr lang="en-US" kern="1200" dirty="0">
                <a:solidFill>
                  <a:schemeClr val="tx1"/>
                </a:solidFill>
                <a:latin typeface="Arial" pitchFamily="34" charset="0"/>
                <a:cs typeface="Arial" pitchFamily="34" charset="0"/>
              </a:rPr>
              <a:t>Reflex irritability is a term describing the level of newborn irritation in response to </a:t>
            </a:r>
            <a:r>
              <a:rPr lang="en-US" kern="1200" dirty="0" smtClean="0">
                <a:solidFill>
                  <a:schemeClr val="tx1"/>
                </a:solidFill>
                <a:latin typeface="Arial" pitchFamily="34" charset="0"/>
                <a:cs typeface="Arial" pitchFamily="34" charset="0"/>
              </a:rPr>
              <a:t>stimuli </a:t>
            </a:r>
            <a:r>
              <a:rPr lang="en-US" kern="1200" dirty="0" smtClean="0">
                <a:solidFill>
                  <a:schemeClr val="tx1"/>
                </a:solidFill>
                <a:latin typeface="Arial" pitchFamily="34" charset="0"/>
                <a:cs typeface="Arial" pitchFamily="34" charset="0"/>
              </a:rPr>
              <a:t>(Such </a:t>
            </a:r>
            <a:r>
              <a:rPr lang="en-US" kern="1200" dirty="0">
                <a:solidFill>
                  <a:schemeClr val="tx1"/>
                </a:solidFill>
                <a:latin typeface="Arial" pitchFamily="34" charset="0"/>
                <a:cs typeface="Arial" pitchFamily="34" charset="0"/>
              </a:rPr>
              <a:t>as a mild pinch</a:t>
            </a:r>
            <a:r>
              <a:rPr lang="en-US" kern="1200" dirty="0" smtClean="0">
                <a:solidFill>
                  <a:schemeClr val="tx1"/>
                </a:solidFill>
                <a:latin typeface="Arial" pitchFamily="34" charset="0"/>
                <a:cs typeface="Arial" pitchFamily="34" charset="0"/>
              </a:rPr>
              <a:t>)</a:t>
            </a:r>
            <a:endParaRPr lang="en-US" kern="1200" dirty="0">
              <a:solidFill>
                <a:schemeClr val="tx1"/>
              </a:solidFill>
              <a:latin typeface="Arial" pitchFamily="34" charset="0"/>
              <a:cs typeface="Arial" pitchFamily="34" charset="0"/>
            </a:endParaRPr>
          </a:p>
          <a:p>
            <a:pPr marL="931863" lvl="3" indent="-342900">
              <a:lnSpc>
                <a:spcPct val="90000"/>
              </a:lnSpc>
              <a:buSzPct val="90000"/>
            </a:pPr>
            <a:r>
              <a:rPr lang="en-US" kern="1200" dirty="0">
                <a:solidFill>
                  <a:schemeClr val="tx1"/>
                </a:solidFill>
                <a:latin typeface="Arial" pitchFamily="34" charset="0"/>
                <a:ea typeface="+mn-ea"/>
                <a:cs typeface="Arial" pitchFamily="34" charset="0"/>
              </a:rPr>
              <a:t>N</a:t>
            </a:r>
            <a:r>
              <a:rPr lang="en-US" kern="1200" dirty="0" smtClean="0">
                <a:solidFill>
                  <a:schemeClr val="tx1"/>
                </a:solidFill>
                <a:latin typeface="Arial" pitchFamily="34" charset="0"/>
                <a:ea typeface="+mn-ea"/>
                <a:cs typeface="Arial" pitchFamily="34" charset="0"/>
              </a:rPr>
              <a:t>o </a:t>
            </a:r>
            <a:r>
              <a:rPr lang="en-US" kern="1200" dirty="0">
                <a:solidFill>
                  <a:schemeClr val="tx1"/>
                </a:solidFill>
                <a:latin typeface="Arial" pitchFamily="34" charset="0"/>
                <a:ea typeface="+mn-ea"/>
                <a:cs typeface="Arial" pitchFamily="34" charset="0"/>
              </a:rPr>
              <a:t>reaction = scores 0 </a:t>
            </a:r>
          </a:p>
          <a:p>
            <a:pPr marL="931863" lvl="3" indent="-342900">
              <a:lnSpc>
                <a:spcPct val="90000"/>
              </a:lnSpc>
              <a:buSzPct val="90000"/>
            </a:pPr>
            <a:r>
              <a:rPr lang="en-US" kern="1200" dirty="0">
                <a:solidFill>
                  <a:schemeClr val="tx1"/>
                </a:solidFill>
                <a:latin typeface="Arial" pitchFamily="34" charset="0"/>
                <a:ea typeface="+mn-ea"/>
                <a:cs typeface="Arial" pitchFamily="34" charset="0"/>
              </a:rPr>
              <a:t>Grimacing = scores 1 </a:t>
            </a:r>
          </a:p>
          <a:p>
            <a:pPr marL="931863" lvl="3" indent="-342900">
              <a:lnSpc>
                <a:spcPct val="90000"/>
              </a:lnSpc>
              <a:buSzPct val="90000"/>
            </a:pPr>
            <a:r>
              <a:rPr lang="en-US" kern="1200" dirty="0">
                <a:solidFill>
                  <a:schemeClr val="tx1"/>
                </a:solidFill>
                <a:latin typeface="Arial" pitchFamily="34" charset="0"/>
                <a:ea typeface="+mn-ea"/>
                <a:cs typeface="Arial" pitchFamily="34" charset="0"/>
              </a:rPr>
              <a:t>G</a:t>
            </a:r>
            <a:r>
              <a:rPr lang="en-US" kern="1200" dirty="0" smtClean="0">
                <a:solidFill>
                  <a:schemeClr val="tx1"/>
                </a:solidFill>
                <a:latin typeface="Arial" pitchFamily="34" charset="0"/>
                <a:ea typeface="+mn-ea"/>
                <a:cs typeface="Arial" pitchFamily="34" charset="0"/>
              </a:rPr>
              <a:t>rimacing </a:t>
            </a:r>
            <a:r>
              <a:rPr lang="en-US" kern="1200" dirty="0">
                <a:solidFill>
                  <a:schemeClr val="tx1"/>
                </a:solidFill>
                <a:latin typeface="Arial" pitchFamily="34" charset="0"/>
                <a:ea typeface="+mn-ea"/>
                <a:cs typeface="Arial" pitchFamily="34" charset="0"/>
              </a:rPr>
              <a:t>and a cough, </a:t>
            </a:r>
            <a:r>
              <a:rPr lang="en-US" kern="1200" dirty="0" smtClean="0">
                <a:solidFill>
                  <a:schemeClr val="tx1"/>
                </a:solidFill>
                <a:latin typeface="Arial" pitchFamily="34" charset="0"/>
                <a:ea typeface="+mn-ea"/>
                <a:cs typeface="Arial" pitchFamily="34" charset="0"/>
              </a:rPr>
              <a:t>sneeze, </a:t>
            </a:r>
            <a:r>
              <a:rPr lang="en-US" kern="1200" dirty="0">
                <a:solidFill>
                  <a:schemeClr val="tx1"/>
                </a:solidFill>
                <a:latin typeface="Arial" pitchFamily="34" charset="0"/>
                <a:ea typeface="+mn-ea"/>
                <a:cs typeface="Arial" pitchFamily="34" charset="0"/>
              </a:rPr>
              <a:t>or a vigorous cry = scores 2 </a:t>
            </a:r>
          </a:p>
          <a:p>
            <a:pPr eaLnBrk="1" hangingPunct="1">
              <a:lnSpc>
                <a:spcPct val="90000"/>
              </a:lnSpc>
              <a:buFontTx/>
              <a:buNone/>
            </a:pPr>
            <a:endParaRPr lang="en-US" sz="2800" dirty="0" smtClean="0">
              <a:latin typeface="Arial" pitchFamily="34" charset="0"/>
              <a:cs typeface="Arial" pitchFamily="34" charset="0"/>
            </a:endParaRPr>
          </a:p>
        </p:txBody>
      </p:sp>
      <p:sp>
        <p:nvSpPr>
          <p:cNvPr id="9220" name="Rectangle 4"/>
          <p:cNvSpPr>
            <a:spLocks noChangeArrowheads="1"/>
          </p:cNvSpPr>
          <p:nvPr/>
        </p:nvSpPr>
        <p:spPr bwMode="auto">
          <a:xfrm>
            <a:off x="228600" y="3847217"/>
            <a:ext cx="8382000" cy="1200329"/>
          </a:xfrm>
          <a:prstGeom prst="rect">
            <a:avLst/>
          </a:prstGeom>
          <a:noFill/>
          <a:ln w="9525">
            <a:noFill/>
            <a:miter lim="800000"/>
            <a:headEnd/>
            <a:tailEnd/>
          </a:ln>
        </p:spPr>
        <p:txBody>
          <a:bodyPr anchor="ctr">
            <a:spAutoFit/>
          </a:bodyPr>
          <a:lstStyle/>
          <a:p>
            <a:pPr marL="342900" indent="-342900" fontAlgn="base">
              <a:lnSpc>
                <a:spcPct val="90000"/>
              </a:lnSpc>
              <a:spcBef>
                <a:spcPct val="20000"/>
              </a:spcBef>
              <a:spcAft>
                <a:spcPct val="0"/>
              </a:spcAft>
              <a:buClr>
                <a:srgbClr val="003366"/>
              </a:buClr>
              <a:buSzPct val="90000"/>
              <a:buFont typeface="Wingdings" pitchFamily="2" charset="2"/>
              <a:buChar char="n"/>
            </a:pPr>
            <a:endParaRPr lang="en-US" sz="2400" dirty="0">
              <a:latin typeface="Arial" pitchFamily="34" charset="0"/>
              <a:cs typeface="Arial" pitchFamily="34" charset="0"/>
            </a:endParaRPr>
          </a:p>
          <a:p>
            <a:pPr marL="342900" indent="-342900" fontAlgn="base">
              <a:lnSpc>
                <a:spcPct val="90000"/>
              </a:lnSpc>
              <a:spcBef>
                <a:spcPct val="20000"/>
              </a:spcBef>
              <a:spcAft>
                <a:spcPct val="0"/>
              </a:spcAft>
              <a:buClr>
                <a:srgbClr val="003366"/>
              </a:buClr>
              <a:buSzPct val="90000"/>
              <a:buFont typeface="Wingdings" pitchFamily="2" charset="2"/>
              <a:buChar char="n"/>
            </a:pPr>
            <a:endParaRPr lang="en-US" sz="2400" dirty="0">
              <a:latin typeface="Arial" pitchFamily="34" charset="0"/>
              <a:cs typeface="Arial" pitchFamily="34" charset="0"/>
            </a:endParaRPr>
          </a:p>
          <a:p>
            <a:pPr algn="ctr"/>
            <a:endParaRPr lang="en-US" sz="2400" dirty="0">
              <a:latin typeface="Arial"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b="0" dirty="0">
                <a:latin typeface="Arial" pitchFamily="34" charset="0"/>
                <a:cs typeface="Arial" pitchFamily="34" charset="0"/>
              </a:rPr>
              <a:t>Prematurity</a:t>
            </a:r>
          </a:p>
        </p:txBody>
      </p:sp>
      <p:sp>
        <p:nvSpPr>
          <p:cNvPr id="17411" name="Rectangle 3"/>
          <p:cNvSpPr>
            <a:spLocks noGrp="1" noChangeArrowheads="1"/>
          </p:cNvSpPr>
          <p:nvPr>
            <p:ph idx="1"/>
          </p:nvPr>
        </p:nvSpPr>
        <p:spPr/>
        <p:txBody>
          <a:bodyPr/>
          <a:lstStyle/>
          <a:p>
            <a:pPr>
              <a:lnSpc>
                <a:spcPct val="90000"/>
              </a:lnSpc>
            </a:pPr>
            <a:r>
              <a:rPr lang="en-US" dirty="0" smtClean="0">
                <a:solidFill>
                  <a:schemeClr val="tx1"/>
                </a:solidFill>
                <a:latin typeface="Arial" pitchFamily="34" charset="0"/>
                <a:cs typeface="Arial" pitchFamily="34" charset="0"/>
              </a:rPr>
              <a:t>37 - 40 </a:t>
            </a:r>
            <a:r>
              <a:rPr lang="en-US" dirty="0" smtClean="0">
                <a:latin typeface="Arial" pitchFamily="34" charset="0"/>
                <a:cs typeface="Arial" pitchFamily="34" charset="0"/>
              </a:rPr>
              <a:t>Weeks’ </a:t>
            </a:r>
            <a:r>
              <a:rPr lang="en-US" dirty="0">
                <a:latin typeface="Arial" pitchFamily="34" charset="0"/>
                <a:cs typeface="Arial" pitchFamily="34" charset="0"/>
              </a:rPr>
              <a:t>g</a:t>
            </a:r>
            <a:r>
              <a:rPr lang="en-US" dirty="0" smtClean="0">
                <a:latin typeface="Arial" pitchFamily="34" charset="0"/>
                <a:cs typeface="Arial" pitchFamily="34" charset="0"/>
              </a:rPr>
              <a:t>estation </a:t>
            </a:r>
            <a:r>
              <a:rPr lang="en-US" dirty="0">
                <a:latin typeface="Arial" pitchFamily="34" charset="0"/>
                <a:cs typeface="Arial" pitchFamily="34" charset="0"/>
              </a:rPr>
              <a:t>is considered “Term”</a:t>
            </a:r>
          </a:p>
          <a:p>
            <a:pPr>
              <a:lnSpc>
                <a:spcPct val="90000"/>
              </a:lnSpc>
            </a:pPr>
            <a:r>
              <a:rPr lang="en-US" dirty="0" smtClean="0">
                <a:solidFill>
                  <a:schemeClr val="tx1"/>
                </a:solidFill>
                <a:latin typeface="Arial" pitchFamily="34" charset="0"/>
                <a:cs typeface="Arial" pitchFamily="34" charset="0"/>
              </a:rPr>
              <a:t>32 - 36 </a:t>
            </a:r>
            <a:r>
              <a:rPr lang="en-US" dirty="0" smtClean="0">
                <a:latin typeface="Arial" pitchFamily="34" charset="0"/>
                <a:cs typeface="Arial" pitchFamily="34" charset="0"/>
              </a:rPr>
              <a:t>Prematurity </a:t>
            </a:r>
            <a:r>
              <a:rPr lang="en-US" dirty="0" smtClean="0">
                <a:cs typeface="Arial" charset="0"/>
              </a:rPr>
              <a:t>–</a:t>
            </a:r>
            <a:r>
              <a:rPr lang="en-US" dirty="0" smtClean="0">
                <a:latin typeface="Arial" pitchFamily="34" charset="0"/>
                <a:cs typeface="Arial" pitchFamily="34" charset="0"/>
              </a:rPr>
              <a:t> </a:t>
            </a:r>
            <a:r>
              <a:rPr lang="en-US" dirty="0">
                <a:latin typeface="Arial" pitchFamily="34" charset="0"/>
                <a:cs typeface="Arial" pitchFamily="34" charset="0"/>
              </a:rPr>
              <a:t>Lower percentage of infants </a:t>
            </a:r>
            <a:r>
              <a:rPr lang="en-US" dirty="0" smtClean="0">
                <a:latin typeface="Arial" pitchFamily="34" charset="0"/>
                <a:cs typeface="Arial" pitchFamily="34" charset="0"/>
              </a:rPr>
              <a:t> 		      ventilated</a:t>
            </a:r>
            <a:endParaRPr lang="en-US" dirty="0">
              <a:latin typeface="Arial" pitchFamily="34" charset="0"/>
              <a:cs typeface="Arial" pitchFamily="34" charset="0"/>
            </a:endParaRPr>
          </a:p>
          <a:p>
            <a:pPr>
              <a:lnSpc>
                <a:spcPct val="90000"/>
              </a:lnSpc>
            </a:pPr>
            <a:r>
              <a:rPr lang="en-US" dirty="0" smtClean="0">
                <a:solidFill>
                  <a:schemeClr val="tx1"/>
                </a:solidFill>
                <a:latin typeface="Arial" pitchFamily="34" charset="0"/>
                <a:cs typeface="Arial" pitchFamily="34" charset="0"/>
              </a:rPr>
              <a:t>28 - 32 </a:t>
            </a:r>
            <a:r>
              <a:rPr lang="en-US" dirty="0" smtClean="0">
                <a:latin typeface="Arial" pitchFamily="34" charset="0"/>
                <a:cs typeface="Arial" pitchFamily="34" charset="0"/>
              </a:rPr>
              <a:t>Prematurity </a:t>
            </a:r>
            <a:r>
              <a:rPr lang="en-US" dirty="0" smtClean="0">
                <a:cs typeface="Arial" charset="0"/>
              </a:rPr>
              <a:t>–</a:t>
            </a:r>
            <a:r>
              <a:rPr lang="en-US" dirty="0" smtClean="0">
                <a:latin typeface="Arial" pitchFamily="34" charset="0"/>
                <a:cs typeface="Arial" pitchFamily="34" charset="0"/>
              </a:rPr>
              <a:t> </a:t>
            </a:r>
            <a:r>
              <a:rPr lang="en-US" dirty="0">
                <a:latin typeface="Arial" pitchFamily="34" charset="0"/>
                <a:cs typeface="Arial" pitchFamily="34" charset="0"/>
              </a:rPr>
              <a:t>Half the infants in need of </a:t>
            </a:r>
            <a:r>
              <a:rPr lang="en-US" dirty="0" smtClean="0">
                <a:latin typeface="Arial" pitchFamily="34" charset="0"/>
                <a:cs typeface="Arial" pitchFamily="34" charset="0"/>
              </a:rPr>
              <a:t>	    	      mechanical </a:t>
            </a:r>
            <a:r>
              <a:rPr lang="en-US" dirty="0">
                <a:latin typeface="Arial" pitchFamily="34" charset="0"/>
                <a:cs typeface="Arial" pitchFamily="34" charset="0"/>
              </a:rPr>
              <a:t>ventilation</a:t>
            </a:r>
          </a:p>
          <a:p>
            <a:pPr>
              <a:lnSpc>
                <a:spcPct val="90000"/>
              </a:lnSpc>
            </a:pPr>
            <a:r>
              <a:rPr lang="en-US" dirty="0" smtClean="0">
                <a:solidFill>
                  <a:schemeClr val="tx1"/>
                </a:solidFill>
                <a:latin typeface="Arial" pitchFamily="34" charset="0"/>
                <a:cs typeface="Arial" pitchFamily="34" charset="0"/>
              </a:rPr>
              <a:t>24 - 28 </a:t>
            </a:r>
            <a:r>
              <a:rPr lang="en-US" dirty="0">
                <a:latin typeface="Arial" pitchFamily="34" charset="0"/>
                <a:cs typeface="Arial" pitchFamily="34" charset="0"/>
              </a:rPr>
              <a:t>Severe </a:t>
            </a:r>
            <a:r>
              <a:rPr lang="en-US" dirty="0" smtClean="0">
                <a:latin typeface="Arial" pitchFamily="34" charset="0"/>
                <a:cs typeface="Arial" pitchFamily="34" charset="0"/>
              </a:rPr>
              <a:t>prematurity </a:t>
            </a:r>
            <a:r>
              <a:rPr lang="en-US" dirty="0" smtClean="0">
                <a:cs typeface="Arial" charset="0"/>
              </a:rPr>
              <a:t>–</a:t>
            </a:r>
            <a:r>
              <a:rPr lang="en-US" dirty="0" smtClean="0">
                <a:latin typeface="Arial" pitchFamily="34" charset="0"/>
                <a:cs typeface="Arial" pitchFamily="34" charset="0"/>
              </a:rPr>
              <a:t> </a:t>
            </a:r>
            <a:r>
              <a:rPr lang="en-US" dirty="0">
                <a:latin typeface="Arial" pitchFamily="34" charset="0"/>
                <a:cs typeface="Arial" pitchFamily="34" charset="0"/>
              </a:rPr>
              <a:t>Frequently in need of </a:t>
            </a:r>
            <a:r>
              <a:rPr lang="en-US" dirty="0" smtClean="0">
                <a:latin typeface="Arial" pitchFamily="34" charset="0"/>
                <a:cs typeface="Arial" pitchFamily="34" charset="0"/>
              </a:rPr>
              <a:t>	 	      mechanical </a:t>
            </a:r>
            <a:r>
              <a:rPr lang="en-US" dirty="0">
                <a:latin typeface="Arial" pitchFamily="34" charset="0"/>
                <a:cs typeface="Arial" pitchFamily="34" charset="0"/>
              </a:rPr>
              <a:t>ventilation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p:txBody>
          <a:bodyPr/>
          <a:lstStyle/>
          <a:p>
            <a:pPr eaLnBrk="1" hangingPunct="1">
              <a:defRPr/>
            </a:pPr>
            <a:r>
              <a:rPr lang="en-US" b="0" dirty="0" err="1" smtClean="0">
                <a:latin typeface="Arial" pitchFamily="34" charset="0"/>
                <a:cs typeface="Arial" pitchFamily="34" charset="0"/>
              </a:rPr>
              <a:t>Apgar</a:t>
            </a:r>
            <a:r>
              <a:rPr lang="en-US" b="0" dirty="0" smtClean="0">
                <a:latin typeface="Arial" pitchFamily="34" charset="0"/>
                <a:cs typeface="Arial" pitchFamily="34" charset="0"/>
              </a:rPr>
              <a:t> Score</a:t>
            </a:r>
          </a:p>
        </p:txBody>
      </p:sp>
      <p:sp>
        <p:nvSpPr>
          <p:cNvPr id="10243" name="Rectangle 3"/>
          <p:cNvSpPr>
            <a:spLocks noGrp="1" noChangeArrowheads="1"/>
          </p:cNvSpPr>
          <p:nvPr>
            <p:ph idx="1"/>
          </p:nvPr>
        </p:nvSpPr>
        <p:spPr/>
        <p:txBody>
          <a:bodyPr>
            <a:normAutofit/>
          </a:bodyPr>
          <a:lstStyle/>
          <a:p>
            <a:pPr eaLnBrk="1" hangingPunct="1">
              <a:buNone/>
            </a:pPr>
            <a:r>
              <a:rPr lang="en-US" dirty="0" err="1" smtClean="0">
                <a:latin typeface="Arial" pitchFamily="34" charset="0"/>
                <a:cs typeface="Arial" pitchFamily="34" charset="0"/>
              </a:rPr>
              <a:t>Colour</a:t>
            </a:r>
            <a:endParaRPr lang="en-US" dirty="0" smtClean="0">
              <a:latin typeface="Arial" pitchFamily="34" charset="0"/>
              <a:cs typeface="Arial" pitchFamily="34" charset="0"/>
            </a:endParaRPr>
          </a:p>
          <a:p>
            <a:pPr eaLnBrk="1" hangingPunct="1">
              <a:buNone/>
            </a:pPr>
            <a:endParaRPr lang="en-US" b="1" dirty="0" smtClean="0">
              <a:latin typeface="Arial" pitchFamily="34" charset="0"/>
              <a:cs typeface="Arial" pitchFamily="34" charset="0"/>
            </a:endParaRPr>
          </a:p>
          <a:p>
            <a:pPr marL="342900" lvl="1" indent="-342900">
              <a:lnSpc>
                <a:spcPct val="90000"/>
              </a:lnSpc>
              <a:buSzPct val="90000"/>
            </a:pPr>
            <a:r>
              <a:rPr lang="en-US" kern="1200" dirty="0">
                <a:solidFill>
                  <a:schemeClr val="tx1"/>
                </a:solidFill>
                <a:latin typeface="Arial" pitchFamily="34" charset="0"/>
                <a:ea typeface="+mn-ea"/>
                <a:cs typeface="Arial" pitchFamily="34" charset="0"/>
              </a:rPr>
              <a:t>P</a:t>
            </a:r>
            <a:r>
              <a:rPr lang="en-US" kern="1200" dirty="0" smtClean="0">
                <a:solidFill>
                  <a:schemeClr val="tx1"/>
                </a:solidFill>
                <a:latin typeface="Arial" pitchFamily="34" charset="0"/>
                <a:ea typeface="+mn-ea"/>
                <a:cs typeface="Arial" pitchFamily="34" charset="0"/>
              </a:rPr>
              <a:t>ale </a:t>
            </a:r>
            <a:r>
              <a:rPr lang="en-US" kern="1200" dirty="0">
                <a:solidFill>
                  <a:schemeClr val="tx1"/>
                </a:solidFill>
                <a:latin typeface="Arial" pitchFamily="34" charset="0"/>
                <a:ea typeface="+mn-ea"/>
                <a:cs typeface="Arial" pitchFamily="34" charset="0"/>
              </a:rPr>
              <a:t>blue </a:t>
            </a:r>
            <a:r>
              <a:rPr lang="en-US" kern="1200" dirty="0" smtClean="0">
                <a:solidFill>
                  <a:schemeClr val="tx1"/>
                </a:solidFill>
                <a:latin typeface="Arial" pitchFamily="34" charset="0"/>
                <a:ea typeface="+mn-ea"/>
                <a:cs typeface="Arial" pitchFamily="34" charset="0"/>
              </a:rPr>
              <a:t>(Cyanotic</a:t>
            </a:r>
            <a:r>
              <a:rPr lang="en-US" kern="1200" dirty="0">
                <a:solidFill>
                  <a:schemeClr val="tx1"/>
                </a:solidFill>
                <a:latin typeface="Arial" pitchFamily="34" charset="0"/>
                <a:ea typeface="+mn-ea"/>
                <a:cs typeface="Arial" pitchFamily="34" charset="0"/>
              </a:rPr>
              <a:t>) = scores 0</a:t>
            </a:r>
          </a:p>
          <a:p>
            <a:pPr marL="342900" lvl="1" indent="-342900">
              <a:lnSpc>
                <a:spcPct val="90000"/>
              </a:lnSpc>
              <a:buSzPct val="90000"/>
            </a:pPr>
            <a:r>
              <a:rPr lang="en-US" kern="1200" dirty="0">
                <a:solidFill>
                  <a:schemeClr val="tx1"/>
                </a:solidFill>
                <a:latin typeface="Arial" pitchFamily="34" charset="0"/>
                <a:ea typeface="+mn-ea"/>
                <a:cs typeface="Arial" pitchFamily="34" charset="0"/>
              </a:rPr>
              <a:t>B</a:t>
            </a:r>
            <a:r>
              <a:rPr lang="en-US" kern="1200" dirty="0" smtClean="0">
                <a:solidFill>
                  <a:schemeClr val="tx1"/>
                </a:solidFill>
                <a:latin typeface="Arial" pitchFamily="34" charset="0"/>
                <a:ea typeface="+mn-ea"/>
                <a:cs typeface="Arial" pitchFamily="34" charset="0"/>
              </a:rPr>
              <a:t>ody </a:t>
            </a:r>
            <a:r>
              <a:rPr lang="en-US" kern="1200" dirty="0">
                <a:solidFill>
                  <a:schemeClr val="tx1"/>
                </a:solidFill>
                <a:latin typeface="Arial" pitchFamily="34" charset="0"/>
                <a:ea typeface="+mn-ea"/>
                <a:cs typeface="Arial" pitchFamily="34" charset="0"/>
              </a:rPr>
              <a:t>is pink and the extremities are blue (</a:t>
            </a:r>
            <a:r>
              <a:rPr lang="en-US" kern="1200" dirty="0" err="1">
                <a:solidFill>
                  <a:schemeClr val="tx1"/>
                </a:solidFill>
                <a:latin typeface="Arial" pitchFamily="34" charset="0"/>
                <a:ea typeface="+mn-ea"/>
                <a:cs typeface="Arial" pitchFamily="34" charset="0"/>
              </a:rPr>
              <a:t>Acrocyanosis</a:t>
            </a:r>
            <a:r>
              <a:rPr lang="en-US" kern="1200" dirty="0">
                <a:solidFill>
                  <a:schemeClr val="tx1"/>
                </a:solidFill>
                <a:latin typeface="Arial" pitchFamily="34" charset="0"/>
                <a:ea typeface="+mn-ea"/>
                <a:cs typeface="Arial" pitchFamily="34" charset="0"/>
              </a:rPr>
              <a:t>) = scores 1</a:t>
            </a:r>
          </a:p>
          <a:p>
            <a:pPr marL="342900" lvl="1" indent="-342900">
              <a:lnSpc>
                <a:spcPct val="90000"/>
              </a:lnSpc>
              <a:buSzPct val="90000"/>
            </a:pPr>
            <a:r>
              <a:rPr lang="en-US" kern="1200" dirty="0">
                <a:solidFill>
                  <a:schemeClr val="tx1"/>
                </a:solidFill>
                <a:latin typeface="Arial" pitchFamily="34" charset="0"/>
                <a:ea typeface="+mn-ea"/>
                <a:cs typeface="Arial" pitchFamily="34" charset="0"/>
              </a:rPr>
              <a:t>Entire body is pink = scores 2 </a:t>
            </a:r>
          </a:p>
          <a:p>
            <a:pPr eaLnBrk="1" hangingPunct="1"/>
            <a:endParaRPr lang="en-US" dirty="0" smtClean="0">
              <a:latin typeface="Arial" pitchFamily="34" charset="0"/>
              <a:cs typeface="Arial" pitchFamily="34" charset="0"/>
            </a:endParaRP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p:txBody>
          <a:bodyPr/>
          <a:lstStyle/>
          <a:p>
            <a:pPr eaLnBrk="1" hangingPunct="1">
              <a:defRPr/>
            </a:pPr>
            <a:r>
              <a:rPr lang="en-US" b="0" dirty="0" err="1" smtClean="0">
                <a:latin typeface="Arial" pitchFamily="34" charset="0"/>
                <a:cs typeface="Arial" pitchFamily="34" charset="0"/>
              </a:rPr>
              <a:t>Apgar</a:t>
            </a:r>
            <a:r>
              <a:rPr lang="en-US" b="0" dirty="0" smtClean="0">
                <a:latin typeface="Arial" pitchFamily="34" charset="0"/>
                <a:cs typeface="Arial" pitchFamily="34" charset="0"/>
              </a:rPr>
              <a:t> Score</a:t>
            </a:r>
          </a:p>
        </p:txBody>
      </p:sp>
      <p:sp>
        <p:nvSpPr>
          <p:cNvPr id="11267" name="Rectangle 3"/>
          <p:cNvSpPr>
            <a:spLocks noGrp="1" noChangeArrowheads="1"/>
          </p:cNvSpPr>
          <p:nvPr>
            <p:ph idx="1"/>
          </p:nvPr>
        </p:nvSpPr>
        <p:spPr/>
        <p:txBody>
          <a:bodyPr/>
          <a:lstStyle/>
          <a:p>
            <a:pPr>
              <a:lnSpc>
                <a:spcPct val="90000"/>
              </a:lnSpc>
            </a:pPr>
            <a:r>
              <a:rPr lang="en-US" kern="1200" dirty="0">
                <a:solidFill>
                  <a:schemeClr val="tx1"/>
                </a:solidFill>
                <a:latin typeface="Arial" pitchFamily="34" charset="0"/>
                <a:cs typeface="Arial" pitchFamily="34" charset="0"/>
              </a:rPr>
              <a:t>The 1-minute APGAR score assesses how well the infant tolerated the birthing </a:t>
            </a:r>
            <a:r>
              <a:rPr lang="en-US" kern="1200" dirty="0" smtClean="0">
                <a:solidFill>
                  <a:schemeClr val="tx1"/>
                </a:solidFill>
                <a:latin typeface="Arial" pitchFamily="34" charset="0"/>
                <a:cs typeface="Arial" pitchFamily="34" charset="0"/>
              </a:rPr>
              <a:t>process</a:t>
            </a:r>
            <a:endParaRPr lang="en-US" kern="1200" dirty="0">
              <a:solidFill>
                <a:schemeClr val="tx1"/>
              </a:solidFill>
              <a:latin typeface="Arial" pitchFamily="34" charset="0"/>
              <a:cs typeface="Arial" pitchFamily="34" charset="0"/>
            </a:endParaRPr>
          </a:p>
          <a:p>
            <a:pPr>
              <a:lnSpc>
                <a:spcPct val="90000"/>
              </a:lnSpc>
            </a:pPr>
            <a:r>
              <a:rPr lang="en-US" kern="1200" dirty="0">
                <a:solidFill>
                  <a:schemeClr val="tx1"/>
                </a:solidFill>
                <a:latin typeface="Arial" pitchFamily="34" charset="0"/>
                <a:cs typeface="Arial" pitchFamily="34" charset="0"/>
              </a:rPr>
              <a:t>The 5-minute APGAR score assesses how well the newborn is adapting to the </a:t>
            </a:r>
            <a:r>
              <a:rPr lang="en-US" kern="1200" dirty="0" smtClean="0">
                <a:solidFill>
                  <a:schemeClr val="tx1"/>
                </a:solidFill>
                <a:latin typeface="Arial" pitchFamily="34" charset="0"/>
                <a:cs typeface="Arial" pitchFamily="34" charset="0"/>
              </a:rPr>
              <a:t>environment</a:t>
            </a:r>
            <a:endParaRPr lang="en-US" kern="1200" dirty="0">
              <a:solidFill>
                <a:schemeClr val="tx1"/>
              </a:solidFill>
              <a:latin typeface="Arial" pitchFamily="34" charset="0"/>
              <a:cs typeface="Arial" pitchFamily="34" charset="0"/>
            </a:endParaRP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defRPr/>
            </a:pPr>
            <a:r>
              <a:rPr lang="en-US" b="0" dirty="0" smtClean="0">
                <a:latin typeface="Arial" pitchFamily="34" charset="0"/>
                <a:cs typeface="Arial" pitchFamily="34" charset="0"/>
              </a:rPr>
              <a:t>The </a:t>
            </a:r>
            <a:r>
              <a:rPr lang="en-US" b="0" dirty="0" err="1" smtClean="0">
                <a:latin typeface="Arial" pitchFamily="34" charset="0"/>
                <a:cs typeface="Arial" pitchFamily="34" charset="0"/>
              </a:rPr>
              <a:t>Apgar</a:t>
            </a:r>
            <a:r>
              <a:rPr lang="en-US" b="0" dirty="0" smtClean="0">
                <a:latin typeface="Arial" pitchFamily="34" charset="0"/>
                <a:cs typeface="Arial" pitchFamily="34" charset="0"/>
              </a:rPr>
              <a:t> Score</a:t>
            </a:r>
          </a:p>
        </p:txBody>
      </p:sp>
      <p:pic>
        <p:nvPicPr>
          <p:cNvPr id="12291" name="Picture 5" descr="t263_13"/>
          <p:cNvPicPr>
            <a:picLocks noChangeAspect="1" noChangeArrowheads="1"/>
          </p:cNvPicPr>
          <p:nvPr/>
        </p:nvPicPr>
        <p:blipFill>
          <a:blip r:embed="rId3" cstate="print"/>
          <a:srcRect/>
          <a:stretch>
            <a:fillRect/>
          </a:stretch>
        </p:blipFill>
        <p:spPr bwMode="auto">
          <a:xfrm>
            <a:off x="533400" y="2209800"/>
            <a:ext cx="8116888" cy="304323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8596" y="285728"/>
            <a:ext cx="8715404" cy="523220"/>
          </a:xfrm>
          <a:prstGeom prst="rect">
            <a:avLst/>
          </a:prstGeom>
          <a:noFill/>
        </p:spPr>
        <p:txBody>
          <a:bodyPr wrap="square" rtlCol="0">
            <a:spAutoFit/>
          </a:bodyPr>
          <a:lstStyle/>
          <a:p>
            <a:r>
              <a:rPr lang="en-CA" sz="2800" dirty="0" smtClean="0">
                <a:solidFill>
                  <a:schemeClr val="bg1"/>
                </a:solidFill>
              </a:rPr>
              <a:t>Stabilizing the Neonate</a:t>
            </a:r>
            <a:endParaRPr lang="en-CA" sz="2800" dirty="0">
              <a:solidFill>
                <a:schemeClr val="bg1"/>
              </a:solidFill>
            </a:endParaRPr>
          </a:p>
        </p:txBody>
      </p:sp>
      <p:sp>
        <p:nvSpPr>
          <p:cNvPr id="4" name="TextBox 3"/>
          <p:cNvSpPr txBox="1"/>
          <p:nvPr/>
        </p:nvSpPr>
        <p:spPr>
          <a:xfrm>
            <a:off x="500034" y="1273398"/>
            <a:ext cx="8215370" cy="5539978"/>
          </a:xfrm>
          <a:prstGeom prst="rect">
            <a:avLst/>
          </a:prstGeom>
          <a:noFill/>
        </p:spPr>
        <p:txBody>
          <a:bodyPr wrap="square" rtlCol="0">
            <a:spAutoFit/>
          </a:bodyPr>
          <a:lstStyle/>
          <a:p>
            <a:r>
              <a:rPr lang="en-CA" sz="2400" dirty="0" smtClean="0"/>
              <a:t>Post-delivery, there are several questions you should </a:t>
            </a:r>
            <a:r>
              <a:rPr lang="en-CA" sz="2400" dirty="0" smtClean="0"/>
              <a:t>ask</a:t>
            </a:r>
            <a:endParaRPr lang="en-CA" sz="2400" dirty="0" smtClean="0"/>
          </a:p>
          <a:p>
            <a:endParaRPr lang="en-CA" sz="2400" dirty="0" smtClean="0"/>
          </a:p>
          <a:p>
            <a:pPr marL="457200" indent="-457200">
              <a:buFont typeface="+mj-lt"/>
              <a:buAutoNum type="arabicPeriod"/>
            </a:pPr>
            <a:r>
              <a:rPr lang="en-CA" sz="2400" dirty="0" smtClean="0"/>
              <a:t>What is the gestational age?</a:t>
            </a:r>
          </a:p>
          <a:p>
            <a:pPr marL="457200" indent="-457200">
              <a:buFont typeface="+mj-lt"/>
              <a:buAutoNum type="arabicPeriod"/>
            </a:pPr>
            <a:endParaRPr lang="en-CA" sz="2400" dirty="0" smtClean="0"/>
          </a:p>
          <a:p>
            <a:pPr marL="457200" indent="-457200">
              <a:buFont typeface="+mj-lt"/>
              <a:buAutoNum type="arabicPeriod"/>
            </a:pPr>
            <a:r>
              <a:rPr lang="en-CA" sz="2400" dirty="0" smtClean="0"/>
              <a:t>Was the amniotic fluid clear?</a:t>
            </a:r>
          </a:p>
          <a:p>
            <a:pPr marL="457200" indent="-457200">
              <a:buFont typeface="+mj-lt"/>
              <a:buAutoNum type="arabicPeriod"/>
            </a:pPr>
            <a:endParaRPr lang="en-CA" sz="2400" dirty="0" smtClean="0"/>
          </a:p>
          <a:p>
            <a:pPr marL="457200" indent="-457200">
              <a:buFont typeface="+mj-lt"/>
              <a:buAutoNum type="arabicPeriod"/>
            </a:pPr>
            <a:r>
              <a:rPr lang="en-CA" sz="2400" dirty="0" smtClean="0"/>
              <a:t>Is the baby breathing or crying?</a:t>
            </a:r>
          </a:p>
          <a:p>
            <a:pPr marL="457200" indent="-457200">
              <a:buFont typeface="+mj-lt"/>
              <a:buAutoNum type="arabicPeriod"/>
            </a:pPr>
            <a:endParaRPr lang="en-CA" sz="2400" dirty="0" smtClean="0"/>
          </a:p>
          <a:p>
            <a:pPr marL="457200" indent="-457200">
              <a:buFont typeface="+mj-lt"/>
              <a:buAutoNum type="arabicPeriod"/>
            </a:pPr>
            <a:r>
              <a:rPr lang="en-CA" sz="2400" dirty="0" smtClean="0"/>
              <a:t>Is there good muscle tone?</a:t>
            </a:r>
          </a:p>
          <a:p>
            <a:pPr marL="457200" indent="-457200"/>
            <a:endParaRPr lang="en-CA" sz="2400" dirty="0" smtClean="0"/>
          </a:p>
          <a:p>
            <a:pPr marL="457200" indent="-457200"/>
            <a:endParaRPr lang="en-CA" sz="2400" dirty="0" smtClean="0"/>
          </a:p>
          <a:p>
            <a:r>
              <a:rPr lang="en-CA" sz="2400" dirty="0" smtClean="0"/>
              <a:t>If there is more time, you may ask other pertinent questions regarding the labour and delivery, mom’s health, and/or any known complications </a:t>
            </a:r>
            <a:r>
              <a:rPr lang="en-CA" sz="2400" dirty="0" smtClean="0"/>
              <a:t>in-</a:t>
            </a:r>
            <a:r>
              <a:rPr lang="en-CA" sz="2400" dirty="0" err="1" smtClean="0"/>
              <a:t>utero</a:t>
            </a:r>
            <a:endParaRPr lang="en-CA" sz="2400" dirty="0" smtClean="0"/>
          </a:p>
          <a:p>
            <a:endParaRPr lang="en-C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8596" y="285728"/>
            <a:ext cx="8715404" cy="523220"/>
          </a:xfrm>
          <a:prstGeom prst="rect">
            <a:avLst/>
          </a:prstGeom>
          <a:noFill/>
        </p:spPr>
        <p:txBody>
          <a:bodyPr wrap="square" rtlCol="0">
            <a:spAutoFit/>
          </a:bodyPr>
          <a:lstStyle/>
          <a:p>
            <a:r>
              <a:rPr lang="en-CA" sz="2800" dirty="0" smtClean="0">
                <a:solidFill>
                  <a:schemeClr val="bg1"/>
                </a:solidFill>
              </a:rPr>
              <a:t>Stabilizing the Neonate</a:t>
            </a:r>
            <a:endParaRPr lang="en-CA" sz="2800" dirty="0">
              <a:solidFill>
                <a:schemeClr val="bg1"/>
              </a:solidFill>
            </a:endParaRPr>
          </a:p>
        </p:txBody>
      </p:sp>
      <p:sp>
        <p:nvSpPr>
          <p:cNvPr id="4" name="TextBox 3"/>
          <p:cNvSpPr txBox="1"/>
          <p:nvPr/>
        </p:nvSpPr>
        <p:spPr>
          <a:xfrm>
            <a:off x="500034" y="1071546"/>
            <a:ext cx="8215370" cy="3323987"/>
          </a:xfrm>
          <a:prstGeom prst="rect">
            <a:avLst/>
          </a:prstGeom>
          <a:noFill/>
        </p:spPr>
        <p:txBody>
          <a:bodyPr wrap="square" rtlCol="0">
            <a:spAutoFit/>
          </a:bodyPr>
          <a:lstStyle/>
          <a:p>
            <a:endParaRPr lang="en-CA" sz="2400" dirty="0" smtClean="0"/>
          </a:p>
          <a:p>
            <a:r>
              <a:rPr lang="en-CA" sz="2400" dirty="0" smtClean="0"/>
              <a:t>Once the baby is presented in front of </a:t>
            </a:r>
            <a:r>
              <a:rPr lang="en-CA" sz="2400" dirty="0" smtClean="0"/>
              <a:t>you, you </a:t>
            </a:r>
            <a:r>
              <a:rPr lang="en-CA" sz="2400" dirty="0" smtClean="0"/>
              <a:t>should</a:t>
            </a:r>
          </a:p>
          <a:p>
            <a:endParaRPr lang="en-CA" sz="2400" dirty="0" smtClean="0"/>
          </a:p>
          <a:p>
            <a:pPr marL="457200" indent="-457200">
              <a:buFont typeface="+mj-lt"/>
              <a:buAutoNum type="arabicPeriod"/>
            </a:pPr>
            <a:r>
              <a:rPr lang="en-CA" sz="2400" dirty="0" smtClean="0"/>
              <a:t>Dry/warm the infant</a:t>
            </a:r>
          </a:p>
          <a:p>
            <a:pPr marL="457200" indent="-457200">
              <a:buFont typeface="+mj-lt"/>
              <a:buAutoNum type="arabicPeriod"/>
            </a:pPr>
            <a:endParaRPr lang="en-CA" sz="2400" dirty="0" smtClean="0"/>
          </a:p>
          <a:p>
            <a:pPr marL="457200" indent="-457200">
              <a:buFont typeface="+mj-lt"/>
              <a:buAutoNum type="arabicPeriod"/>
            </a:pPr>
            <a:r>
              <a:rPr lang="en-CA" sz="2400" dirty="0" smtClean="0"/>
              <a:t>Position the infant</a:t>
            </a:r>
          </a:p>
          <a:p>
            <a:pPr marL="457200" indent="-457200">
              <a:buFont typeface="+mj-lt"/>
              <a:buAutoNum type="arabicPeriod"/>
            </a:pPr>
            <a:endParaRPr lang="en-CA" sz="2400" dirty="0" smtClean="0"/>
          </a:p>
          <a:p>
            <a:pPr marL="457200" indent="-457200">
              <a:buFont typeface="+mj-lt"/>
              <a:buAutoNum type="arabicPeriod"/>
            </a:pPr>
            <a:r>
              <a:rPr lang="en-CA" sz="2400" dirty="0" smtClean="0"/>
              <a:t>Suction – Clear the airway</a:t>
            </a:r>
          </a:p>
          <a:p>
            <a:endParaRPr lang="en-C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8596" y="285728"/>
            <a:ext cx="8715404" cy="523220"/>
          </a:xfrm>
          <a:prstGeom prst="rect">
            <a:avLst/>
          </a:prstGeom>
          <a:noFill/>
        </p:spPr>
        <p:txBody>
          <a:bodyPr wrap="square" rtlCol="0">
            <a:spAutoFit/>
          </a:bodyPr>
          <a:lstStyle/>
          <a:p>
            <a:r>
              <a:rPr lang="en-CA" sz="2800" dirty="0" smtClean="0">
                <a:solidFill>
                  <a:schemeClr val="bg1"/>
                </a:solidFill>
              </a:rPr>
              <a:t>Stabilizing the Neonate</a:t>
            </a:r>
            <a:endParaRPr lang="en-CA" sz="2800" dirty="0">
              <a:solidFill>
                <a:schemeClr val="bg1"/>
              </a:solidFill>
            </a:endParaRPr>
          </a:p>
        </p:txBody>
      </p:sp>
      <p:sp>
        <p:nvSpPr>
          <p:cNvPr id="4" name="TextBox 3"/>
          <p:cNvSpPr txBox="1"/>
          <p:nvPr/>
        </p:nvSpPr>
        <p:spPr>
          <a:xfrm>
            <a:off x="500034" y="1071546"/>
            <a:ext cx="8215370" cy="3471720"/>
          </a:xfrm>
          <a:prstGeom prst="rect">
            <a:avLst/>
          </a:prstGeom>
          <a:noFill/>
        </p:spPr>
        <p:txBody>
          <a:bodyPr wrap="square" rtlCol="0">
            <a:spAutoFit/>
          </a:bodyPr>
          <a:lstStyle/>
          <a:p>
            <a:endParaRPr lang="en-CA" sz="2400" dirty="0" smtClean="0"/>
          </a:p>
          <a:p>
            <a:r>
              <a:rPr lang="en-CA" sz="2400" dirty="0" smtClean="0"/>
              <a:t>Once the baby is presented in front of </a:t>
            </a:r>
            <a:r>
              <a:rPr lang="en-CA" sz="2400" dirty="0" smtClean="0"/>
              <a:t>you, you </a:t>
            </a:r>
            <a:r>
              <a:rPr lang="en-CA" sz="2400" dirty="0" smtClean="0"/>
              <a:t>should</a:t>
            </a:r>
          </a:p>
          <a:p>
            <a:endParaRPr lang="en-CA" sz="2400" dirty="0" smtClean="0"/>
          </a:p>
          <a:p>
            <a:pPr marL="457200" indent="-457200">
              <a:buFont typeface="+mj-lt"/>
              <a:buAutoNum type="arabicPeriod"/>
            </a:pPr>
            <a:r>
              <a:rPr lang="en-CA" sz="2400" dirty="0" smtClean="0"/>
              <a:t>Dry/warm the infant</a:t>
            </a:r>
          </a:p>
          <a:p>
            <a:pPr marL="800100" lvl="1"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Reduce thermal stress</a:t>
            </a:r>
          </a:p>
          <a:p>
            <a:pPr marL="800100" lvl="1"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Overhead </a:t>
            </a:r>
            <a:r>
              <a:rPr lang="en-CA" sz="2400" dirty="0" smtClean="0">
                <a:latin typeface="Arial" pitchFamily="34" charset="0"/>
                <a:cs typeface="Arial" pitchFamily="34" charset="0"/>
              </a:rPr>
              <a:t>(radiant</a:t>
            </a:r>
            <a:r>
              <a:rPr lang="en-CA" sz="2400" dirty="0">
                <a:latin typeface="Arial" pitchFamily="34" charset="0"/>
                <a:cs typeface="Arial" pitchFamily="34" charset="0"/>
              </a:rPr>
              <a:t>) </a:t>
            </a:r>
            <a:r>
              <a:rPr lang="en-CA" sz="2400" dirty="0" smtClean="0">
                <a:latin typeface="Arial" pitchFamily="34" charset="0"/>
                <a:cs typeface="Arial" pitchFamily="34" charset="0"/>
              </a:rPr>
              <a:t>warmer</a:t>
            </a:r>
            <a:endParaRPr lang="en-CA" sz="2400" dirty="0">
              <a:latin typeface="Arial" pitchFamily="34" charset="0"/>
              <a:cs typeface="Arial" pitchFamily="34" charset="0"/>
            </a:endParaRPr>
          </a:p>
          <a:p>
            <a:pPr marL="800100" lvl="1"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Remove wet linen</a:t>
            </a:r>
          </a:p>
          <a:p>
            <a:pPr marL="800100" lvl="1"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&lt; 1500 g infant – </a:t>
            </a:r>
            <a:r>
              <a:rPr lang="en-CA" sz="2400" dirty="0" smtClean="0">
                <a:latin typeface="Arial" pitchFamily="34" charset="0"/>
                <a:cs typeface="Arial" pitchFamily="34" charset="0"/>
              </a:rPr>
              <a:t>Place </a:t>
            </a:r>
            <a:r>
              <a:rPr lang="en-CA" sz="2400" dirty="0">
                <a:latin typeface="Arial" pitchFamily="34" charset="0"/>
                <a:cs typeface="Arial" pitchFamily="34" charset="0"/>
              </a:rPr>
              <a:t>in a polyethylene bag</a:t>
            </a:r>
          </a:p>
          <a:p>
            <a:pPr marL="457200" indent="-457200">
              <a:buFont typeface="+mj-lt"/>
              <a:buAutoNum type="arabicPeriod"/>
            </a:pPr>
            <a:endParaRPr lang="en-CA" dirty="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8596" y="285728"/>
            <a:ext cx="8715404" cy="523220"/>
          </a:xfrm>
          <a:prstGeom prst="rect">
            <a:avLst/>
          </a:prstGeom>
          <a:noFill/>
        </p:spPr>
        <p:txBody>
          <a:bodyPr wrap="square" rtlCol="0">
            <a:spAutoFit/>
          </a:bodyPr>
          <a:lstStyle/>
          <a:p>
            <a:r>
              <a:rPr lang="en-CA" sz="2800" dirty="0" smtClean="0">
                <a:solidFill>
                  <a:schemeClr val="bg1"/>
                </a:solidFill>
              </a:rPr>
              <a:t>Stabilizing the Neonate</a:t>
            </a:r>
            <a:endParaRPr lang="en-CA" sz="2800" dirty="0">
              <a:solidFill>
                <a:schemeClr val="bg1"/>
              </a:solidFill>
            </a:endParaRPr>
          </a:p>
        </p:txBody>
      </p:sp>
      <p:sp>
        <p:nvSpPr>
          <p:cNvPr id="4" name="TextBox 3"/>
          <p:cNvSpPr txBox="1"/>
          <p:nvPr/>
        </p:nvSpPr>
        <p:spPr>
          <a:xfrm>
            <a:off x="500034" y="1071546"/>
            <a:ext cx="8215370" cy="1846659"/>
          </a:xfrm>
          <a:prstGeom prst="rect">
            <a:avLst/>
          </a:prstGeom>
          <a:noFill/>
        </p:spPr>
        <p:txBody>
          <a:bodyPr wrap="square" rtlCol="0">
            <a:spAutoFit/>
          </a:bodyPr>
          <a:lstStyle/>
          <a:p>
            <a:r>
              <a:rPr lang="en-CA" sz="2400" dirty="0" smtClean="0"/>
              <a:t>Once the baby is presented in front of </a:t>
            </a:r>
            <a:r>
              <a:rPr lang="en-CA" sz="2400" dirty="0" smtClean="0"/>
              <a:t>you, you should</a:t>
            </a:r>
            <a:endParaRPr lang="en-CA" sz="2400" dirty="0" smtClean="0"/>
          </a:p>
          <a:p>
            <a:endParaRPr lang="en-CA" sz="2400" dirty="0" smtClean="0"/>
          </a:p>
          <a:p>
            <a:pPr marL="457200" indent="-457200">
              <a:buFont typeface="+mj-lt"/>
              <a:buAutoNum type="arabicPeriod"/>
            </a:pPr>
            <a:r>
              <a:rPr lang="en-CA" sz="2400" dirty="0" smtClean="0"/>
              <a:t>Position the infant</a:t>
            </a:r>
          </a:p>
          <a:p>
            <a:pPr marL="457200" indent="-457200">
              <a:buFont typeface="+mj-lt"/>
              <a:buAutoNum type="arabicPeriod"/>
            </a:pPr>
            <a:endParaRPr lang="en-CA" sz="2400" dirty="0" smtClean="0"/>
          </a:p>
          <a:p>
            <a:endParaRPr lang="en-CA" dirty="0"/>
          </a:p>
        </p:txBody>
      </p:sp>
      <p:pic>
        <p:nvPicPr>
          <p:cNvPr id="5" name="Picture 7" descr="004001"/>
          <p:cNvPicPr>
            <a:picLocks noChangeAspect="1" noChangeArrowheads="1"/>
          </p:cNvPicPr>
          <p:nvPr/>
        </p:nvPicPr>
        <p:blipFill>
          <a:blip r:embed="rId3" cstate="print"/>
          <a:srcRect/>
          <a:stretch>
            <a:fillRect/>
          </a:stretch>
        </p:blipFill>
        <p:spPr bwMode="auto">
          <a:xfrm>
            <a:off x="1007319" y="2276871"/>
            <a:ext cx="7200800" cy="4041625"/>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8596" y="285728"/>
            <a:ext cx="8715404" cy="523220"/>
          </a:xfrm>
          <a:prstGeom prst="rect">
            <a:avLst/>
          </a:prstGeom>
          <a:noFill/>
        </p:spPr>
        <p:txBody>
          <a:bodyPr wrap="square" rtlCol="0">
            <a:spAutoFit/>
          </a:bodyPr>
          <a:lstStyle/>
          <a:p>
            <a:r>
              <a:rPr lang="en-CA" sz="2800" dirty="0" smtClean="0">
                <a:solidFill>
                  <a:schemeClr val="bg1"/>
                </a:solidFill>
              </a:rPr>
              <a:t>Stabilizing the Neonate</a:t>
            </a:r>
            <a:endParaRPr lang="en-CA" sz="2800" dirty="0">
              <a:solidFill>
                <a:schemeClr val="bg1"/>
              </a:solidFill>
            </a:endParaRPr>
          </a:p>
        </p:txBody>
      </p:sp>
      <p:sp>
        <p:nvSpPr>
          <p:cNvPr id="4" name="TextBox 3"/>
          <p:cNvSpPr txBox="1"/>
          <p:nvPr/>
        </p:nvSpPr>
        <p:spPr>
          <a:xfrm>
            <a:off x="500034" y="1071546"/>
            <a:ext cx="8215370" cy="5022914"/>
          </a:xfrm>
          <a:prstGeom prst="rect">
            <a:avLst/>
          </a:prstGeom>
          <a:noFill/>
        </p:spPr>
        <p:txBody>
          <a:bodyPr wrap="square" rtlCol="0">
            <a:spAutoFit/>
          </a:bodyPr>
          <a:lstStyle/>
          <a:p>
            <a:pPr marL="457200" indent="-457200">
              <a:buFont typeface="+mj-lt"/>
              <a:buAutoNum type="arabicPeriod" startAt="3"/>
            </a:pPr>
            <a:r>
              <a:rPr lang="en-CA" sz="2400" dirty="0" smtClean="0"/>
              <a:t>Suction – Clear the airway</a:t>
            </a:r>
          </a:p>
          <a:p>
            <a:endParaRPr lang="en-CA" sz="2400" dirty="0" smtClean="0"/>
          </a:p>
          <a:p>
            <a:pPr marL="800100" lvl="1"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Clearing the </a:t>
            </a:r>
            <a:r>
              <a:rPr lang="en-CA" sz="2400" dirty="0" err="1">
                <a:latin typeface="Arial" pitchFamily="34" charset="0"/>
                <a:cs typeface="Arial" pitchFamily="34" charset="0"/>
              </a:rPr>
              <a:t>a/w</a:t>
            </a:r>
            <a:r>
              <a:rPr lang="en-CA" sz="2400" dirty="0">
                <a:latin typeface="Arial" pitchFamily="34" charset="0"/>
                <a:cs typeface="Arial" pitchFamily="34" charset="0"/>
              </a:rPr>
              <a:t> should be performed when there </a:t>
            </a:r>
            <a:r>
              <a:rPr lang="en-CA" sz="2400" dirty="0" smtClean="0">
                <a:latin typeface="Arial" pitchFamily="34" charset="0"/>
                <a:cs typeface="Arial" pitchFamily="34" charset="0"/>
              </a:rPr>
              <a:t>are </a:t>
            </a:r>
            <a:r>
              <a:rPr lang="en-CA" sz="2400" dirty="0">
                <a:latin typeface="Arial" pitchFamily="34" charset="0"/>
                <a:cs typeface="Arial" pitchFamily="34" charset="0"/>
              </a:rPr>
              <a:t>ineffective </a:t>
            </a:r>
            <a:r>
              <a:rPr lang="en-CA" sz="2400" dirty="0" smtClean="0">
                <a:latin typeface="Arial" pitchFamily="34" charset="0"/>
                <a:cs typeface="Arial" pitchFamily="34" charset="0"/>
              </a:rPr>
              <a:t>respirations</a:t>
            </a:r>
            <a:endParaRPr lang="en-CA" sz="2400" dirty="0">
              <a:latin typeface="Arial" pitchFamily="34" charset="0"/>
              <a:cs typeface="Arial" pitchFamily="34" charset="0"/>
            </a:endParaRPr>
          </a:p>
          <a:p>
            <a:pPr marL="800100" lvl="1" indent="-342900" fontAlgn="base">
              <a:lnSpc>
                <a:spcPct val="90000"/>
              </a:lnSpc>
              <a:spcBef>
                <a:spcPct val="20000"/>
              </a:spcBef>
              <a:spcAft>
                <a:spcPct val="0"/>
              </a:spcAft>
              <a:buClr>
                <a:srgbClr val="003366"/>
              </a:buClr>
              <a:buSzPct val="90000"/>
              <a:buFont typeface="Wingdings" pitchFamily="2" charset="2"/>
              <a:buChar char="n"/>
            </a:pPr>
            <a:endParaRPr lang="en-CA" sz="2400" dirty="0">
              <a:latin typeface="Arial" pitchFamily="34" charset="0"/>
              <a:cs typeface="Arial" pitchFamily="34" charset="0"/>
            </a:endParaRPr>
          </a:p>
          <a:p>
            <a:pPr marL="800100" lvl="1"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Suctioning is performed with a bulb </a:t>
            </a:r>
            <a:r>
              <a:rPr lang="en-CA" sz="2400" dirty="0" smtClean="0">
                <a:latin typeface="Arial" pitchFamily="34" charset="0"/>
                <a:cs typeface="Arial" pitchFamily="34" charset="0"/>
              </a:rPr>
              <a:t>suction</a:t>
            </a:r>
            <a:endParaRPr lang="en-CA" sz="2400" dirty="0">
              <a:latin typeface="Arial" pitchFamily="34" charset="0"/>
              <a:cs typeface="Arial" pitchFamily="34" charset="0"/>
            </a:endParaRPr>
          </a:p>
          <a:p>
            <a:pPr marL="1714500" lvl="3"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Mouth first</a:t>
            </a:r>
          </a:p>
          <a:p>
            <a:pPr marL="1714500" lvl="3" indent="-342900" fontAlgn="base">
              <a:lnSpc>
                <a:spcPct val="90000"/>
              </a:lnSpc>
              <a:spcBef>
                <a:spcPct val="20000"/>
              </a:spcBef>
              <a:spcAft>
                <a:spcPct val="0"/>
              </a:spcAft>
              <a:buClr>
                <a:srgbClr val="003366"/>
              </a:buClr>
              <a:buSzPct val="90000"/>
              <a:buFont typeface="Wingdings" pitchFamily="2" charset="2"/>
              <a:buChar char="n"/>
            </a:pPr>
            <a:r>
              <a:rPr lang="en-CA" sz="2400" dirty="0" err="1">
                <a:latin typeface="Arial" pitchFamily="34" charset="0"/>
                <a:cs typeface="Arial" pitchFamily="34" charset="0"/>
              </a:rPr>
              <a:t>Nares</a:t>
            </a:r>
            <a:r>
              <a:rPr lang="en-CA" sz="2400" dirty="0">
                <a:latin typeface="Arial" pitchFamily="34" charset="0"/>
                <a:cs typeface="Arial" pitchFamily="34" charset="0"/>
              </a:rPr>
              <a:t> second</a:t>
            </a:r>
          </a:p>
          <a:p>
            <a:pPr marL="800100" lvl="1" indent="-342900" fontAlgn="base">
              <a:lnSpc>
                <a:spcPct val="90000"/>
              </a:lnSpc>
              <a:spcBef>
                <a:spcPct val="20000"/>
              </a:spcBef>
              <a:spcAft>
                <a:spcPct val="0"/>
              </a:spcAft>
              <a:buClr>
                <a:srgbClr val="003366"/>
              </a:buClr>
              <a:buSzPct val="90000"/>
              <a:buFont typeface="Wingdings" pitchFamily="2" charset="2"/>
              <a:buChar char="n"/>
            </a:pPr>
            <a:endParaRPr lang="en-CA" sz="2400" dirty="0">
              <a:latin typeface="Arial" pitchFamily="34" charset="0"/>
              <a:cs typeface="Arial" pitchFamily="34" charset="0"/>
            </a:endParaRPr>
          </a:p>
          <a:p>
            <a:pPr marL="800100" lvl="1" indent="-342900" fontAlgn="base">
              <a:lnSpc>
                <a:spcPct val="90000"/>
              </a:lnSpc>
              <a:spcBef>
                <a:spcPct val="20000"/>
              </a:spcBef>
              <a:spcAft>
                <a:spcPct val="0"/>
              </a:spcAft>
              <a:buClr>
                <a:srgbClr val="003366"/>
              </a:buClr>
              <a:buSzPct val="90000"/>
              <a:buFont typeface="Wingdings" pitchFamily="2" charset="2"/>
              <a:buChar char="n"/>
            </a:pPr>
            <a:r>
              <a:rPr lang="en-CA" sz="2400" dirty="0" smtClean="0">
                <a:latin typeface="Arial" pitchFamily="34" charset="0"/>
                <a:cs typeface="Arial" pitchFamily="34" charset="0"/>
              </a:rPr>
              <a:t>90 - 100 </a:t>
            </a:r>
            <a:r>
              <a:rPr lang="en-CA" sz="2400" dirty="0">
                <a:latin typeface="Arial" pitchFamily="34" charset="0"/>
                <a:cs typeface="Arial" pitchFamily="34" charset="0"/>
              </a:rPr>
              <a:t>mmHg vacuum pressure</a:t>
            </a:r>
          </a:p>
          <a:p>
            <a:endParaRPr lang="en-CA" sz="2400" dirty="0" smtClean="0"/>
          </a:p>
          <a:p>
            <a:pPr lvl="1">
              <a:buFont typeface="Arial" pitchFamily="34" charset="0"/>
              <a:buChar char="•"/>
            </a:pPr>
            <a:endParaRPr lang="en-CA" sz="2400" dirty="0" smtClean="0"/>
          </a:p>
          <a:p>
            <a:endParaRPr lang="en-C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idx="4294967295"/>
          </p:nvPr>
        </p:nvSpPr>
        <p:spPr>
          <a:xfrm>
            <a:off x="457200" y="457200"/>
            <a:ext cx="8686800" cy="838200"/>
          </a:xfrm>
        </p:spPr>
        <p:txBody>
          <a:bodyPr lIns="91440" tIns="45720" rIns="91440" bIns="45720">
            <a:normAutofit/>
          </a:bodyPr>
          <a:lstStyle/>
          <a:p>
            <a:pPr eaLnBrk="1" hangingPunct="1">
              <a:defRPr/>
            </a:pPr>
            <a:r>
              <a:rPr lang="en-US" b="0" dirty="0" smtClean="0">
                <a:latin typeface="Arial" pitchFamily="34" charset="0"/>
                <a:cs typeface="Arial" pitchFamily="34" charset="0"/>
              </a:rPr>
              <a:t>Physical Examination</a:t>
            </a:r>
          </a:p>
        </p:txBody>
      </p:sp>
      <p:pic>
        <p:nvPicPr>
          <p:cNvPr id="7171" name="Picture 8" descr="005t001"/>
          <p:cNvPicPr>
            <a:picLocks noChangeAspect="1" noChangeArrowheads="1"/>
          </p:cNvPicPr>
          <p:nvPr/>
        </p:nvPicPr>
        <p:blipFill>
          <a:blip r:embed="rId3" cstate="print"/>
          <a:srcRect/>
          <a:stretch>
            <a:fillRect/>
          </a:stretch>
        </p:blipFill>
        <p:spPr bwMode="auto">
          <a:xfrm>
            <a:off x="2057400" y="1733550"/>
            <a:ext cx="4845050" cy="4514850"/>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idx="4294967295"/>
          </p:nvPr>
        </p:nvSpPr>
        <p:spPr>
          <a:xfrm>
            <a:off x="457200" y="260648"/>
            <a:ext cx="8686800" cy="838200"/>
          </a:xfrm>
        </p:spPr>
        <p:txBody>
          <a:bodyPr lIns="91440" tIns="45720" rIns="91440" bIns="45720">
            <a:normAutofit/>
          </a:bodyPr>
          <a:lstStyle/>
          <a:p>
            <a:pPr eaLnBrk="1" hangingPunct="1">
              <a:defRPr/>
            </a:pPr>
            <a:r>
              <a:rPr lang="en-US" b="0" dirty="0" smtClean="0">
                <a:latin typeface="Arial" pitchFamily="34" charset="0"/>
                <a:cs typeface="Arial" pitchFamily="34" charset="0"/>
              </a:rPr>
              <a:t>Physical Examination </a:t>
            </a:r>
          </a:p>
        </p:txBody>
      </p:sp>
      <p:sp>
        <p:nvSpPr>
          <p:cNvPr id="7171" name="Content Placeholder 2"/>
          <p:cNvSpPr>
            <a:spLocks noGrp="1"/>
          </p:cNvSpPr>
          <p:nvPr>
            <p:ph idx="4294967295"/>
          </p:nvPr>
        </p:nvSpPr>
        <p:spPr>
          <a:xfrm>
            <a:off x="1150938" y="1554163"/>
            <a:ext cx="7993062" cy="4525962"/>
          </a:xfrm>
        </p:spPr>
        <p:txBody>
          <a:bodyPr>
            <a:normAutofit/>
          </a:bodyPr>
          <a:lstStyle/>
          <a:p>
            <a:pPr eaLnBrk="1" hangingPunct="1">
              <a:spcBef>
                <a:spcPct val="0"/>
              </a:spcBef>
              <a:buNone/>
              <a:defRPr/>
            </a:pPr>
            <a:r>
              <a:rPr lang="en-US" sz="2400" dirty="0" smtClean="0">
                <a:latin typeface="Arial" pitchFamily="34" charset="0"/>
                <a:cs typeface="Arial" pitchFamily="34" charset="0"/>
              </a:rPr>
              <a:t>General inspection</a:t>
            </a:r>
          </a:p>
          <a:p>
            <a:pPr lvl="1" eaLnBrk="1" hangingPunct="1">
              <a:spcBef>
                <a:spcPct val="0"/>
              </a:spcBef>
              <a:defRPr/>
            </a:pPr>
            <a:r>
              <a:rPr lang="en-US" sz="2400" dirty="0" smtClean="0">
                <a:latin typeface="Arial" pitchFamily="34" charset="0"/>
                <a:cs typeface="Arial" pitchFamily="34" charset="0"/>
              </a:rPr>
              <a:t>Body position and symmetry</a:t>
            </a:r>
          </a:p>
          <a:p>
            <a:pPr lvl="2" eaLnBrk="1" hangingPunct="1">
              <a:spcBef>
                <a:spcPct val="0"/>
              </a:spcBef>
              <a:defRPr/>
            </a:pPr>
            <a:r>
              <a:rPr lang="en-US" sz="2400" dirty="0" smtClean="0">
                <a:latin typeface="Arial" pitchFamily="34" charset="0"/>
                <a:cs typeface="Arial" pitchFamily="34" charset="0"/>
              </a:rPr>
              <a:t>Birth injury</a:t>
            </a:r>
          </a:p>
          <a:p>
            <a:pPr lvl="2" eaLnBrk="1" hangingPunct="1">
              <a:spcBef>
                <a:spcPct val="0"/>
              </a:spcBef>
              <a:buNone/>
              <a:defRPr/>
            </a:pPr>
            <a:endParaRPr lang="en-US" sz="2400" dirty="0" smtClean="0">
              <a:latin typeface="Arial" pitchFamily="34" charset="0"/>
              <a:cs typeface="Arial" pitchFamily="34" charset="0"/>
            </a:endParaRPr>
          </a:p>
          <a:p>
            <a:pPr lvl="1" eaLnBrk="1" hangingPunct="1">
              <a:spcBef>
                <a:spcPct val="0"/>
              </a:spcBef>
              <a:defRPr/>
            </a:pPr>
            <a:r>
              <a:rPr lang="en-US" sz="2400" dirty="0" smtClean="0">
                <a:latin typeface="Arial" pitchFamily="34" charset="0"/>
                <a:cs typeface="Arial" pitchFamily="34" charset="0"/>
              </a:rPr>
              <a:t>Skin</a:t>
            </a:r>
          </a:p>
          <a:p>
            <a:pPr lvl="2" eaLnBrk="1" hangingPunct="1">
              <a:spcBef>
                <a:spcPct val="0"/>
              </a:spcBef>
              <a:defRPr/>
            </a:pPr>
            <a:r>
              <a:rPr lang="en-US" sz="2400" dirty="0" err="1" smtClean="0">
                <a:latin typeface="Arial" pitchFamily="34" charset="0"/>
                <a:cs typeface="Arial" pitchFamily="34" charset="0"/>
              </a:rPr>
              <a:t>Colour</a:t>
            </a:r>
            <a:endParaRPr lang="en-US" sz="2400" dirty="0" smtClean="0">
              <a:latin typeface="Arial" pitchFamily="34" charset="0"/>
              <a:cs typeface="Arial" pitchFamily="34" charset="0"/>
            </a:endParaRPr>
          </a:p>
          <a:p>
            <a:pPr lvl="3" eaLnBrk="1" hangingPunct="1">
              <a:spcBef>
                <a:spcPct val="0"/>
              </a:spcBef>
              <a:defRPr/>
            </a:pPr>
            <a:r>
              <a:rPr lang="en-US" sz="2400" dirty="0" err="1" smtClean="0">
                <a:latin typeface="Arial" pitchFamily="34" charset="0"/>
                <a:cs typeface="Arial" pitchFamily="34" charset="0"/>
              </a:rPr>
              <a:t>Vernix</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caseosa</a:t>
            </a:r>
            <a:endParaRPr lang="en-US" sz="2400" dirty="0" smtClean="0">
              <a:latin typeface="Arial" pitchFamily="34" charset="0"/>
              <a:cs typeface="Arial" pitchFamily="34" charset="0"/>
            </a:endParaRPr>
          </a:p>
          <a:p>
            <a:pPr lvl="3" eaLnBrk="1" hangingPunct="1">
              <a:spcBef>
                <a:spcPct val="0"/>
              </a:spcBef>
              <a:defRPr/>
            </a:pPr>
            <a:r>
              <a:rPr lang="en-US" sz="2400" dirty="0" smtClean="0">
                <a:latin typeface="Arial" pitchFamily="34" charset="0"/>
                <a:cs typeface="Arial" pitchFamily="34" charset="0"/>
              </a:rPr>
              <a:t>Lanugo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282" y="1357298"/>
            <a:ext cx="8572560" cy="1508105"/>
          </a:xfrm>
          <a:prstGeom prst="rect">
            <a:avLst/>
          </a:prstGeom>
          <a:noFill/>
        </p:spPr>
        <p:txBody>
          <a:bodyPr wrap="square" rtlCol="0">
            <a:spAutoFit/>
          </a:bodyPr>
          <a:lstStyle/>
          <a:p>
            <a:pPr algn="ctr"/>
            <a:r>
              <a:rPr lang="en-CA" sz="2800" dirty="0" smtClean="0"/>
              <a:t>Evaluating gestational age requires consideration of several factors. The three main factors are as follows</a:t>
            </a:r>
          </a:p>
          <a:p>
            <a:endParaRPr lang="en-CA" dirty="0" smtClean="0"/>
          </a:p>
          <a:p>
            <a:endParaRPr lang="en-CA" dirty="0"/>
          </a:p>
        </p:txBody>
      </p:sp>
      <p:sp>
        <p:nvSpPr>
          <p:cNvPr id="3" name="TextBox 2"/>
          <p:cNvSpPr txBox="1"/>
          <p:nvPr/>
        </p:nvSpPr>
        <p:spPr>
          <a:xfrm>
            <a:off x="571472" y="2857496"/>
            <a:ext cx="7929618" cy="1569660"/>
          </a:xfrm>
          <a:prstGeom prst="rect">
            <a:avLst/>
          </a:prstGeom>
          <a:noFill/>
        </p:spPr>
        <p:txBody>
          <a:bodyPr wrap="square" rtlCol="0">
            <a:spAutoFit/>
          </a:bodyPr>
          <a:lstStyle/>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Gestational duration based on the last menstrual cycle </a:t>
            </a: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Prenatal ultrasound </a:t>
            </a:r>
            <a:r>
              <a:rPr lang="en-CA" sz="2400" dirty="0" smtClean="0">
                <a:latin typeface="Arial" pitchFamily="34" charset="0"/>
                <a:cs typeface="Arial" pitchFamily="34" charset="0"/>
              </a:rPr>
              <a:t>evaluation</a:t>
            </a:r>
            <a:endParaRPr lang="en-CA" sz="2400" dirty="0">
              <a:latin typeface="Arial" pitchFamily="34" charset="0"/>
              <a:cs typeface="Arial" pitchFamily="34" charset="0"/>
            </a:endParaRP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Postnatal findings based on physical and neurologic examinations</a:t>
            </a:r>
          </a:p>
        </p:txBody>
      </p:sp>
      <p:sp>
        <p:nvSpPr>
          <p:cNvPr id="4" name="TextBox 3"/>
          <p:cNvSpPr txBox="1"/>
          <p:nvPr/>
        </p:nvSpPr>
        <p:spPr>
          <a:xfrm>
            <a:off x="214282" y="285728"/>
            <a:ext cx="8715436" cy="707886"/>
          </a:xfrm>
          <a:prstGeom prst="rect">
            <a:avLst/>
          </a:prstGeom>
          <a:noFill/>
        </p:spPr>
        <p:txBody>
          <a:bodyPr wrap="square" rtlCol="0">
            <a:spAutoFit/>
          </a:bodyPr>
          <a:lstStyle/>
          <a:p>
            <a:pPr algn="ctr"/>
            <a:r>
              <a:rPr lang="en-CA" sz="4000" dirty="0" smtClean="0">
                <a:solidFill>
                  <a:schemeClr val="bg1"/>
                </a:solidFill>
              </a:rPr>
              <a:t>Gestational Age Assessment</a:t>
            </a:r>
            <a:endParaRPr lang="en-CA" sz="4000" dirty="0">
              <a:solidFill>
                <a:schemeClr val="bg1"/>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idx="4294967295"/>
          </p:nvPr>
        </p:nvSpPr>
        <p:spPr>
          <a:xfrm>
            <a:off x="457200" y="260648"/>
            <a:ext cx="8686800" cy="838200"/>
          </a:xfrm>
        </p:spPr>
        <p:txBody>
          <a:bodyPr lIns="91440" tIns="45720" rIns="91440" bIns="45720">
            <a:normAutofit/>
          </a:bodyPr>
          <a:lstStyle/>
          <a:p>
            <a:pPr eaLnBrk="1" hangingPunct="1">
              <a:defRPr/>
            </a:pPr>
            <a:r>
              <a:rPr lang="en-US" b="0" dirty="0" smtClean="0">
                <a:latin typeface="Arial" pitchFamily="34" charset="0"/>
                <a:cs typeface="Arial" pitchFamily="34" charset="0"/>
              </a:rPr>
              <a:t>Physical Examination (cont.)</a:t>
            </a:r>
          </a:p>
        </p:txBody>
      </p:sp>
      <p:sp>
        <p:nvSpPr>
          <p:cNvPr id="8195" name="Content Placeholder 2"/>
          <p:cNvSpPr>
            <a:spLocks noGrp="1"/>
          </p:cNvSpPr>
          <p:nvPr>
            <p:ph idx="4294967295"/>
          </p:nvPr>
        </p:nvSpPr>
        <p:spPr>
          <a:xfrm>
            <a:off x="457200" y="1554163"/>
            <a:ext cx="8686800" cy="4525962"/>
          </a:xfrm>
        </p:spPr>
        <p:txBody>
          <a:bodyPr>
            <a:normAutofit/>
          </a:bodyPr>
          <a:lstStyle/>
          <a:p>
            <a:pPr eaLnBrk="1" hangingPunct="1">
              <a:spcBef>
                <a:spcPct val="0"/>
              </a:spcBef>
              <a:buNone/>
              <a:defRPr/>
            </a:pPr>
            <a:r>
              <a:rPr lang="en-US" dirty="0" smtClean="0">
                <a:latin typeface="Arial" pitchFamily="34" charset="0"/>
                <a:cs typeface="Arial" pitchFamily="34" charset="0"/>
              </a:rPr>
              <a:t>Respiratory function</a:t>
            </a:r>
          </a:p>
          <a:p>
            <a:pPr lvl="1">
              <a:spcBef>
                <a:spcPct val="0"/>
              </a:spcBef>
              <a:defRPr/>
            </a:pPr>
            <a:r>
              <a:rPr lang="en-US" sz="2400" dirty="0">
                <a:latin typeface="Arial" pitchFamily="34" charset="0"/>
                <a:cs typeface="Arial" pitchFamily="34" charset="0"/>
              </a:rPr>
              <a:t>Rate</a:t>
            </a:r>
          </a:p>
          <a:p>
            <a:pPr lvl="1">
              <a:spcBef>
                <a:spcPct val="0"/>
              </a:spcBef>
              <a:defRPr/>
            </a:pPr>
            <a:r>
              <a:rPr lang="en-US" sz="2400" dirty="0">
                <a:latin typeface="Arial" pitchFamily="34" charset="0"/>
                <a:cs typeface="Arial" pitchFamily="34" charset="0"/>
              </a:rPr>
              <a:t>Rhythm</a:t>
            </a:r>
          </a:p>
          <a:p>
            <a:pPr lvl="1">
              <a:spcBef>
                <a:spcPct val="0"/>
              </a:spcBef>
              <a:defRPr/>
            </a:pPr>
            <a:r>
              <a:rPr lang="en-US" sz="2400" dirty="0">
                <a:latin typeface="Arial" pitchFamily="34" charset="0"/>
                <a:cs typeface="Arial" pitchFamily="34" charset="0"/>
              </a:rPr>
              <a:t>Silverman score</a:t>
            </a:r>
          </a:p>
          <a:p>
            <a:pPr lvl="1">
              <a:spcBef>
                <a:spcPct val="0"/>
              </a:spcBef>
              <a:defRPr/>
            </a:pPr>
            <a:r>
              <a:rPr lang="en-US" sz="2400" dirty="0">
                <a:latin typeface="Arial" pitchFamily="34" charset="0"/>
                <a:cs typeface="Arial" pitchFamily="34" charset="0"/>
              </a:rPr>
              <a:t>Auscultation</a:t>
            </a:r>
          </a:p>
          <a:p>
            <a:pPr lvl="1">
              <a:spcBef>
                <a:spcPct val="0"/>
              </a:spcBef>
              <a:defRPr/>
            </a:pPr>
            <a:r>
              <a:rPr lang="en-US" sz="2400" dirty="0">
                <a:latin typeface="Arial" pitchFamily="34" charset="0"/>
                <a:cs typeface="Arial" pitchFamily="34" charset="0"/>
              </a:rPr>
              <a:t>Chest radiography</a:t>
            </a:r>
          </a:p>
          <a:p>
            <a:pPr lvl="1">
              <a:spcBef>
                <a:spcPct val="0"/>
              </a:spcBef>
              <a:defRPr/>
            </a:pPr>
            <a:r>
              <a:rPr lang="en-US" sz="2400" dirty="0">
                <a:latin typeface="Arial" pitchFamily="34" charset="0"/>
                <a:cs typeface="Arial" pitchFamily="34" charset="0"/>
              </a:rPr>
              <a:t>ABGs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idx="4294967295"/>
          </p:nvPr>
        </p:nvSpPr>
        <p:spPr>
          <a:xfrm>
            <a:off x="457200" y="260648"/>
            <a:ext cx="8686800" cy="838200"/>
          </a:xfrm>
        </p:spPr>
        <p:txBody>
          <a:bodyPr lIns="91440" tIns="45720" rIns="91440" bIns="45720">
            <a:normAutofit/>
          </a:bodyPr>
          <a:lstStyle/>
          <a:p>
            <a:pPr eaLnBrk="1" hangingPunct="1">
              <a:defRPr/>
            </a:pPr>
            <a:r>
              <a:rPr lang="en-US" b="0" dirty="0" smtClean="0">
                <a:latin typeface="Arial" pitchFamily="34" charset="0"/>
                <a:cs typeface="Arial" pitchFamily="34" charset="0"/>
              </a:rPr>
              <a:t>Silverman Score</a:t>
            </a:r>
          </a:p>
        </p:txBody>
      </p:sp>
      <p:pic>
        <p:nvPicPr>
          <p:cNvPr id="10243" name="Picture 7" descr="005004"/>
          <p:cNvPicPr>
            <a:picLocks noChangeAspect="1" noChangeArrowheads="1"/>
          </p:cNvPicPr>
          <p:nvPr/>
        </p:nvPicPr>
        <p:blipFill>
          <a:blip r:embed="rId3" cstate="print"/>
          <a:srcRect/>
          <a:stretch>
            <a:fillRect/>
          </a:stretch>
        </p:blipFill>
        <p:spPr bwMode="auto">
          <a:xfrm>
            <a:off x="251520" y="1196752"/>
            <a:ext cx="8755782" cy="4608512"/>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idx="4294967295"/>
          </p:nvPr>
        </p:nvSpPr>
        <p:spPr>
          <a:xfrm>
            <a:off x="457200" y="260648"/>
            <a:ext cx="8686800" cy="838200"/>
          </a:xfrm>
        </p:spPr>
        <p:txBody>
          <a:bodyPr lIns="91440" tIns="45720" rIns="91440" bIns="45720"/>
          <a:lstStyle/>
          <a:p>
            <a:pPr eaLnBrk="1" hangingPunct="1">
              <a:defRPr/>
            </a:pPr>
            <a:r>
              <a:rPr lang="en-US" b="0" dirty="0" smtClean="0">
                <a:latin typeface="Arial" pitchFamily="34" charset="0"/>
                <a:cs typeface="Arial" pitchFamily="34" charset="0"/>
              </a:rPr>
              <a:t>Physical Examination</a:t>
            </a:r>
          </a:p>
        </p:txBody>
      </p:sp>
      <p:sp>
        <p:nvSpPr>
          <p:cNvPr id="17411" name="Content Placeholder 2"/>
          <p:cNvSpPr>
            <a:spLocks noGrp="1"/>
          </p:cNvSpPr>
          <p:nvPr>
            <p:ph idx="4294967295"/>
          </p:nvPr>
        </p:nvSpPr>
        <p:spPr>
          <a:xfrm>
            <a:off x="457200" y="1554163"/>
            <a:ext cx="8686800" cy="4525962"/>
          </a:xfrm>
        </p:spPr>
        <p:txBody>
          <a:bodyPr>
            <a:normAutofit/>
          </a:bodyPr>
          <a:lstStyle/>
          <a:p>
            <a:pPr>
              <a:spcBef>
                <a:spcPct val="0"/>
              </a:spcBef>
              <a:defRPr/>
            </a:pPr>
            <a:r>
              <a:rPr lang="en-US" sz="2400" dirty="0">
                <a:latin typeface="Arial" pitchFamily="34" charset="0"/>
                <a:cs typeface="Arial" pitchFamily="34" charset="0"/>
              </a:rPr>
              <a:t>Crying</a:t>
            </a:r>
          </a:p>
          <a:p>
            <a:pPr lvl="1">
              <a:spcBef>
                <a:spcPct val="0"/>
              </a:spcBef>
              <a:defRPr/>
            </a:pPr>
            <a:r>
              <a:rPr lang="en-US" sz="2400" dirty="0">
                <a:latin typeface="Arial" pitchFamily="34" charset="0"/>
                <a:cs typeface="Arial" pitchFamily="34" charset="0"/>
              </a:rPr>
              <a:t>Strength</a:t>
            </a:r>
          </a:p>
          <a:p>
            <a:pPr lvl="1">
              <a:spcBef>
                <a:spcPct val="0"/>
              </a:spcBef>
              <a:defRPr/>
            </a:pPr>
            <a:r>
              <a:rPr lang="en-US" sz="2400" dirty="0">
                <a:latin typeface="Arial" pitchFamily="34" charset="0"/>
                <a:cs typeface="Arial" pitchFamily="34" charset="0"/>
              </a:rPr>
              <a:t>Sound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1"/>
          <p:cNvSpPr>
            <a:spLocks noChangeArrowheads="1"/>
          </p:cNvSpPr>
          <p:nvPr/>
        </p:nvSpPr>
        <p:spPr bwMode="auto">
          <a:xfrm>
            <a:off x="611560" y="661338"/>
            <a:ext cx="7818092" cy="2139047"/>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R="0" lvl="0" algn="l" defTabSz="914400" rtl="0" eaLnBrk="1" fontAlgn="base" latinLnBrk="0" hangingPunct="1">
              <a:lnSpc>
                <a:spcPct val="100000"/>
              </a:lnSpc>
              <a:spcBef>
                <a:spcPct val="0"/>
              </a:spcBef>
              <a:spcAft>
                <a:spcPct val="0"/>
              </a:spcAft>
              <a:buClrTx/>
              <a:buSzTx/>
              <a:buFontTx/>
              <a:buNone/>
              <a:tabLst>
                <a:tab pos="685800" algn="l"/>
              </a:tabLst>
            </a:pPr>
            <a:r>
              <a:rPr kumimoji="0" lang="en-US" sz="3200" i="0" strike="noStrike" cap="none" normalizeH="0" baseline="0" dirty="0" smtClean="0">
                <a:ln>
                  <a:noFill/>
                </a:ln>
                <a:solidFill>
                  <a:schemeClr val="bg1"/>
                </a:solidFill>
                <a:effectLst/>
                <a:latin typeface="Arial" pitchFamily="34" charset="0"/>
                <a:cs typeface="Arial" pitchFamily="34" charset="0"/>
              </a:rPr>
              <a:t>Respiratory Distress</a:t>
            </a:r>
          </a:p>
          <a:p>
            <a:pPr marL="0" marR="0" lvl="0" indent="228600" algn="l" defTabSz="914400" rtl="0" eaLnBrk="0" fontAlgn="base" latinLnBrk="0" hangingPunct="0">
              <a:lnSpc>
                <a:spcPct val="100000"/>
              </a:lnSpc>
              <a:spcBef>
                <a:spcPct val="0"/>
              </a:spcBef>
              <a:spcAft>
                <a:spcPct val="0"/>
              </a:spcAft>
              <a:buClrTx/>
              <a:buSzTx/>
              <a:buFontTx/>
              <a:buNone/>
              <a:tabLst>
                <a:tab pos="685800" algn="l"/>
              </a:tabLst>
            </a:pPr>
            <a:endParaRPr lang="en-US" sz="3200" b="1" u="sng" dirty="0" smtClean="0">
              <a:latin typeface="Arial" pitchFamily="34" charset="0"/>
              <a:cs typeface="Arial" pitchFamily="34" charset="0"/>
            </a:endParaRPr>
          </a:p>
          <a:p>
            <a:pPr marR="0" lvl="0" algn="l" defTabSz="914400" rtl="0" eaLnBrk="0" fontAlgn="base" latinLnBrk="0" hangingPunct="0">
              <a:lnSpc>
                <a:spcPct val="100000"/>
              </a:lnSpc>
              <a:spcBef>
                <a:spcPct val="0"/>
              </a:spcBef>
              <a:spcAft>
                <a:spcPct val="0"/>
              </a:spcAft>
              <a:buClrTx/>
              <a:buSzTx/>
              <a:buFontTx/>
              <a:buNone/>
              <a:tabLst>
                <a:tab pos="685800" algn="l"/>
              </a:tabLst>
            </a:pPr>
            <a:r>
              <a:rPr kumimoji="0" lang="en-US" sz="2400" i="0" u="none" strike="noStrike" cap="none" normalizeH="0" baseline="0" dirty="0" smtClean="0">
                <a:ln>
                  <a:noFill/>
                </a:ln>
                <a:effectLst/>
                <a:latin typeface="Arial" pitchFamily="34" charset="0"/>
                <a:ea typeface="Times New Roman" pitchFamily="18" charset="0"/>
                <a:cs typeface="Arial" pitchFamily="34" charset="0"/>
              </a:rPr>
              <a:t>Nasal Flaring </a:t>
            </a: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(ALAE NASI)</a:t>
            </a:r>
            <a:endParaRPr kumimoji="0" lang="en-CA" sz="2400" b="0" i="0" u="none" strike="noStrike" cap="none" normalizeH="0" baseline="0" dirty="0" smtClean="0">
              <a:ln>
                <a:noFill/>
              </a:ln>
              <a:effectLst/>
              <a:latin typeface="Arial" pitchFamily="34" charset="0"/>
              <a:cs typeface="Arial" pitchFamily="34" charset="0"/>
            </a:endParaRPr>
          </a:p>
          <a:p>
            <a:pPr marL="452438" marR="0" lvl="0" indent="-223838" algn="l" defTabSz="914400" rtl="0" eaLnBrk="0" fontAlgn="base" latinLnBrk="0" hangingPunct="0">
              <a:lnSpc>
                <a:spcPct val="100000"/>
              </a:lnSpc>
              <a:spcBef>
                <a:spcPct val="0"/>
              </a:spcBef>
              <a:spcAft>
                <a:spcPct val="0"/>
              </a:spcAft>
              <a:buClrTx/>
              <a:buSzTx/>
              <a:buFontTx/>
              <a:buChar char="•"/>
              <a:tabLst>
                <a:tab pos="685800" algn="l"/>
              </a:tabLst>
            </a:pP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“Air Hunger”</a:t>
            </a:r>
            <a:endParaRPr kumimoji="0" lang="en-CA" sz="2400" b="0" i="0" u="none" strike="noStrike" cap="none" normalizeH="0" baseline="0" dirty="0" smtClean="0">
              <a:ln>
                <a:noFill/>
              </a:ln>
              <a:effectLst/>
              <a:latin typeface="Arial" pitchFamily="34" charset="0"/>
              <a:cs typeface="Arial" pitchFamily="34" charset="0"/>
            </a:endParaRPr>
          </a:p>
          <a:p>
            <a:pPr marL="452438" marR="0" lvl="0" indent="-223838" algn="l" defTabSz="914400" rtl="0" eaLnBrk="0" fontAlgn="base" latinLnBrk="0" hangingPunct="0">
              <a:lnSpc>
                <a:spcPct val="100000"/>
              </a:lnSpc>
              <a:spcBef>
                <a:spcPct val="0"/>
              </a:spcBef>
              <a:spcAft>
                <a:spcPct val="0"/>
              </a:spcAft>
              <a:buClrTx/>
              <a:buSzTx/>
              <a:buFontTx/>
              <a:buNone/>
              <a:tabLst>
                <a:tab pos="685800" algn="l"/>
              </a:tabLst>
            </a:pPr>
            <a:r>
              <a:rPr kumimoji="0" lang="en-US" sz="2400" b="0" i="0" u="none" strike="noStrike" cap="none" normalizeH="0" baseline="0" dirty="0" smtClean="0">
                <a:ln>
                  <a:noFill/>
                </a:ln>
                <a:effectLst/>
                <a:latin typeface="Arial" pitchFamily="34" charset="0"/>
                <a:ea typeface="Times New Roman" pitchFamily="18" charset="0"/>
                <a:cs typeface="Arial" pitchFamily="34" charset="0"/>
                <a:sym typeface="Symbol" pitchFamily="18" charset="2"/>
              </a:rPr>
              <a:t></a:t>
            </a: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 Pressure needed to move air = </a:t>
            </a:r>
            <a:r>
              <a:rPr kumimoji="0" lang="en-US" sz="2400" b="0" i="0" u="none" strike="noStrike" cap="none" normalizeH="0" baseline="0" dirty="0" smtClean="0">
                <a:ln>
                  <a:noFill/>
                </a:ln>
                <a:effectLst/>
                <a:latin typeface="Arial" pitchFamily="34" charset="0"/>
                <a:ea typeface="Times New Roman" pitchFamily="18" charset="0"/>
                <a:cs typeface="Arial" pitchFamily="34" charset="0"/>
                <a:sym typeface="Symbol" pitchFamily="18" charset="2"/>
              </a:rPr>
              <a:t></a:t>
            </a:r>
            <a:r>
              <a:rPr kumimoji="0" lang="en-US" sz="2400" b="0" i="0" u="none" strike="noStrike" cap="none" normalizeH="0" baseline="0" dirty="0" smtClean="0">
                <a:ln>
                  <a:noFill/>
                </a:ln>
                <a:effectLst/>
                <a:latin typeface="Arial" pitchFamily="34" charset="0"/>
                <a:ea typeface="Times New Roman" pitchFamily="18" charset="0"/>
                <a:cs typeface="Arial" pitchFamily="34" charset="0"/>
              </a:rPr>
              <a:t> degree of flaring</a:t>
            </a:r>
            <a:endParaRPr kumimoji="0" lang="en-US" sz="2400" b="0" i="0" u="none" strike="noStrike" cap="none" normalizeH="0" baseline="0" dirty="0" smtClean="0">
              <a:ln>
                <a:noFill/>
              </a:ln>
              <a:effectLst/>
              <a:latin typeface="Arial" pitchFamily="34" charset="0"/>
              <a:ea typeface="Times New Roman" pitchFamily="18" charset="0"/>
              <a:cs typeface="Arial" pitchFamily="34" charset="0"/>
              <a:sym typeface="Symbol" pitchFamily="18" charset="2"/>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1"/>
          <p:cNvSpPr>
            <a:spLocks noChangeArrowheads="1"/>
          </p:cNvSpPr>
          <p:nvPr/>
        </p:nvSpPr>
        <p:spPr bwMode="auto">
          <a:xfrm>
            <a:off x="611560" y="1413113"/>
            <a:ext cx="7920880" cy="32932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85800" algn="l"/>
              </a:tabLst>
            </a:pPr>
            <a:r>
              <a:rPr kumimoji="0" lang="en-US" sz="3200" i="0" strike="noStrike" cap="none" normalizeH="0" baseline="0" dirty="0" smtClean="0">
                <a:ln>
                  <a:noFill/>
                </a:ln>
                <a:effectLst/>
                <a:latin typeface="Arial" pitchFamily="34" charset="0"/>
                <a:ea typeface="Times New Roman" pitchFamily="18" charset="0"/>
                <a:cs typeface="Arial" pitchFamily="34" charset="0"/>
              </a:rPr>
              <a:t>Grunting</a:t>
            </a:r>
          </a:p>
          <a:p>
            <a:pPr marL="0" marR="0" lvl="0" indent="0" algn="l" defTabSz="914400" rtl="0" eaLnBrk="1" fontAlgn="base" latinLnBrk="0" hangingPunct="1">
              <a:lnSpc>
                <a:spcPct val="100000"/>
              </a:lnSpc>
              <a:spcBef>
                <a:spcPct val="0"/>
              </a:spcBef>
              <a:spcAft>
                <a:spcPct val="0"/>
              </a:spcAft>
              <a:buClrTx/>
              <a:buSzTx/>
              <a:buFontTx/>
              <a:buNone/>
              <a:tabLst>
                <a:tab pos="685800" algn="l"/>
              </a:tabLst>
            </a:pPr>
            <a:endParaRPr kumimoji="0" lang="en-CA" sz="3200" b="0" i="0" u="sng" strike="noStrike" cap="none" normalizeH="0" baseline="0" dirty="0" smtClean="0">
              <a:ln>
                <a:noFill/>
              </a:ln>
              <a:effectLst/>
              <a:latin typeface="Arial" pitchFamily="34" charset="0"/>
              <a:cs typeface="Arial" pitchFamily="34" charset="0"/>
            </a:endParaRPr>
          </a:p>
          <a:p>
            <a:pPr marL="457200" marR="0" lvl="0" indent="-457200" defTabSz="914400" fontAlgn="base" latinLnBrk="0">
              <a:lnSpc>
                <a:spcPct val="100000"/>
              </a:lnSpc>
              <a:spcBef>
                <a:spcPct val="0"/>
              </a:spcBef>
              <a:spcAft>
                <a:spcPct val="0"/>
              </a:spcAft>
              <a:buClr>
                <a:srgbClr val="003366"/>
              </a:buClr>
              <a:buSzTx/>
              <a:buFont typeface="Wingdings" pitchFamily="2" charset="2"/>
              <a:buChar char="n"/>
              <a:tabLst>
                <a:tab pos="685800" algn="l"/>
              </a:tabLst>
              <a:defRPr/>
            </a:pPr>
            <a:r>
              <a:rPr lang="en-US" sz="2400" dirty="0" smtClean="0">
                <a:solidFill>
                  <a:srgbClr val="000000"/>
                </a:solidFill>
                <a:latin typeface="Arial" pitchFamily="34" charset="0"/>
                <a:cs typeface="Arial" pitchFamily="34" charset="0"/>
              </a:rPr>
              <a:t>Positive pressure on expiration to prevent alveolar collapse</a:t>
            </a:r>
            <a:endParaRPr lang="en-CA" sz="2400" dirty="0">
              <a:solidFill>
                <a:srgbClr val="000000"/>
              </a:solidFill>
              <a:latin typeface="Arial" pitchFamily="34" charset="0"/>
              <a:cs typeface="Arial" pitchFamily="34" charset="0"/>
            </a:endParaRPr>
          </a:p>
          <a:p>
            <a:pPr marL="457200" marR="0" lvl="0" indent="-457200" defTabSz="914400" fontAlgn="base" latinLnBrk="0">
              <a:lnSpc>
                <a:spcPct val="100000"/>
              </a:lnSpc>
              <a:spcBef>
                <a:spcPct val="0"/>
              </a:spcBef>
              <a:spcAft>
                <a:spcPct val="0"/>
              </a:spcAft>
              <a:buClr>
                <a:srgbClr val="003366"/>
              </a:buClr>
              <a:buSzTx/>
              <a:buFont typeface="Wingdings" pitchFamily="2" charset="2"/>
              <a:buChar char="n"/>
              <a:tabLst>
                <a:tab pos="685800" algn="l"/>
              </a:tabLst>
              <a:defRPr/>
            </a:pPr>
            <a:r>
              <a:rPr lang="en-US" sz="2400" dirty="0" smtClean="0">
                <a:solidFill>
                  <a:srgbClr val="000000"/>
                </a:solidFill>
                <a:latin typeface="Arial" pitchFamily="34" charset="0"/>
                <a:cs typeface="Arial" pitchFamily="34" charset="0"/>
              </a:rPr>
              <a:t>Exhalation against a partially closed glottis (Partial </a:t>
            </a:r>
            <a:r>
              <a:rPr lang="en-US" sz="2400" dirty="0" err="1" smtClean="0">
                <a:solidFill>
                  <a:srgbClr val="000000"/>
                </a:solidFill>
                <a:latin typeface="Arial" pitchFamily="34" charset="0"/>
                <a:cs typeface="Arial" pitchFamily="34" charset="0"/>
              </a:rPr>
              <a:t>v</a:t>
            </a:r>
            <a:r>
              <a:rPr lang="en-US" sz="2400" dirty="0" err="1" smtClean="0">
                <a:solidFill>
                  <a:srgbClr val="000000"/>
                </a:solidFill>
                <a:latin typeface="Arial" pitchFamily="34" charset="0"/>
                <a:cs typeface="Arial" pitchFamily="34" charset="0"/>
              </a:rPr>
              <a:t>alsalva</a:t>
            </a:r>
            <a:r>
              <a:rPr lang="en-US" sz="2400" dirty="0" smtClean="0">
                <a:solidFill>
                  <a:srgbClr val="000000"/>
                </a:solidFill>
                <a:latin typeface="Arial" pitchFamily="34" charset="0"/>
                <a:cs typeface="Arial" pitchFamily="34" charset="0"/>
              </a:rPr>
              <a:t>))</a:t>
            </a:r>
            <a:endParaRPr lang="en-CA" sz="2400" dirty="0">
              <a:solidFill>
                <a:srgbClr val="000000"/>
              </a:solidFill>
              <a:latin typeface="Arial" pitchFamily="34" charset="0"/>
              <a:cs typeface="Arial" pitchFamily="34" charset="0"/>
            </a:endParaRPr>
          </a:p>
          <a:p>
            <a:pPr marL="457200" marR="0" lvl="0" indent="-457200" defTabSz="914400" fontAlgn="base" latinLnBrk="0">
              <a:lnSpc>
                <a:spcPct val="100000"/>
              </a:lnSpc>
              <a:spcBef>
                <a:spcPct val="0"/>
              </a:spcBef>
              <a:spcAft>
                <a:spcPct val="0"/>
              </a:spcAft>
              <a:buClr>
                <a:srgbClr val="003366"/>
              </a:buClr>
              <a:buSzTx/>
              <a:buFont typeface="Wingdings" pitchFamily="2" charset="2"/>
              <a:buChar char="n"/>
              <a:tabLst>
                <a:tab pos="685800" algn="l"/>
              </a:tabLst>
              <a:defRPr/>
            </a:pPr>
            <a:r>
              <a:rPr lang="en-US" sz="2400" dirty="0" smtClean="0">
                <a:solidFill>
                  <a:srgbClr val="000000"/>
                </a:solidFill>
                <a:latin typeface="Arial" pitchFamily="34" charset="0"/>
                <a:cs typeface="Arial" pitchFamily="34" charset="0"/>
              </a:rPr>
              <a:t>Mild to severe</a:t>
            </a:r>
            <a:endParaRPr lang="en-CA" sz="24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85800" algn="l"/>
              </a:tabLst>
            </a:pPr>
            <a:endParaRPr kumimoji="0" lang="en-CA" sz="2400" b="0" i="0" u="none" strike="noStrike" cap="none" normalizeH="0" baseline="0" dirty="0" smtClean="0">
              <a:ln>
                <a:noFill/>
              </a:ln>
              <a:solidFill>
                <a:srgbClr val="CCFFFF"/>
              </a:solidFill>
              <a:effectLst/>
              <a:latin typeface="Arial" pitchFamily="34" charset="0"/>
              <a:cs typeface="Arial"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1"/>
          <p:cNvSpPr>
            <a:spLocks noChangeArrowheads="1"/>
          </p:cNvSpPr>
          <p:nvPr/>
        </p:nvSpPr>
        <p:spPr bwMode="auto">
          <a:xfrm>
            <a:off x="611560" y="1181070"/>
            <a:ext cx="756084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85800" algn="l"/>
              </a:tabLst>
            </a:pPr>
            <a:r>
              <a:rPr kumimoji="0" lang="en-US" sz="3200" i="0" strike="noStrike" cap="none" normalizeH="0" baseline="0" dirty="0" smtClean="0">
                <a:ln>
                  <a:noFill/>
                </a:ln>
                <a:effectLst/>
                <a:latin typeface="Arial" pitchFamily="34" charset="0"/>
                <a:ea typeface="Times New Roman" pitchFamily="18" charset="0"/>
                <a:cs typeface="Arial" pitchFamily="34" charset="0"/>
              </a:rPr>
              <a:t>Respiratory Rate</a:t>
            </a:r>
          </a:p>
          <a:p>
            <a:pPr marL="0" marR="0" lvl="0" indent="0" algn="l" defTabSz="914400" rtl="0" eaLnBrk="1" fontAlgn="base" latinLnBrk="0" hangingPunct="1">
              <a:lnSpc>
                <a:spcPct val="100000"/>
              </a:lnSpc>
              <a:spcBef>
                <a:spcPct val="0"/>
              </a:spcBef>
              <a:spcAft>
                <a:spcPct val="0"/>
              </a:spcAft>
              <a:buClrTx/>
              <a:buSzTx/>
              <a:buFontTx/>
              <a:buNone/>
              <a:tabLst>
                <a:tab pos="685800" algn="l"/>
              </a:tabLst>
            </a:pPr>
            <a:endParaRPr kumimoji="0" lang="en-CA" sz="3200" b="0" i="0" u="none" strike="noStrike" cap="none" normalizeH="0" baseline="0" dirty="0" smtClean="0">
              <a:ln>
                <a:noFill/>
              </a:ln>
              <a:effectLst/>
              <a:latin typeface="Arial" pitchFamily="34" charset="0"/>
              <a:cs typeface="Arial" pitchFamily="34" charset="0"/>
            </a:endParaRPr>
          </a:p>
          <a:p>
            <a:pPr marL="457200" marR="0" lvl="0" indent="-457200" defTabSz="914400" fontAlgn="base" latinLnBrk="0">
              <a:lnSpc>
                <a:spcPct val="100000"/>
              </a:lnSpc>
              <a:spcBef>
                <a:spcPct val="0"/>
              </a:spcBef>
              <a:spcAft>
                <a:spcPct val="0"/>
              </a:spcAft>
              <a:buClr>
                <a:srgbClr val="003366"/>
              </a:buClr>
              <a:buSzTx/>
              <a:buFont typeface="Wingdings" pitchFamily="2" charset="2"/>
              <a:buChar char="n"/>
              <a:tabLst>
                <a:tab pos="685800" algn="l"/>
              </a:tabLst>
              <a:defRPr/>
            </a:pPr>
            <a:r>
              <a:rPr lang="en-US" sz="2400" dirty="0">
                <a:solidFill>
                  <a:srgbClr val="000000"/>
                </a:solidFill>
                <a:latin typeface="Arial" pitchFamily="34" charset="0"/>
                <a:cs typeface="Arial" pitchFamily="34" charset="0"/>
              </a:rPr>
              <a:t>RR &gt; 60 =</a:t>
            </a:r>
            <a:r>
              <a:rPr lang="en-US" sz="2400" dirty="0" err="1" smtClean="0">
                <a:solidFill>
                  <a:srgbClr val="000000"/>
                </a:solidFill>
                <a:latin typeface="Arial" pitchFamily="34" charset="0"/>
                <a:cs typeface="Arial" pitchFamily="34" charset="0"/>
              </a:rPr>
              <a:t>Tachypnea</a:t>
            </a:r>
            <a:endParaRPr lang="en-CA" sz="2400" dirty="0">
              <a:solidFill>
                <a:srgbClr val="000000"/>
              </a:solidFill>
              <a:latin typeface="Arial" pitchFamily="34" charset="0"/>
              <a:cs typeface="Arial" pitchFamily="34" charset="0"/>
            </a:endParaRPr>
          </a:p>
          <a:p>
            <a:pPr marL="457200" marR="0" lvl="0" indent="-457200" defTabSz="914400" fontAlgn="base" latinLnBrk="0">
              <a:lnSpc>
                <a:spcPct val="100000"/>
              </a:lnSpc>
              <a:spcBef>
                <a:spcPct val="0"/>
              </a:spcBef>
              <a:spcAft>
                <a:spcPct val="0"/>
              </a:spcAft>
              <a:buClr>
                <a:srgbClr val="003366"/>
              </a:buClr>
              <a:buSzTx/>
              <a:buFont typeface="Wingdings" pitchFamily="2" charset="2"/>
              <a:buChar char="n"/>
              <a:tabLst>
                <a:tab pos="685800" algn="l"/>
              </a:tabLst>
              <a:defRPr/>
            </a:pPr>
            <a:r>
              <a:rPr lang="en-US" sz="2400" dirty="0" smtClean="0">
                <a:solidFill>
                  <a:srgbClr val="000000"/>
                </a:solidFill>
                <a:latin typeface="Arial" pitchFamily="34" charset="0"/>
                <a:cs typeface="Arial" pitchFamily="34" charset="0"/>
              </a:rPr>
              <a:t>True </a:t>
            </a:r>
            <a:r>
              <a:rPr lang="en-US" sz="2400" dirty="0" smtClean="0">
                <a:solidFill>
                  <a:srgbClr val="000000"/>
                </a:solidFill>
                <a:latin typeface="Arial" pitchFamily="34" charset="0"/>
                <a:cs typeface="Arial" pitchFamily="34" charset="0"/>
              </a:rPr>
              <a:t>a</a:t>
            </a:r>
            <a:r>
              <a:rPr lang="en-US" sz="2400" dirty="0" smtClean="0">
                <a:solidFill>
                  <a:srgbClr val="000000"/>
                </a:solidFill>
                <a:latin typeface="Arial" pitchFamily="34" charset="0"/>
                <a:cs typeface="Arial" pitchFamily="34" charset="0"/>
              </a:rPr>
              <a:t>pnea 15 - 20 seconds</a:t>
            </a:r>
            <a:endParaRPr lang="en-US" sz="2400" dirty="0">
              <a:solidFill>
                <a:srgbClr val="000000"/>
              </a:solidFill>
              <a:latin typeface="Arial" pitchFamily="34" charset="0"/>
              <a:cs typeface="Arial"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1"/>
          <p:cNvSpPr>
            <a:spLocks noChangeArrowheads="1"/>
          </p:cNvSpPr>
          <p:nvPr/>
        </p:nvSpPr>
        <p:spPr bwMode="auto">
          <a:xfrm>
            <a:off x="657280" y="499676"/>
            <a:ext cx="4752528" cy="510909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85800" algn="l"/>
              </a:tabLst>
            </a:pPr>
            <a:r>
              <a:rPr kumimoji="0" lang="en-US" sz="3200" i="0" strike="noStrike" cap="none" normalizeH="0" baseline="0" dirty="0" smtClean="0">
                <a:ln>
                  <a:noFill/>
                </a:ln>
                <a:solidFill>
                  <a:schemeClr val="bg1"/>
                </a:solidFill>
                <a:effectLst/>
                <a:latin typeface="Arial" pitchFamily="34" charset="0"/>
                <a:ea typeface="Times New Roman" pitchFamily="18" charset="0"/>
                <a:cs typeface="Arial" pitchFamily="34" charset="0"/>
              </a:rPr>
              <a:t>Retractions</a:t>
            </a:r>
            <a:endParaRPr kumimoji="0" lang="en-US" sz="2800" i="0" strike="noStrike" cap="none" normalizeH="0" baseline="0" dirty="0" smtClean="0">
              <a:ln>
                <a:noFill/>
              </a:ln>
              <a:solidFill>
                <a:schemeClr val="bg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85800" algn="l"/>
              </a:tabLst>
            </a:pPr>
            <a:endParaRPr lang="en-CA" sz="2800" u="sng" dirty="0" smtClean="0">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85800" algn="l"/>
              </a:tabLst>
            </a:pPr>
            <a:r>
              <a:rPr kumimoji="0" lang="en-US" sz="2800" b="0" i="0" u="none" strike="noStrike" cap="none" normalizeH="0" baseline="0" dirty="0" smtClean="0">
                <a:ln>
                  <a:noFill/>
                </a:ln>
                <a:effectLst/>
                <a:latin typeface="Arial" pitchFamily="34" charset="0"/>
                <a:ea typeface="Times New Roman" pitchFamily="18" charset="0"/>
                <a:cs typeface="Arial" pitchFamily="34" charset="0"/>
              </a:rPr>
              <a:t>Inward movement</a:t>
            </a:r>
            <a:r>
              <a:rPr kumimoji="0" lang="en-US" sz="2800" b="0" i="0" u="none" strike="noStrike" cap="none" normalizeH="0" dirty="0" smtClean="0">
                <a:ln>
                  <a:noFill/>
                </a:ln>
                <a:effectLst/>
                <a:latin typeface="Arial" pitchFamily="34" charset="0"/>
                <a:ea typeface="Times New Roman" pitchFamily="18" charset="0"/>
                <a:cs typeface="Arial" pitchFamily="34" charset="0"/>
              </a:rPr>
              <a:t> of the chest wall</a:t>
            </a:r>
            <a:endParaRPr kumimoji="0" lang="en-CA" sz="2800" b="0" i="0" u="none" strike="noStrike" cap="none" normalizeH="0" baseline="0" dirty="0" smtClean="0">
              <a:ln>
                <a:noFill/>
              </a:ln>
              <a:effectLst/>
              <a:latin typeface="Arial" pitchFamily="34" charset="0"/>
              <a:cs typeface="Arial" pitchFamily="34" charset="0"/>
            </a:endParaRPr>
          </a:p>
          <a:p>
            <a:pPr marL="812800" marR="0" lvl="0" indent="-457200" defTabSz="914400" fontAlgn="base" latinLnBrk="0">
              <a:lnSpc>
                <a:spcPct val="100000"/>
              </a:lnSpc>
              <a:spcBef>
                <a:spcPct val="0"/>
              </a:spcBef>
              <a:spcAft>
                <a:spcPct val="0"/>
              </a:spcAft>
              <a:buClr>
                <a:srgbClr val="003366"/>
              </a:buClr>
              <a:buSzTx/>
              <a:buFont typeface="Wingdings" pitchFamily="2" charset="2"/>
              <a:buChar char="n"/>
              <a:tabLst>
                <a:tab pos="685800" algn="l"/>
              </a:tabLst>
              <a:defRPr/>
            </a:pPr>
            <a:r>
              <a:rPr lang="en-US" sz="2400" dirty="0" err="1" smtClean="0">
                <a:solidFill>
                  <a:srgbClr val="000000"/>
                </a:solidFill>
                <a:latin typeface="Arial" pitchFamily="34" charset="0"/>
                <a:cs typeface="Arial" pitchFamily="34" charset="0"/>
              </a:rPr>
              <a:t>Intercostal</a:t>
            </a:r>
            <a:r>
              <a:rPr lang="en-US" sz="2400" dirty="0" smtClean="0">
                <a:solidFill>
                  <a:srgbClr val="000000"/>
                </a:solidFill>
                <a:latin typeface="Arial" pitchFamily="34" charset="0"/>
                <a:cs typeface="Arial" pitchFamily="34" charset="0"/>
              </a:rPr>
              <a:t> (</a:t>
            </a:r>
            <a:r>
              <a:rPr lang="en-US" sz="2400" dirty="0">
                <a:solidFill>
                  <a:srgbClr val="000000"/>
                </a:solidFill>
                <a:latin typeface="Arial" pitchFamily="34" charset="0"/>
                <a:cs typeface="Arial" pitchFamily="34" charset="0"/>
              </a:rPr>
              <a:t>B</a:t>
            </a:r>
            <a:r>
              <a:rPr lang="en-US" sz="2400" dirty="0" smtClean="0">
                <a:solidFill>
                  <a:srgbClr val="000000"/>
                </a:solidFill>
                <a:latin typeface="Arial" pitchFamily="34" charset="0"/>
                <a:cs typeface="Arial" pitchFamily="34" charset="0"/>
              </a:rPr>
              <a:t>etween </a:t>
            </a:r>
            <a:r>
              <a:rPr lang="en-US" sz="2400" dirty="0">
                <a:solidFill>
                  <a:srgbClr val="000000"/>
                </a:solidFill>
                <a:latin typeface="Arial" pitchFamily="34" charset="0"/>
                <a:cs typeface="Arial" pitchFamily="34" charset="0"/>
              </a:rPr>
              <a:t>ribs)</a:t>
            </a:r>
            <a:endParaRPr lang="en-CA" sz="2400" dirty="0">
              <a:solidFill>
                <a:srgbClr val="000000"/>
              </a:solidFill>
              <a:latin typeface="Arial" pitchFamily="34" charset="0"/>
              <a:cs typeface="Arial" pitchFamily="34" charset="0"/>
            </a:endParaRPr>
          </a:p>
          <a:p>
            <a:pPr marL="812800" marR="0" lvl="0" indent="-457200" defTabSz="914400" fontAlgn="base" latinLnBrk="0">
              <a:lnSpc>
                <a:spcPct val="100000"/>
              </a:lnSpc>
              <a:spcBef>
                <a:spcPct val="0"/>
              </a:spcBef>
              <a:spcAft>
                <a:spcPct val="0"/>
              </a:spcAft>
              <a:buClr>
                <a:srgbClr val="003366"/>
              </a:buClr>
              <a:buSzTx/>
              <a:buFont typeface="Wingdings" pitchFamily="2" charset="2"/>
              <a:buChar char="n"/>
              <a:tabLst>
                <a:tab pos="685800" algn="l"/>
              </a:tabLst>
              <a:defRPr/>
            </a:pPr>
            <a:r>
              <a:rPr lang="en-US" sz="2400" dirty="0" err="1" smtClean="0">
                <a:solidFill>
                  <a:srgbClr val="000000"/>
                </a:solidFill>
                <a:latin typeface="Arial" pitchFamily="34" charset="0"/>
                <a:cs typeface="Arial" pitchFamily="34" charset="0"/>
              </a:rPr>
              <a:t>Supraclavicular</a:t>
            </a:r>
            <a:r>
              <a:rPr lang="en-US" sz="2400" dirty="0" smtClean="0">
                <a:solidFill>
                  <a:srgbClr val="000000"/>
                </a:solidFill>
                <a:latin typeface="Arial" pitchFamily="34" charset="0"/>
                <a:cs typeface="Arial" pitchFamily="34" charset="0"/>
              </a:rPr>
              <a:t> (</a:t>
            </a:r>
            <a:r>
              <a:rPr lang="en-US" sz="2400" dirty="0">
                <a:solidFill>
                  <a:srgbClr val="000000"/>
                </a:solidFill>
                <a:latin typeface="Arial" pitchFamily="34" charset="0"/>
                <a:cs typeface="Arial" pitchFamily="34" charset="0"/>
              </a:rPr>
              <a:t>A</a:t>
            </a:r>
            <a:r>
              <a:rPr lang="en-US" sz="2400" dirty="0" smtClean="0">
                <a:solidFill>
                  <a:srgbClr val="000000"/>
                </a:solidFill>
                <a:latin typeface="Arial" pitchFamily="34" charset="0"/>
                <a:cs typeface="Arial" pitchFamily="34" charset="0"/>
              </a:rPr>
              <a:t>bove</a:t>
            </a:r>
            <a:r>
              <a:rPr lang="en-US" sz="2400" dirty="0">
                <a:solidFill>
                  <a:srgbClr val="000000"/>
                </a:solidFill>
                <a:latin typeface="Arial" pitchFamily="34" charset="0"/>
                <a:cs typeface="Arial" pitchFamily="34" charset="0"/>
              </a:rPr>
              <a:t>)</a:t>
            </a:r>
            <a:endParaRPr lang="en-CA" sz="2400" dirty="0">
              <a:solidFill>
                <a:srgbClr val="000000"/>
              </a:solidFill>
              <a:latin typeface="Arial" pitchFamily="34" charset="0"/>
              <a:cs typeface="Arial" pitchFamily="34" charset="0"/>
            </a:endParaRPr>
          </a:p>
          <a:p>
            <a:pPr marL="812800" marR="0" lvl="0" indent="-457200" defTabSz="914400" fontAlgn="base" latinLnBrk="0">
              <a:lnSpc>
                <a:spcPct val="100000"/>
              </a:lnSpc>
              <a:spcBef>
                <a:spcPct val="0"/>
              </a:spcBef>
              <a:spcAft>
                <a:spcPct val="0"/>
              </a:spcAft>
              <a:buClr>
                <a:srgbClr val="003366"/>
              </a:buClr>
              <a:buSzTx/>
              <a:buFont typeface="Wingdings" pitchFamily="2" charset="2"/>
              <a:buChar char="n"/>
              <a:tabLst>
                <a:tab pos="685800" algn="l"/>
              </a:tabLst>
              <a:defRPr/>
            </a:pPr>
            <a:r>
              <a:rPr lang="en-US" sz="2400" dirty="0" err="1" smtClean="0">
                <a:solidFill>
                  <a:srgbClr val="000000"/>
                </a:solidFill>
                <a:latin typeface="Arial" pitchFamily="34" charset="0"/>
                <a:cs typeface="Arial" pitchFamily="34" charset="0"/>
              </a:rPr>
              <a:t>Subcostal</a:t>
            </a:r>
            <a:r>
              <a:rPr lang="en-US" sz="2400" dirty="0" smtClean="0">
                <a:solidFill>
                  <a:srgbClr val="000000"/>
                </a:solidFill>
                <a:latin typeface="Arial" pitchFamily="34" charset="0"/>
                <a:cs typeface="Arial" pitchFamily="34" charset="0"/>
              </a:rPr>
              <a:t> (Below </a:t>
            </a:r>
            <a:r>
              <a:rPr lang="en-US" sz="2400" dirty="0">
                <a:solidFill>
                  <a:srgbClr val="000000"/>
                </a:solidFill>
                <a:latin typeface="Arial" pitchFamily="34" charset="0"/>
                <a:cs typeface="Arial" pitchFamily="34" charset="0"/>
              </a:rPr>
              <a:t>rib margin)</a:t>
            </a:r>
            <a:endParaRPr lang="en-CA" sz="2400" dirty="0">
              <a:solidFill>
                <a:srgbClr val="000000"/>
              </a:solidFill>
              <a:latin typeface="Arial" pitchFamily="34" charset="0"/>
              <a:cs typeface="Arial" pitchFamily="34" charset="0"/>
            </a:endParaRPr>
          </a:p>
          <a:p>
            <a:pPr marL="812800" marR="0" lvl="0" indent="-457200" defTabSz="914400" fontAlgn="base" latinLnBrk="0">
              <a:lnSpc>
                <a:spcPct val="100000"/>
              </a:lnSpc>
              <a:spcBef>
                <a:spcPct val="0"/>
              </a:spcBef>
              <a:spcAft>
                <a:spcPct val="0"/>
              </a:spcAft>
              <a:buClr>
                <a:srgbClr val="003366"/>
              </a:buClr>
              <a:buSzTx/>
              <a:buFont typeface="Wingdings" pitchFamily="2" charset="2"/>
              <a:buChar char="n"/>
              <a:tabLst>
                <a:tab pos="685800" algn="l"/>
              </a:tabLst>
              <a:defRPr/>
            </a:pPr>
            <a:r>
              <a:rPr lang="en-US" sz="2400" dirty="0" err="1" smtClean="0">
                <a:solidFill>
                  <a:srgbClr val="000000"/>
                </a:solidFill>
                <a:latin typeface="Arial" pitchFamily="34" charset="0"/>
                <a:cs typeface="Arial" pitchFamily="34" charset="0"/>
              </a:rPr>
              <a:t>Suprasternal</a:t>
            </a:r>
            <a:r>
              <a:rPr lang="en-US" sz="2400" dirty="0" smtClean="0">
                <a:solidFill>
                  <a:srgbClr val="000000"/>
                </a:solidFill>
                <a:latin typeface="Arial" pitchFamily="34" charset="0"/>
                <a:cs typeface="Arial" pitchFamily="34" charset="0"/>
              </a:rPr>
              <a:t> (</a:t>
            </a:r>
            <a:r>
              <a:rPr lang="en-US" sz="2400" dirty="0">
                <a:solidFill>
                  <a:srgbClr val="000000"/>
                </a:solidFill>
                <a:latin typeface="Arial" pitchFamily="34" charset="0"/>
                <a:cs typeface="Arial" pitchFamily="34" charset="0"/>
              </a:rPr>
              <a:t>T</a:t>
            </a:r>
            <a:r>
              <a:rPr lang="en-US" sz="2400" dirty="0" smtClean="0">
                <a:solidFill>
                  <a:srgbClr val="000000"/>
                </a:solidFill>
                <a:latin typeface="Arial" pitchFamily="34" charset="0"/>
                <a:cs typeface="Arial" pitchFamily="34" charset="0"/>
              </a:rPr>
              <a:t>op </a:t>
            </a:r>
            <a:r>
              <a:rPr lang="en-US" sz="2400" dirty="0">
                <a:solidFill>
                  <a:srgbClr val="000000"/>
                </a:solidFill>
                <a:latin typeface="Arial" pitchFamily="34" charset="0"/>
                <a:cs typeface="Arial" pitchFamily="34" charset="0"/>
              </a:rPr>
              <a:t>of sternum)</a:t>
            </a:r>
            <a:endParaRPr lang="en-CA" sz="2400" dirty="0">
              <a:solidFill>
                <a:srgbClr val="000000"/>
              </a:solidFill>
              <a:latin typeface="Arial" pitchFamily="34" charset="0"/>
              <a:cs typeface="Arial" pitchFamily="34" charset="0"/>
            </a:endParaRPr>
          </a:p>
          <a:p>
            <a:pPr marL="812800" marR="0" lvl="0" indent="-457200" defTabSz="914400" fontAlgn="base" latinLnBrk="0">
              <a:lnSpc>
                <a:spcPct val="100000"/>
              </a:lnSpc>
              <a:spcBef>
                <a:spcPct val="0"/>
              </a:spcBef>
              <a:spcAft>
                <a:spcPct val="0"/>
              </a:spcAft>
              <a:buClr>
                <a:srgbClr val="003366"/>
              </a:buClr>
              <a:buSzTx/>
              <a:buFont typeface="Wingdings" pitchFamily="2" charset="2"/>
              <a:buChar char="n"/>
              <a:tabLst>
                <a:tab pos="685800" algn="l"/>
              </a:tabLst>
              <a:defRPr/>
            </a:pPr>
            <a:r>
              <a:rPr lang="en-US" sz="2400" dirty="0" smtClean="0">
                <a:solidFill>
                  <a:srgbClr val="000000"/>
                </a:solidFill>
                <a:latin typeface="Arial" pitchFamily="34" charset="0"/>
                <a:cs typeface="Arial" pitchFamily="34" charset="0"/>
              </a:rPr>
              <a:t>The “see-saw” effect (Paradoxical</a:t>
            </a:r>
            <a:r>
              <a:rPr lang="en-US" sz="2400" dirty="0">
                <a:solidFill>
                  <a:srgbClr val="000000"/>
                </a:solidFill>
                <a:latin typeface="Arial" pitchFamily="34" charset="0"/>
                <a:cs typeface="Arial" pitchFamily="34" charset="0"/>
              </a:rPr>
              <a:t>)</a:t>
            </a:r>
            <a:endParaRPr lang="en-CA" sz="24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85800" algn="l"/>
              </a:tabLst>
            </a:pPr>
            <a:endParaRPr kumimoji="0" lang="en-CA"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99330" name="Picture 2"/>
          <p:cNvPicPr>
            <a:picLocks noChangeAspect="1" noChangeArrowheads="1"/>
          </p:cNvPicPr>
          <p:nvPr/>
        </p:nvPicPr>
        <p:blipFill>
          <a:blip r:embed="rId3" cstate="print"/>
          <a:srcRect/>
          <a:stretch>
            <a:fillRect/>
          </a:stretch>
        </p:blipFill>
        <p:spPr bwMode="auto">
          <a:xfrm>
            <a:off x="5220072" y="1374685"/>
            <a:ext cx="3803308" cy="4877734"/>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1"/>
          <p:cNvSpPr>
            <a:spLocks noChangeArrowheads="1"/>
          </p:cNvSpPr>
          <p:nvPr/>
        </p:nvSpPr>
        <p:spPr bwMode="auto">
          <a:xfrm>
            <a:off x="611560" y="476672"/>
            <a:ext cx="7920880" cy="261610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85800" algn="l"/>
              </a:tabLst>
            </a:pPr>
            <a:r>
              <a:rPr kumimoji="0" lang="en-US" sz="3200" i="0" strike="noStrike" cap="none" normalizeH="0" baseline="0" dirty="0" smtClean="0">
                <a:ln>
                  <a:noFill/>
                </a:ln>
                <a:solidFill>
                  <a:schemeClr val="bg1"/>
                </a:solidFill>
                <a:effectLst/>
                <a:latin typeface="Arial" pitchFamily="34" charset="0"/>
                <a:ea typeface="Times New Roman" pitchFamily="18" charset="0"/>
                <a:cs typeface="Arial" pitchFamily="34" charset="0"/>
              </a:rPr>
              <a:t>Cyanosis</a:t>
            </a:r>
          </a:p>
          <a:p>
            <a:pPr marL="0" marR="0" lvl="0" indent="0" algn="l" defTabSz="914400" rtl="0" eaLnBrk="1" fontAlgn="base" latinLnBrk="0" hangingPunct="1">
              <a:lnSpc>
                <a:spcPct val="100000"/>
              </a:lnSpc>
              <a:spcBef>
                <a:spcPct val="0"/>
              </a:spcBef>
              <a:spcAft>
                <a:spcPct val="0"/>
              </a:spcAft>
              <a:buClrTx/>
              <a:buSzTx/>
              <a:buFontTx/>
              <a:buNone/>
              <a:tabLst>
                <a:tab pos="685800" algn="l"/>
              </a:tabLst>
            </a:pPr>
            <a:endParaRPr kumimoji="0" lang="en-CA" sz="3600" b="0" i="0" u="sng" strike="noStrike" cap="none" normalizeH="0" baseline="0" dirty="0" smtClean="0">
              <a:ln>
                <a:noFill/>
              </a:ln>
              <a:effectLst/>
              <a:latin typeface="Arial" pitchFamily="34" charset="0"/>
              <a:cs typeface="Arial" pitchFamily="34" charset="0"/>
            </a:endParaRPr>
          </a:p>
          <a:p>
            <a:pPr marL="457200" indent="-457200" fontAlgn="base">
              <a:spcBef>
                <a:spcPct val="0"/>
              </a:spcBef>
              <a:spcAft>
                <a:spcPct val="0"/>
              </a:spcAft>
              <a:buClr>
                <a:srgbClr val="003366"/>
              </a:buClr>
              <a:buFont typeface="Wingdings" pitchFamily="2" charset="2"/>
              <a:buChar char="n"/>
              <a:tabLst>
                <a:tab pos="685800" algn="l"/>
              </a:tabLst>
              <a:defRPr/>
            </a:pPr>
            <a:r>
              <a:rPr lang="en-US" sz="2400" dirty="0" smtClean="0">
                <a:solidFill>
                  <a:srgbClr val="000000"/>
                </a:solidFill>
                <a:latin typeface="Arial" pitchFamily="34" charset="0"/>
                <a:cs typeface="Arial" pitchFamily="34" charset="0"/>
              </a:rPr>
              <a:t>Peripheral</a:t>
            </a:r>
            <a:endParaRPr lang="en-US" sz="2400" dirty="0">
              <a:solidFill>
                <a:srgbClr val="000000"/>
              </a:solidFill>
              <a:latin typeface="Arial" pitchFamily="34" charset="0"/>
              <a:cs typeface="Arial" pitchFamily="34" charset="0"/>
            </a:endParaRPr>
          </a:p>
          <a:p>
            <a:pPr marL="457200" indent="-457200" fontAlgn="base">
              <a:spcBef>
                <a:spcPct val="0"/>
              </a:spcBef>
              <a:spcAft>
                <a:spcPct val="0"/>
              </a:spcAft>
              <a:buClr>
                <a:srgbClr val="003366"/>
              </a:buClr>
              <a:buFont typeface="Wingdings" pitchFamily="2" charset="2"/>
              <a:buChar char="n"/>
              <a:tabLst>
                <a:tab pos="685800" algn="l"/>
              </a:tabLst>
              <a:defRPr/>
            </a:pPr>
            <a:endParaRPr lang="en-CA" sz="2400" dirty="0">
              <a:solidFill>
                <a:srgbClr val="000000"/>
              </a:solidFill>
              <a:latin typeface="Arial" pitchFamily="34" charset="0"/>
              <a:cs typeface="Arial" pitchFamily="34" charset="0"/>
            </a:endParaRPr>
          </a:p>
          <a:p>
            <a:pPr marL="457200" indent="-457200" fontAlgn="base">
              <a:spcBef>
                <a:spcPct val="0"/>
              </a:spcBef>
              <a:spcAft>
                <a:spcPct val="0"/>
              </a:spcAft>
              <a:buClr>
                <a:srgbClr val="003366"/>
              </a:buClr>
              <a:buFont typeface="Wingdings" pitchFamily="2" charset="2"/>
              <a:buChar char="n"/>
              <a:tabLst>
                <a:tab pos="685800" algn="l"/>
              </a:tabLst>
              <a:defRPr/>
            </a:pPr>
            <a:endParaRPr lang="en-CA" sz="2400" dirty="0">
              <a:solidFill>
                <a:srgbClr val="000000"/>
              </a:solidFill>
              <a:latin typeface="Arial" pitchFamily="34" charset="0"/>
              <a:cs typeface="Arial" pitchFamily="34" charset="0"/>
            </a:endParaRPr>
          </a:p>
          <a:p>
            <a:pPr marL="457200" indent="-457200" fontAlgn="base">
              <a:spcBef>
                <a:spcPct val="0"/>
              </a:spcBef>
              <a:spcAft>
                <a:spcPct val="0"/>
              </a:spcAft>
              <a:buClr>
                <a:srgbClr val="003366"/>
              </a:buClr>
              <a:buFont typeface="Wingdings" pitchFamily="2" charset="2"/>
              <a:buChar char="n"/>
              <a:tabLst>
                <a:tab pos="685800" algn="l"/>
              </a:tabLst>
              <a:defRPr/>
            </a:pPr>
            <a:r>
              <a:rPr lang="en-US" sz="2400" dirty="0" smtClean="0">
                <a:solidFill>
                  <a:srgbClr val="000000"/>
                </a:solidFill>
                <a:latin typeface="Arial" pitchFamily="34" charset="0"/>
                <a:cs typeface="Arial" pitchFamily="34" charset="0"/>
              </a:rPr>
              <a:t>Central</a:t>
            </a:r>
            <a:endParaRPr lang="en-US" sz="2400" dirty="0">
              <a:solidFill>
                <a:srgbClr val="000000"/>
              </a:solidFill>
              <a:latin typeface="Arial" pitchFamily="34" charset="0"/>
              <a:cs typeface="Arial"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idx="4294967295"/>
          </p:nvPr>
        </p:nvSpPr>
        <p:spPr>
          <a:xfrm>
            <a:off x="457200" y="260648"/>
            <a:ext cx="8686800" cy="838200"/>
          </a:xfrm>
        </p:spPr>
        <p:txBody>
          <a:bodyPr lIns="91440" tIns="45720" rIns="91440" bIns="45720">
            <a:normAutofit/>
          </a:bodyPr>
          <a:lstStyle/>
          <a:p>
            <a:pPr eaLnBrk="1" hangingPunct="1">
              <a:defRPr/>
            </a:pPr>
            <a:r>
              <a:rPr lang="en-US" b="0" dirty="0" smtClean="0">
                <a:latin typeface="Arial" pitchFamily="34" charset="0"/>
                <a:cs typeface="Arial" pitchFamily="34" charset="0"/>
              </a:rPr>
              <a:t>Physical Examination</a:t>
            </a:r>
          </a:p>
        </p:txBody>
      </p:sp>
      <p:sp>
        <p:nvSpPr>
          <p:cNvPr id="10243" name="Content Placeholder 2"/>
          <p:cNvSpPr>
            <a:spLocks noGrp="1"/>
          </p:cNvSpPr>
          <p:nvPr>
            <p:ph idx="4294967295"/>
          </p:nvPr>
        </p:nvSpPr>
        <p:spPr>
          <a:xfrm>
            <a:off x="0" y="1554163"/>
            <a:ext cx="8075613" cy="4525962"/>
          </a:xfrm>
        </p:spPr>
        <p:txBody>
          <a:bodyPr/>
          <a:lstStyle/>
          <a:p>
            <a:pPr eaLnBrk="1" hangingPunct="1">
              <a:spcBef>
                <a:spcPct val="0"/>
              </a:spcBef>
              <a:buNone/>
              <a:defRPr/>
            </a:pPr>
            <a:r>
              <a:rPr lang="en-US" dirty="0" smtClean="0">
                <a:latin typeface="Arial" pitchFamily="34" charset="0"/>
                <a:cs typeface="Arial" pitchFamily="34" charset="0"/>
              </a:rPr>
              <a:t>Chest and cardiovascular system</a:t>
            </a:r>
          </a:p>
          <a:p>
            <a:pPr lvl="1" eaLnBrk="1" hangingPunct="1">
              <a:spcBef>
                <a:spcPct val="0"/>
              </a:spcBef>
              <a:defRPr/>
            </a:pPr>
            <a:r>
              <a:rPr lang="en-US" dirty="0" smtClean="0">
                <a:latin typeface="Arial" pitchFamily="34" charset="0"/>
                <a:cs typeface="Arial" pitchFamily="34" charset="0"/>
              </a:rPr>
              <a:t>Chest configuration</a:t>
            </a:r>
          </a:p>
          <a:p>
            <a:pPr lvl="1" eaLnBrk="1" hangingPunct="1">
              <a:spcBef>
                <a:spcPct val="0"/>
              </a:spcBef>
              <a:defRPr/>
            </a:pPr>
            <a:r>
              <a:rPr lang="en-US" dirty="0" smtClean="0">
                <a:latin typeface="Arial" pitchFamily="34" charset="0"/>
                <a:cs typeface="Arial" pitchFamily="34" charset="0"/>
              </a:rPr>
              <a:t>Point of Maximal cardiac Impulse (PMI)</a:t>
            </a:r>
          </a:p>
          <a:p>
            <a:pPr lvl="1" eaLnBrk="1" hangingPunct="1">
              <a:spcBef>
                <a:spcPct val="0"/>
              </a:spcBef>
              <a:defRPr/>
            </a:pPr>
            <a:r>
              <a:rPr lang="en-US" dirty="0" err="1" smtClean="0">
                <a:latin typeface="Arial" pitchFamily="34" charset="0"/>
                <a:cs typeface="Arial" pitchFamily="34" charset="0"/>
              </a:rPr>
              <a:t>Transillumination</a:t>
            </a:r>
            <a:r>
              <a:rPr lang="en-US" dirty="0" smtClean="0">
                <a:latin typeface="Arial" pitchFamily="34" charset="0"/>
                <a:cs typeface="Arial" pitchFamily="34" charset="0"/>
              </a:rPr>
              <a:t> </a:t>
            </a:r>
            <a:r>
              <a:rPr lang="en-US" dirty="0" smtClean="0">
                <a:latin typeface="Arial" pitchFamily="34" charset="0"/>
                <a:cs typeface="Arial" pitchFamily="34" charset="0"/>
              </a:rPr>
              <a:t>(</a:t>
            </a:r>
            <a:r>
              <a:rPr lang="en-US" dirty="0" err="1" smtClean="0">
                <a:latin typeface="Arial" pitchFamily="34" charset="0"/>
                <a:cs typeface="Arial" pitchFamily="34" charset="0"/>
              </a:rPr>
              <a:t>Pneumothorax</a:t>
            </a:r>
            <a:r>
              <a:rPr lang="en-US" dirty="0" smtClean="0">
                <a:latin typeface="Arial" pitchFamily="34" charset="0"/>
                <a:cs typeface="Arial" pitchFamily="34" charset="0"/>
              </a:rPr>
              <a:t>)</a:t>
            </a:r>
          </a:p>
          <a:p>
            <a:pPr eaLnBrk="1" hangingPunct="1">
              <a:spcBef>
                <a:spcPct val="0"/>
              </a:spcBef>
              <a:defRPr/>
            </a:pPr>
            <a:endParaRPr lang="en-US" dirty="0" smtClean="0">
              <a:latin typeface="Arial" pitchFamily="34" charset="0"/>
              <a:cs typeface="Arial"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idx="4294967295"/>
          </p:nvPr>
        </p:nvSpPr>
        <p:spPr>
          <a:xfrm>
            <a:off x="457200" y="260648"/>
            <a:ext cx="8686800" cy="838200"/>
          </a:xfrm>
        </p:spPr>
        <p:txBody>
          <a:bodyPr lIns="91440" tIns="45720" rIns="91440" bIns="45720">
            <a:normAutofit/>
          </a:bodyPr>
          <a:lstStyle/>
          <a:p>
            <a:pPr eaLnBrk="1" hangingPunct="1">
              <a:defRPr/>
            </a:pPr>
            <a:r>
              <a:rPr lang="en-US" b="0" dirty="0" smtClean="0">
                <a:latin typeface="Arial" pitchFamily="34" charset="0"/>
                <a:cs typeface="Arial" pitchFamily="34" charset="0"/>
              </a:rPr>
              <a:t>Physical Examination </a:t>
            </a:r>
            <a:r>
              <a:rPr lang="en-US" b="0" dirty="0" smtClean="0">
                <a:latin typeface="Arial" pitchFamily="34" charset="0"/>
                <a:cs typeface="Arial" pitchFamily="34" charset="0"/>
              </a:rPr>
              <a:t>cont.</a:t>
            </a:r>
            <a:endParaRPr lang="en-US" b="0" dirty="0" smtClean="0">
              <a:latin typeface="Arial" pitchFamily="34" charset="0"/>
              <a:cs typeface="Arial" pitchFamily="34" charset="0"/>
            </a:endParaRPr>
          </a:p>
        </p:txBody>
      </p:sp>
      <p:sp>
        <p:nvSpPr>
          <p:cNvPr id="11267" name="Content Placeholder 2"/>
          <p:cNvSpPr>
            <a:spLocks noGrp="1"/>
          </p:cNvSpPr>
          <p:nvPr>
            <p:ph idx="4294967295"/>
          </p:nvPr>
        </p:nvSpPr>
        <p:spPr>
          <a:xfrm>
            <a:off x="457200" y="1554163"/>
            <a:ext cx="8686800" cy="4525962"/>
          </a:xfrm>
        </p:spPr>
        <p:txBody>
          <a:bodyPr/>
          <a:lstStyle/>
          <a:p>
            <a:pPr eaLnBrk="1" hangingPunct="1">
              <a:spcBef>
                <a:spcPct val="0"/>
              </a:spcBef>
              <a:buNone/>
              <a:defRPr/>
            </a:pPr>
            <a:r>
              <a:rPr lang="en-US" dirty="0" smtClean="0">
                <a:latin typeface="Arial" pitchFamily="34" charset="0"/>
                <a:cs typeface="Arial" pitchFamily="34" charset="0"/>
              </a:rPr>
              <a:t>Chest and cardiovascular system</a:t>
            </a:r>
          </a:p>
          <a:p>
            <a:pPr marL="457200" indent="-457200">
              <a:spcBef>
                <a:spcPct val="0"/>
              </a:spcBef>
              <a:buSzTx/>
              <a:tabLst>
                <a:tab pos="685800" algn="l"/>
              </a:tabLst>
              <a:defRPr/>
            </a:pPr>
            <a:r>
              <a:rPr lang="en-US" sz="2400" kern="1200" dirty="0">
                <a:latin typeface="Arial" pitchFamily="34" charset="0"/>
                <a:cs typeface="Arial" pitchFamily="34" charset="0"/>
              </a:rPr>
              <a:t>Heart rate </a:t>
            </a:r>
          </a:p>
          <a:p>
            <a:pPr marL="457200" indent="-457200">
              <a:spcBef>
                <a:spcPct val="0"/>
              </a:spcBef>
              <a:buSzTx/>
              <a:tabLst>
                <a:tab pos="685800" algn="l"/>
              </a:tabLst>
              <a:defRPr/>
            </a:pPr>
            <a:r>
              <a:rPr lang="en-US" sz="2400" kern="1200" dirty="0">
                <a:latin typeface="Arial" pitchFamily="34" charset="0"/>
                <a:cs typeface="Arial" pitchFamily="34" charset="0"/>
              </a:rPr>
              <a:t>Cardiac sounds</a:t>
            </a:r>
          </a:p>
          <a:p>
            <a:pPr marL="457200" indent="-457200">
              <a:spcBef>
                <a:spcPct val="0"/>
              </a:spcBef>
              <a:buSzTx/>
              <a:tabLst>
                <a:tab pos="685800" algn="l"/>
              </a:tabLst>
              <a:defRPr/>
            </a:pPr>
            <a:r>
              <a:rPr lang="en-US" sz="2400" kern="1200" dirty="0">
                <a:latin typeface="Arial" pitchFamily="34" charset="0"/>
                <a:cs typeface="Arial" pitchFamily="34" charset="0"/>
              </a:rPr>
              <a:t>Pulses </a:t>
            </a:r>
          </a:p>
          <a:p>
            <a:pPr marL="457200" indent="-457200">
              <a:spcBef>
                <a:spcPct val="0"/>
              </a:spcBef>
              <a:buSzTx/>
              <a:tabLst>
                <a:tab pos="685800" algn="l"/>
              </a:tabLst>
              <a:defRPr/>
            </a:pPr>
            <a:r>
              <a:rPr lang="en-US" sz="2400" kern="1200" dirty="0">
                <a:latin typeface="Arial" pitchFamily="34" charset="0"/>
                <a:cs typeface="Arial" pitchFamily="34" charset="0"/>
              </a:rPr>
              <a:t>Blood pressure </a:t>
            </a:r>
          </a:p>
          <a:p>
            <a:pPr marL="457200" indent="-457200">
              <a:spcBef>
                <a:spcPct val="0"/>
              </a:spcBef>
              <a:buSzTx/>
              <a:tabLst>
                <a:tab pos="685800" algn="l"/>
              </a:tabLst>
              <a:defRPr/>
            </a:pPr>
            <a:r>
              <a:rPr lang="en-US" sz="2400" kern="1200" dirty="0">
                <a:latin typeface="Arial" pitchFamily="34" charset="0"/>
                <a:cs typeface="Arial" pitchFamily="34" charset="0"/>
              </a:rPr>
              <a:t>Pulse oximetry</a:t>
            </a:r>
          </a:p>
          <a:p>
            <a:pPr marL="457200" indent="-457200">
              <a:spcBef>
                <a:spcPct val="0"/>
              </a:spcBef>
              <a:buSzTx/>
              <a:tabLst>
                <a:tab pos="685800" algn="l"/>
              </a:tabLst>
              <a:defRPr/>
            </a:pPr>
            <a:r>
              <a:rPr lang="en-US" sz="2400" kern="1200" dirty="0">
                <a:latin typeface="Arial" pitchFamily="34" charset="0"/>
                <a:cs typeface="Arial" pitchFamily="34" charset="0"/>
              </a:rPr>
              <a:t>Pre- and </a:t>
            </a:r>
            <a:r>
              <a:rPr lang="en-US" sz="2400" kern="1200" dirty="0" smtClean="0">
                <a:latin typeface="Arial" pitchFamily="34" charset="0"/>
                <a:cs typeface="Arial" pitchFamily="34" charset="0"/>
              </a:rPr>
              <a:t>post-</a:t>
            </a:r>
            <a:r>
              <a:rPr lang="en-US" sz="2400" kern="1200" dirty="0" err="1" smtClean="0">
                <a:latin typeface="Arial" pitchFamily="34" charset="0"/>
                <a:cs typeface="Arial" pitchFamily="34" charset="0"/>
              </a:rPr>
              <a:t>ductal</a:t>
            </a:r>
            <a:endParaRPr lang="en-US" sz="2400" kern="1200" dirty="0">
              <a:latin typeface="Arial" pitchFamily="34" charset="0"/>
              <a:cs typeface="Arial"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2555776" y="4293096"/>
            <a:ext cx="6093453" cy="1938339"/>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404664"/>
            <a:ext cx="7960968" cy="5453801"/>
          </a:xfrm>
          <a:prstGeom prst="rect">
            <a:avLst/>
          </a:prstGeom>
          <a:noFill/>
        </p:spPr>
        <p:txBody>
          <a:bodyPr wrap="square" rtlCol="0">
            <a:spAutoFit/>
          </a:bodyPr>
          <a:lstStyle/>
          <a:p>
            <a:r>
              <a:rPr lang="en-CA" sz="3200" dirty="0" err="1" smtClean="0">
                <a:solidFill>
                  <a:schemeClr val="bg1"/>
                </a:solidFill>
              </a:rPr>
              <a:t>Dubowitz</a:t>
            </a:r>
            <a:r>
              <a:rPr lang="en-CA" sz="3200" dirty="0" smtClean="0">
                <a:solidFill>
                  <a:schemeClr val="bg1"/>
                </a:solidFill>
              </a:rPr>
              <a:t> Assessment</a:t>
            </a:r>
            <a:endParaRPr lang="en-CA" sz="2000" dirty="0" smtClean="0">
              <a:solidFill>
                <a:schemeClr val="bg1"/>
              </a:solidFill>
            </a:endParaRPr>
          </a:p>
          <a:p>
            <a:endParaRPr lang="en-CA" sz="2000" dirty="0"/>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Obtained during a routine physical exam</a:t>
            </a: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Examines 11 physical signs and 10 neurological signs</a:t>
            </a: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Each area is assigned a point value </a:t>
            </a: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Points added up for a score that reflects a gestational age</a:t>
            </a: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Accurate to within 2 weeks and is used in the first 5 days of life</a:t>
            </a: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smtClean="0">
                <a:latin typeface="Arial" pitchFamily="34" charset="0"/>
                <a:cs typeface="Arial" pitchFamily="34" charset="0"/>
              </a:rPr>
              <a:t>Problem </a:t>
            </a:r>
            <a:r>
              <a:rPr lang="en-US" sz="2400" dirty="0" smtClean="0">
                <a:cs typeface="Arial" charset="0"/>
              </a:rPr>
              <a:t>–</a:t>
            </a:r>
            <a:r>
              <a:rPr lang="en-CA" sz="2400" dirty="0" smtClean="0">
                <a:latin typeface="Arial" pitchFamily="34" charset="0"/>
                <a:cs typeface="Arial" pitchFamily="34" charset="0"/>
              </a:rPr>
              <a:t> </a:t>
            </a:r>
            <a:r>
              <a:rPr lang="en-CA" sz="2400" dirty="0">
                <a:latin typeface="Arial" pitchFamily="34" charset="0"/>
                <a:cs typeface="Arial" pitchFamily="34" charset="0"/>
              </a:rPr>
              <a:t>Takes a lot of time to do. </a:t>
            </a: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Both Dubowitz and Ballard are reliable, but the Ballard system is </a:t>
            </a:r>
            <a:r>
              <a:rPr lang="en-CA" sz="2400" dirty="0" smtClean="0">
                <a:latin typeface="Arial" pitchFamily="34" charset="0"/>
                <a:cs typeface="Arial" pitchFamily="34" charset="0"/>
              </a:rPr>
              <a:t>quicker</a:t>
            </a:r>
            <a:endParaRPr lang="en-CA" sz="2400" dirty="0">
              <a:latin typeface="Arial" pitchFamily="34" charset="0"/>
              <a:cs typeface="Arial" pitchFamily="34" charset="0"/>
            </a:endParaRPr>
          </a:p>
          <a:p>
            <a:endParaRPr lang="en-CA" sz="2000" dirty="0"/>
          </a:p>
          <a:p>
            <a:endParaRPr lang="en-CA"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idx="4294967295"/>
          </p:nvPr>
        </p:nvSpPr>
        <p:spPr>
          <a:xfrm>
            <a:off x="457200" y="260648"/>
            <a:ext cx="8686800" cy="838200"/>
          </a:xfrm>
        </p:spPr>
        <p:txBody>
          <a:bodyPr lIns="91440" tIns="45720" rIns="91440" bIns="45720">
            <a:normAutofit/>
          </a:bodyPr>
          <a:lstStyle/>
          <a:p>
            <a:pPr eaLnBrk="1" hangingPunct="1">
              <a:defRPr/>
            </a:pPr>
            <a:r>
              <a:rPr lang="en-US" b="0" dirty="0" smtClean="0">
                <a:latin typeface="Arial" pitchFamily="34" charset="0"/>
                <a:cs typeface="Arial" pitchFamily="34" charset="0"/>
              </a:rPr>
              <a:t>Physical Assessment</a:t>
            </a:r>
          </a:p>
        </p:txBody>
      </p:sp>
      <p:sp>
        <p:nvSpPr>
          <p:cNvPr id="12291" name="Content Placeholder 2"/>
          <p:cNvSpPr>
            <a:spLocks noGrp="1"/>
          </p:cNvSpPr>
          <p:nvPr>
            <p:ph idx="4294967295"/>
          </p:nvPr>
        </p:nvSpPr>
        <p:spPr>
          <a:xfrm>
            <a:off x="0" y="1557338"/>
            <a:ext cx="4552950" cy="4946650"/>
          </a:xfrm>
        </p:spPr>
        <p:txBody>
          <a:bodyPr/>
          <a:lstStyle/>
          <a:p>
            <a:pPr eaLnBrk="1" hangingPunct="1">
              <a:spcBef>
                <a:spcPct val="0"/>
              </a:spcBef>
              <a:buNone/>
              <a:defRPr/>
            </a:pPr>
            <a:r>
              <a:rPr lang="en-US" dirty="0" smtClean="0">
                <a:latin typeface="Arial" pitchFamily="34" charset="0"/>
                <a:cs typeface="Arial" pitchFamily="34" charset="0"/>
              </a:rPr>
              <a:t>Abdomen</a:t>
            </a:r>
          </a:p>
          <a:p>
            <a:pPr marL="457200" indent="-457200">
              <a:spcBef>
                <a:spcPct val="0"/>
              </a:spcBef>
              <a:buSzTx/>
              <a:tabLst>
                <a:tab pos="685800" algn="l"/>
              </a:tabLst>
              <a:defRPr/>
            </a:pPr>
            <a:r>
              <a:rPr lang="en-US" sz="2400" kern="1200" dirty="0">
                <a:latin typeface="Arial" pitchFamily="34" charset="0"/>
                <a:cs typeface="Arial" pitchFamily="34" charset="0"/>
              </a:rPr>
              <a:t>Contour</a:t>
            </a:r>
          </a:p>
          <a:p>
            <a:pPr marL="457200" indent="-457200">
              <a:spcBef>
                <a:spcPct val="0"/>
              </a:spcBef>
              <a:buSzTx/>
              <a:tabLst>
                <a:tab pos="685800" algn="l"/>
              </a:tabLst>
              <a:defRPr/>
            </a:pPr>
            <a:r>
              <a:rPr lang="en-US" sz="2400" kern="1200" dirty="0">
                <a:latin typeface="Arial" pitchFamily="34" charset="0"/>
                <a:cs typeface="Arial" pitchFamily="34" charset="0"/>
              </a:rPr>
              <a:t>Obvious abdominal wall anomalies</a:t>
            </a:r>
          </a:p>
          <a:p>
            <a:pPr marL="457200" indent="-457200">
              <a:spcBef>
                <a:spcPct val="0"/>
              </a:spcBef>
              <a:buSzTx/>
              <a:tabLst>
                <a:tab pos="685800" algn="l"/>
              </a:tabLst>
              <a:defRPr/>
            </a:pPr>
            <a:r>
              <a:rPr lang="en-US" sz="2400" kern="1200" dirty="0">
                <a:latin typeface="Arial" pitchFamily="34" charset="0"/>
                <a:cs typeface="Arial" pitchFamily="34" charset="0"/>
              </a:rPr>
              <a:t>Auscultation and palpation</a:t>
            </a:r>
          </a:p>
          <a:p>
            <a:pPr marL="457200" indent="-457200">
              <a:spcBef>
                <a:spcPct val="0"/>
              </a:spcBef>
              <a:buSzTx/>
              <a:tabLst>
                <a:tab pos="685800" algn="l"/>
              </a:tabLst>
              <a:defRPr/>
            </a:pPr>
            <a:r>
              <a:rPr lang="en-US" sz="2400" kern="1200" dirty="0">
                <a:latin typeface="Arial" pitchFamily="34" charset="0"/>
                <a:cs typeface="Arial" pitchFamily="34" charset="0"/>
              </a:rPr>
              <a:t>More than stomach</a:t>
            </a:r>
          </a:p>
          <a:p>
            <a:pPr marL="457200" indent="-457200">
              <a:spcBef>
                <a:spcPct val="0"/>
              </a:spcBef>
              <a:buSzTx/>
              <a:tabLst>
                <a:tab pos="685800" algn="l"/>
              </a:tabLst>
              <a:defRPr/>
            </a:pPr>
            <a:r>
              <a:rPr lang="en-US" sz="2400" kern="1200" dirty="0">
                <a:latin typeface="Arial" pitchFamily="34" charset="0"/>
                <a:cs typeface="Arial" pitchFamily="34" charset="0"/>
              </a:rPr>
              <a:t>Cord</a:t>
            </a:r>
          </a:p>
          <a:p>
            <a:pPr marL="457200" indent="-457200">
              <a:spcBef>
                <a:spcPct val="0"/>
              </a:spcBef>
              <a:buSzTx/>
              <a:tabLst>
                <a:tab pos="685800" algn="l"/>
              </a:tabLst>
              <a:defRPr/>
            </a:pPr>
            <a:r>
              <a:rPr lang="en-US" sz="2400" kern="1200" dirty="0">
                <a:latin typeface="Arial" pitchFamily="34" charset="0"/>
                <a:cs typeface="Arial" pitchFamily="34" charset="0"/>
              </a:rPr>
              <a:t>Anatomy</a:t>
            </a:r>
          </a:p>
        </p:txBody>
      </p:sp>
      <p:pic>
        <p:nvPicPr>
          <p:cNvPr id="89089" name="Picture 1"/>
          <p:cNvPicPr>
            <a:picLocks noChangeAspect="1" noChangeArrowheads="1"/>
          </p:cNvPicPr>
          <p:nvPr/>
        </p:nvPicPr>
        <p:blipFill>
          <a:blip r:embed="rId3" cstate="print"/>
          <a:srcRect/>
          <a:stretch>
            <a:fillRect/>
          </a:stretch>
        </p:blipFill>
        <p:spPr bwMode="auto">
          <a:xfrm>
            <a:off x="4355976" y="1988840"/>
            <a:ext cx="4341161" cy="3400576"/>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idx="4294967295"/>
          </p:nvPr>
        </p:nvSpPr>
        <p:spPr>
          <a:xfrm>
            <a:off x="457200" y="260648"/>
            <a:ext cx="8686800" cy="838200"/>
          </a:xfrm>
        </p:spPr>
        <p:txBody>
          <a:bodyPr lIns="91440" tIns="45720" rIns="91440" bIns="45720">
            <a:normAutofit/>
          </a:bodyPr>
          <a:lstStyle/>
          <a:p>
            <a:pPr eaLnBrk="1" hangingPunct="1">
              <a:defRPr/>
            </a:pPr>
            <a:r>
              <a:rPr lang="en-US" b="0" dirty="0" smtClean="0">
                <a:latin typeface="Arial" pitchFamily="34" charset="0"/>
                <a:cs typeface="Arial" pitchFamily="34" charset="0"/>
              </a:rPr>
              <a:t>Physical Examination</a:t>
            </a:r>
          </a:p>
        </p:txBody>
      </p:sp>
      <p:sp>
        <p:nvSpPr>
          <p:cNvPr id="13315" name="Content Placeholder 2"/>
          <p:cNvSpPr>
            <a:spLocks noGrp="1"/>
          </p:cNvSpPr>
          <p:nvPr>
            <p:ph idx="4294967295"/>
          </p:nvPr>
        </p:nvSpPr>
        <p:spPr>
          <a:xfrm>
            <a:off x="457200" y="1554163"/>
            <a:ext cx="8686800" cy="4525962"/>
          </a:xfrm>
        </p:spPr>
        <p:txBody>
          <a:bodyPr>
            <a:normAutofit/>
          </a:bodyPr>
          <a:lstStyle/>
          <a:p>
            <a:pPr eaLnBrk="1" hangingPunct="1">
              <a:spcBef>
                <a:spcPct val="0"/>
              </a:spcBef>
              <a:buNone/>
              <a:defRPr/>
            </a:pPr>
            <a:r>
              <a:rPr lang="en-US" sz="2400" dirty="0" smtClean="0">
                <a:latin typeface="Arial" pitchFamily="34" charset="0"/>
                <a:cs typeface="Arial" pitchFamily="34" charset="0"/>
              </a:rPr>
              <a:t>Head and neck</a:t>
            </a:r>
          </a:p>
          <a:p>
            <a:pPr lvl="1" eaLnBrk="1" hangingPunct="1">
              <a:spcBef>
                <a:spcPct val="0"/>
              </a:spcBef>
              <a:defRPr/>
            </a:pPr>
            <a:r>
              <a:rPr lang="en-US" sz="2400" dirty="0" smtClean="0">
                <a:latin typeface="Arial" pitchFamily="34" charset="0"/>
                <a:cs typeface="Arial" pitchFamily="34" charset="0"/>
              </a:rPr>
              <a:t>Shape of head</a:t>
            </a:r>
          </a:p>
          <a:p>
            <a:pPr lvl="2" eaLnBrk="1" hangingPunct="1">
              <a:spcBef>
                <a:spcPct val="0"/>
              </a:spcBef>
              <a:defRPr/>
            </a:pPr>
            <a:r>
              <a:rPr lang="en-US" sz="2400" dirty="0" err="1" smtClean="0">
                <a:latin typeface="Arial" pitchFamily="34" charset="0"/>
                <a:cs typeface="Arial" pitchFamily="34" charset="0"/>
              </a:rPr>
              <a:t>Fontanelles</a:t>
            </a:r>
            <a:endParaRPr lang="en-US" sz="2400" dirty="0" smtClean="0">
              <a:latin typeface="Arial" pitchFamily="34" charset="0"/>
              <a:cs typeface="Arial" pitchFamily="34" charset="0"/>
            </a:endParaRPr>
          </a:p>
          <a:p>
            <a:pPr lvl="1" eaLnBrk="1" hangingPunct="1">
              <a:spcBef>
                <a:spcPct val="0"/>
              </a:spcBef>
              <a:defRPr/>
            </a:pPr>
            <a:r>
              <a:rPr lang="en-US" sz="2400" dirty="0" smtClean="0">
                <a:latin typeface="Arial" pitchFamily="34" charset="0"/>
                <a:cs typeface="Arial" pitchFamily="34" charset="0"/>
              </a:rPr>
              <a:t>Scalp edema</a:t>
            </a:r>
          </a:p>
          <a:p>
            <a:pPr lvl="1" eaLnBrk="1" hangingPunct="1">
              <a:spcBef>
                <a:spcPct val="0"/>
              </a:spcBef>
              <a:defRPr/>
            </a:pPr>
            <a:r>
              <a:rPr lang="en-US" sz="2400" dirty="0" smtClean="0">
                <a:latin typeface="Arial" pitchFamily="34" charset="0"/>
                <a:cs typeface="Arial" pitchFamily="34" charset="0"/>
              </a:rPr>
              <a:t>Face</a:t>
            </a:r>
          </a:p>
          <a:p>
            <a:pPr lvl="2" eaLnBrk="1" hangingPunct="1">
              <a:spcBef>
                <a:spcPct val="0"/>
              </a:spcBef>
              <a:defRPr/>
            </a:pPr>
            <a:r>
              <a:rPr lang="en-US" sz="2400" dirty="0" err="1" smtClean="0">
                <a:latin typeface="Arial" pitchFamily="34" charset="0"/>
                <a:cs typeface="Arial" pitchFamily="34" charset="0"/>
              </a:rPr>
              <a:t>Dysmorphic</a:t>
            </a:r>
            <a:endParaRPr lang="en-US" sz="2400" dirty="0" smtClean="0">
              <a:latin typeface="Arial" pitchFamily="34" charset="0"/>
              <a:cs typeface="Arial" pitchFamily="34" charset="0"/>
            </a:endParaRPr>
          </a:p>
          <a:p>
            <a:pPr lvl="2" eaLnBrk="1" hangingPunct="1">
              <a:spcBef>
                <a:spcPct val="0"/>
              </a:spcBef>
              <a:defRPr/>
            </a:pPr>
            <a:r>
              <a:rPr lang="en-US" sz="2400" dirty="0" smtClean="0">
                <a:latin typeface="Arial" pitchFamily="34" charset="0"/>
                <a:cs typeface="Arial" pitchFamily="34" charset="0"/>
              </a:rPr>
              <a:t>Edema</a:t>
            </a:r>
          </a:p>
          <a:p>
            <a:pPr lvl="1" eaLnBrk="1" hangingPunct="1">
              <a:spcBef>
                <a:spcPct val="0"/>
              </a:spcBef>
              <a:defRPr/>
            </a:pPr>
            <a:r>
              <a:rPr lang="en-US" sz="2400" dirty="0" smtClean="0">
                <a:latin typeface="Arial" pitchFamily="34" charset="0"/>
                <a:cs typeface="Arial" pitchFamily="34" charset="0"/>
              </a:rPr>
              <a:t>Ears</a:t>
            </a:r>
          </a:p>
          <a:p>
            <a:pPr lvl="2" eaLnBrk="1" hangingPunct="1">
              <a:spcBef>
                <a:spcPct val="0"/>
              </a:spcBef>
              <a:defRPr/>
            </a:pPr>
            <a:endParaRPr lang="en-US" sz="3200" dirty="0" smtClean="0">
              <a:latin typeface="Arial" pitchFamily="34" charset="0"/>
              <a:cs typeface="Arial"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idx="4294967295"/>
          </p:nvPr>
        </p:nvSpPr>
        <p:spPr>
          <a:xfrm>
            <a:off x="457200" y="260648"/>
            <a:ext cx="8686800" cy="838200"/>
          </a:xfrm>
        </p:spPr>
        <p:txBody>
          <a:bodyPr lIns="91440" tIns="45720" rIns="91440" bIns="45720">
            <a:normAutofit/>
          </a:bodyPr>
          <a:lstStyle/>
          <a:p>
            <a:pPr eaLnBrk="1" hangingPunct="1">
              <a:defRPr/>
            </a:pPr>
            <a:r>
              <a:rPr lang="en-US" b="0" dirty="0" smtClean="0">
                <a:latin typeface="Arial" pitchFamily="34" charset="0"/>
                <a:cs typeface="Arial" pitchFamily="34" charset="0"/>
              </a:rPr>
              <a:t>Physical Examination </a:t>
            </a:r>
            <a:r>
              <a:rPr lang="en-US" b="0" dirty="0" smtClean="0">
                <a:latin typeface="Arial" pitchFamily="34" charset="0"/>
                <a:cs typeface="Arial" pitchFamily="34" charset="0"/>
              </a:rPr>
              <a:t>cont.</a:t>
            </a:r>
            <a:endParaRPr lang="en-US" b="0" dirty="0" smtClean="0">
              <a:latin typeface="Arial" pitchFamily="34" charset="0"/>
              <a:cs typeface="Arial" pitchFamily="34" charset="0"/>
            </a:endParaRPr>
          </a:p>
        </p:txBody>
      </p:sp>
      <p:sp>
        <p:nvSpPr>
          <p:cNvPr id="14339" name="Content Placeholder 2"/>
          <p:cNvSpPr>
            <a:spLocks noGrp="1"/>
          </p:cNvSpPr>
          <p:nvPr>
            <p:ph idx="4294967295"/>
          </p:nvPr>
        </p:nvSpPr>
        <p:spPr>
          <a:xfrm>
            <a:off x="457200" y="1554163"/>
            <a:ext cx="8686800" cy="4525962"/>
          </a:xfrm>
        </p:spPr>
        <p:txBody>
          <a:bodyPr>
            <a:normAutofit/>
          </a:bodyPr>
          <a:lstStyle/>
          <a:p>
            <a:pPr eaLnBrk="1" hangingPunct="1">
              <a:spcBef>
                <a:spcPct val="0"/>
              </a:spcBef>
              <a:buNone/>
              <a:defRPr/>
            </a:pPr>
            <a:r>
              <a:rPr lang="en-US" dirty="0" smtClean="0">
                <a:latin typeface="Arial" pitchFamily="34" charset="0"/>
                <a:cs typeface="Arial" pitchFamily="34" charset="0"/>
              </a:rPr>
              <a:t>Head and neck</a:t>
            </a:r>
          </a:p>
          <a:p>
            <a:pPr marL="457200" lvl="1" indent="-457200">
              <a:spcBef>
                <a:spcPct val="0"/>
              </a:spcBef>
              <a:buSzTx/>
              <a:tabLst>
                <a:tab pos="685800" algn="l"/>
              </a:tabLst>
              <a:defRPr/>
            </a:pPr>
            <a:r>
              <a:rPr lang="en-US" sz="2400" kern="1200" dirty="0" err="1">
                <a:latin typeface="Arial" pitchFamily="34" charset="0"/>
                <a:ea typeface="+mn-ea"/>
                <a:cs typeface="Arial" pitchFamily="34" charset="0"/>
              </a:rPr>
              <a:t>Nares</a:t>
            </a:r>
            <a:endParaRPr lang="en-US" sz="2400" kern="1200" dirty="0">
              <a:latin typeface="Arial" pitchFamily="34" charset="0"/>
              <a:ea typeface="+mn-ea"/>
              <a:cs typeface="Arial" pitchFamily="34" charset="0"/>
            </a:endParaRPr>
          </a:p>
          <a:p>
            <a:pPr marL="457200" lvl="1" indent="-457200">
              <a:spcBef>
                <a:spcPct val="0"/>
              </a:spcBef>
              <a:buSzTx/>
              <a:tabLst>
                <a:tab pos="685800" algn="l"/>
              </a:tabLst>
              <a:defRPr/>
            </a:pPr>
            <a:r>
              <a:rPr lang="en-US" sz="2400" kern="1200" dirty="0">
                <a:latin typeface="Arial" pitchFamily="34" charset="0"/>
                <a:ea typeface="+mn-ea"/>
                <a:cs typeface="Arial" pitchFamily="34" charset="0"/>
              </a:rPr>
              <a:t>Mouth</a:t>
            </a:r>
          </a:p>
          <a:p>
            <a:pPr marL="750888" lvl="3" indent="-457200">
              <a:spcBef>
                <a:spcPct val="0"/>
              </a:spcBef>
              <a:buSzTx/>
              <a:tabLst>
                <a:tab pos="685800" algn="l"/>
              </a:tabLst>
              <a:defRPr/>
            </a:pPr>
            <a:r>
              <a:rPr lang="en-US" sz="2100" kern="1200" dirty="0">
                <a:latin typeface="Arial" pitchFamily="34" charset="0"/>
                <a:ea typeface="+mn-ea"/>
                <a:cs typeface="Arial" pitchFamily="34" charset="0"/>
              </a:rPr>
              <a:t>Lips </a:t>
            </a:r>
          </a:p>
          <a:p>
            <a:pPr marL="750888" lvl="3" indent="-457200">
              <a:spcBef>
                <a:spcPct val="0"/>
              </a:spcBef>
              <a:buSzTx/>
              <a:tabLst>
                <a:tab pos="685800" algn="l"/>
              </a:tabLst>
              <a:defRPr/>
            </a:pPr>
            <a:r>
              <a:rPr lang="en-US" sz="2100" kern="1200" dirty="0">
                <a:latin typeface="Arial" pitchFamily="34" charset="0"/>
                <a:ea typeface="+mn-ea"/>
                <a:cs typeface="Arial" pitchFamily="34" charset="0"/>
              </a:rPr>
              <a:t>Oral cavity</a:t>
            </a:r>
          </a:p>
          <a:p>
            <a:pPr marL="457200" lvl="1" indent="-457200">
              <a:spcBef>
                <a:spcPct val="0"/>
              </a:spcBef>
              <a:buSzTx/>
              <a:tabLst>
                <a:tab pos="685800" algn="l"/>
              </a:tabLst>
              <a:defRPr/>
            </a:pPr>
            <a:r>
              <a:rPr lang="en-US" sz="2400" kern="1200" dirty="0">
                <a:latin typeface="Arial" pitchFamily="34" charset="0"/>
                <a:ea typeface="+mn-ea"/>
                <a:cs typeface="Arial" pitchFamily="34" charset="0"/>
              </a:rPr>
              <a:t>Neck</a:t>
            </a:r>
          </a:p>
          <a:p>
            <a:pPr marL="457200" lvl="1" indent="-457200">
              <a:spcBef>
                <a:spcPct val="0"/>
              </a:spcBef>
              <a:buSzTx/>
              <a:tabLst>
                <a:tab pos="685800" algn="l"/>
              </a:tabLst>
              <a:defRPr/>
            </a:pPr>
            <a:r>
              <a:rPr lang="en-US" sz="2400" kern="1200" dirty="0">
                <a:latin typeface="Arial" pitchFamily="34" charset="0"/>
                <a:ea typeface="+mn-ea"/>
                <a:cs typeface="Arial" pitchFamily="34" charset="0"/>
              </a:rPr>
              <a:t>Clavicles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idx="4294967295"/>
          </p:nvPr>
        </p:nvSpPr>
        <p:spPr>
          <a:xfrm>
            <a:off x="457200" y="260648"/>
            <a:ext cx="8686800" cy="838200"/>
          </a:xfrm>
        </p:spPr>
        <p:txBody>
          <a:bodyPr lIns="91440" tIns="45720" rIns="91440" bIns="45720"/>
          <a:lstStyle/>
          <a:p>
            <a:pPr eaLnBrk="1" hangingPunct="1">
              <a:defRPr/>
            </a:pPr>
            <a:r>
              <a:rPr lang="en-US" b="0" dirty="0" smtClean="0">
                <a:latin typeface="Arial" pitchFamily="34" charset="0"/>
                <a:cs typeface="Arial" pitchFamily="34" charset="0"/>
              </a:rPr>
              <a:t>Physical Examination </a:t>
            </a:r>
            <a:r>
              <a:rPr lang="en-US" b="0" dirty="0" smtClean="0">
                <a:latin typeface="Arial" pitchFamily="34" charset="0"/>
                <a:cs typeface="Arial" pitchFamily="34" charset="0"/>
              </a:rPr>
              <a:t>cont.</a:t>
            </a:r>
            <a:endParaRPr lang="en-US" b="0" dirty="0" smtClean="0">
              <a:latin typeface="Arial" pitchFamily="34" charset="0"/>
              <a:cs typeface="Arial" pitchFamily="34" charset="0"/>
            </a:endParaRPr>
          </a:p>
        </p:txBody>
      </p:sp>
      <p:sp>
        <p:nvSpPr>
          <p:cNvPr id="15363" name="Content Placeholder 2"/>
          <p:cNvSpPr>
            <a:spLocks noGrp="1"/>
          </p:cNvSpPr>
          <p:nvPr>
            <p:ph idx="4294967295"/>
          </p:nvPr>
        </p:nvSpPr>
        <p:spPr>
          <a:xfrm>
            <a:off x="457200" y="1554163"/>
            <a:ext cx="8686800" cy="4525962"/>
          </a:xfrm>
        </p:spPr>
        <p:txBody>
          <a:bodyPr>
            <a:normAutofit/>
          </a:bodyPr>
          <a:lstStyle/>
          <a:p>
            <a:pPr eaLnBrk="1" hangingPunct="1">
              <a:spcBef>
                <a:spcPct val="0"/>
              </a:spcBef>
              <a:buNone/>
              <a:defRPr/>
            </a:pPr>
            <a:r>
              <a:rPr lang="en-US" dirty="0" smtClean="0">
                <a:latin typeface="Arial" pitchFamily="34" charset="0"/>
                <a:cs typeface="Arial" pitchFamily="34" charset="0"/>
              </a:rPr>
              <a:t>Musculoskeletal system, spine, and extremities</a:t>
            </a:r>
          </a:p>
          <a:p>
            <a:pPr lvl="1" eaLnBrk="1" hangingPunct="1">
              <a:spcBef>
                <a:spcPct val="0"/>
              </a:spcBef>
              <a:defRPr/>
            </a:pPr>
            <a:r>
              <a:rPr lang="en-US" dirty="0" err="1" smtClean="0">
                <a:latin typeface="Arial" pitchFamily="34" charset="0"/>
                <a:cs typeface="Arial" pitchFamily="34" charset="0"/>
              </a:rPr>
              <a:t>Dysmorphic</a:t>
            </a:r>
            <a:endParaRPr lang="en-US" dirty="0" smtClean="0">
              <a:latin typeface="Arial" pitchFamily="34" charset="0"/>
              <a:cs typeface="Arial" pitchFamily="34" charset="0"/>
            </a:endParaRPr>
          </a:p>
          <a:p>
            <a:pPr lvl="1" eaLnBrk="1" hangingPunct="1">
              <a:spcBef>
                <a:spcPct val="0"/>
              </a:spcBef>
              <a:defRPr/>
            </a:pPr>
            <a:r>
              <a:rPr lang="en-US" dirty="0" smtClean="0">
                <a:latin typeface="Arial" pitchFamily="34" charset="0"/>
                <a:cs typeface="Arial" pitchFamily="34" charset="0"/>
              </a:rPr>
              <a:t>Number of digits</a:t>
            </a:r>
          </a:p>
          <a:p>
            <a:pPr lvl="1" eaLnBrk="1" hangingPunct="1">
              <a:spcBef>
                <a:spcPct val="0"/>
              </a:spcBef>
              <a:defRPr/>
            </a:pPr>
            <a:r>
              <a:rPr lang="en-US" dirty="0" smtClean="0">
                <a:latin typeface="Arial" pitchFamily="34" charset="0"/>
                <a:cs typeface="Arial" pitchFamily="34" charset="0"/>
              </a:rPr>
              <a:t>Abnormal positioning of joints</a:t>
            </a:r>
          </a:p>
          <a:p>
            <a:pPr lvl="1" eaLnBrk="1" hangingPunct="1">
              <a:spcBef>
                <a:spcPct val="0"/>
              </a:spcBef>
              <a:defRPr/>
            </a:pPr>
            <a:r>
              <a:rPr lang="en-US" dirty="0" smtClean="0">
                <a:latin typeface="Arial" pitchFamily="34" charset="0"/>
                <a:cs typeface="Arial" pitchFamily="34" charset="0"/>
              </a:rPr>
              <a:t>Spine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1"/>
          <p:cNvSpPr>
            <a:spLocks noChangeArrowheads="1"/>
          </p:cNvSpPr>
          <p:nvPr/>
        </p:nvSpPr>
        <p:spPr bwMode="auto">
          <a:xfrm>
            <a:off x="611560" y="1253871"/>
            <a:ext cx="7992888" cy="3924151"/>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85800" algn="l"/>
              </a:tabLst>
            </a:pPr>
            <a:r>
              <a:rPr kumimoji="0" lang="en-US" sz="3200" i="0" strike="noStrike" cap="none" normalizeH="0" baseline="0" dirty="0" smtClean="0">
                <a:ln>
                  <a:noFill/>
                </a:ln>
                <a:solidFill>
                  <a:schemeClr val="tx1"/>
                </a:solidFill>
                <a:effectLst/>
                <a:latin typeface="Arial" pitchFamily="34" charset="0"/>
                <a:cs typeface="Arial" pitchFamily="34" charset="0"/>
              </a:rPr>
              <a:t>Neurologic</a:t>
            </a:r>
            <a:r>
              <a:rPr kumimoji="0" lang="en-US" sz="3200" i="0" strike="noStrike" cap="none" normalizeH="0" dirty="0" smtClean="0">
                <a:ln>
                  <a:noFill/>
                </a:ln>
                <a:solidFill>
                  <a:schemeClr val="tx1"/>
                </a:solidFill>
                <a:effectLst/>
                <a:latin typeface="Arial" pitchFamily="34" charset="0"/>
                <a:cs typeface="Arial" pitchFamily="34" charset="0"/>
              </a:rPr>
              <a:t> </a:t>
            </a:r>
            <a:r>
              <a:rPr kumimoji="0" lang="en-US" sz="3200" i="0" strike="noStrike" cap="none" normalizeH="0" baseline="0" dirty="0" smtClean="0">
                <a:ln>
                  <a:noFill/>
                </a:ln>
                <a:solidFill>
                  <a:schemeClr val="tx1"/>
                </a:solidFill>
                <a:effectLst/>
                <a:latin typeface="Arial" pitchFamily="34" charset="0"/>
                <a:cs typeface="Arial" pitchFamily="34" charset="0"/>
              </a:rPr>
              <a:t>Examination</a:t>
            </a:r>
          </a:p>
          <a:p>
            <a:pPr marL="0" marR="0" lvl="0" indent="0" algn="l" defTabSz="914400" rtl="0" eaLnBrk="1" fontAlgn="base" latinLnBrk="0" hangingPunct="1">
              <a:lnSpc>
                <a:spcPct val="100000"/>
              </a:lnSpc>
              <a:spcBef>
                <a:spcPct val="0"/>
              </a:spcBef>
              <a:spcAft>
                <a:spcPct val="0"/>
              </a:spcAft>
              <a:buClrTx/>
              <a:buSzTx/>
              <a:buFontTx/>
              <a:buNone/>
              <a:tabLst>
                <a:tab pos="685800" algn="l"/>
              </a:tabLst>
            </a:pPr>
            <a:endParaRPr kumimoji="0" lang="en-US" sz="2800" b="1" i="0" u="sng" strike="noStrike" cap="none" normalizeH="0" baseline="0" dirty="0" smtClean="0">
              <a:ln>
                <a:noFill/>
              </a:ln>
              <a:solidFill>
                <a:schemeClr val="tx1"/>
              </a:solidFill>
              <a:effectLst/>
              <a:latin typeface="Arial" pitchFamily="34" charset="0"/>
              <a:cs typeface="Arial" pitchFamily="34" charset="0"/>
            </a:endParaRPr>
          </a:p>
          <a:p>
            <a:pPr marR="0" lvl="1" indent="-457200" defTabSz="914400" fontAlgn="base" latinLnBrk="0">
              <a:lnSpc>
                <a:spcPct val="100000"/>
              </a:lnSpc>
              <a:spcBef>
                <a:spcPct val="0"/>
              </a:spcBef>
              <a:spcAft>
                <a:spcPct val="0"/>
              </a:spcAft>
              <a:buClr>
                <a:srgbClr val="003366"/>
              </a:buClr>
              <a:buFont typeface="Wingdings" pitchFamily="2" charset="2"/>
              <a:buChar char="n"/>
              <a:tabLst>
                <a:tab pos="685800" algn="l"/>
              </a:tabLst>
              <a:defRPr/>
            </a:pPr>
            <a:r>
              <a:rPr lang="en-US" sz="2400" dirty="0">
                <a:solidFill>
                  <a:srgbClr val="000000"/>
                </a:solidFill>
                <a:latin typeface="Arial" pitchFamily="34" charset="0"/>
                <a:cs typeface="Arial" pitchFamily="34" charset="0"/>
              </a:rPr>
              <a:t>D</a:t>
            </a:r>
            <a:r>
              <a:rPr lang="en-US" sz="2400" dirty="0" smtClean="0">
                <a:solidFill>
                  <a:srgbClr val="000000"/>
                </a:solidFill>
                <a:latin typeface="Arial" pitchFamily="34" charset="0"/>
                <a:cs typeface="Arial" pitchFamily="34" charset="0"/>
              </a:rPr>
              <a:t>epends </a:t>
            </a:r>
            <a:r>
              <a:rPr lang="en-US" sz="2400" dirty="0">
                <a:solidFill>
                  <a:srgbClr val="000000"/>
                </a:solidFill>
                <a:latin typeface="Arial" pitchFamily="34" charset="0"/>
                <a:cs typeface="Arial" pitchFamily="34" charset="0"/>
              </a:rPr>
              <a:t>on maturation</a:t>
            </a:r>
            <a:endParaRPr lang="en-CA" sz="2400" dirty="0">
              <a:solidFill>
                <a:srgbClr val="000000"/>
              </a:solidFill>
              <a:latin typeface="Arial" pitchFamily="34" charset="0"/>
              <a:cs typeface="Arial" pitchFamily="34" charset="0"/>
            </a:endParaRPr>
          </a:p>
          <a:p>
            <a:pPr marR="0" lvl="1" indent="-457200" defTabSz="914400" fontAlgn="base" latinLnBrk="0">
              <a:lnSpc>
                <a:spcPct val="100000"/>
              </a:lnSpc>
              <a:spcBef>
                <a:spcPct val="0"/>
              </a:spcBef>
              <a:spcAft>
                <a:spcPct val="0"/>
              </a:spcAft>
              <a:buClr>
                <a:srgbClr val="003366"/>
              </a:buClr>
              <a:buFont typeface="Wingdings" pitchFamily="2" charset="2"/>
              <a:buChar char="n"/>
              <a:tabLst>
                <a:tab pos="685800" algn="l"/>
              </a:tabLst>
              <a:defRPr/>
            </a:pPr>
            <a:r>
              <a:rPr lang="en-US" sz="2400" dirty="0">
                <a:solidFill>
                  <a:srgbClr val="000000"/>
                </a:solidFill>
                <a:latin typeface="Arial" pitchFamily="34" charset="0"/>
                <a:cs typeface="Arial" pitchFamily="34" charset="0"/>
              </a:rPr>
              <a:t>M</a:t>
            </a:r>
            <a:r>
              <a:rPr lang="en-US" sz="2400" dirty="0" smtClean="0">
                <a:solidFill>
                  <a:srgbClr val="000000"/>
                </a:solidFill>
                <a:latin typeface="Arial" pitchFamily="34" charset="0"/>
                <a:cs typeface="Arial" pitchFamily="34" charset="0"/>
              </a:rPr>
              <a:t>ovement</a:t>
            </a:r>
            <a:r>
              <a:rPr lang="en-US" sz="2400" dirty="0">
                <a:solidFill>
                  <a:srgbClr val="000000"/>
                </a:solidFill>
                <a:latin typeface="Arial" pitchFamily="34" charset="0"/>
                <a:cs typeface="Arial" pitchFamily="34" charset="0"/>
              </a:rPr>
              <a:t>, crying, response to touch and body tone are all checked for neurologic </a:t>
            </a:r>
            <a:r>
              <a:rPr lang="en-US" sz="2400" dirty="0" smtClean="0">
                <a:solidFill>
                  <a:srgbClr val="000000"/>
                </a:solidFill>
                <a:latin typeface="Arial" pitchFamily="34" charset="0"/>
                <a:cs typeface="Arial" pitchFamily="34" charset="0"/>
              </a:rPr>
              <a:t>well-being</a:t>
            </a:r>
            <a:endParaRPr lang="en-CA" sz="2400" dirty="0">
              <a:solidFill>
                <a:srgbClr val="000000"/>
              </a:solidFill>
              <a:latin typeface="Arial" pitchFamily="34" charset="0"/>
              <a:cs typeface="Arial" pitchFamily="34" charset="0"/>
            </a:endParaRPr>
          </a:p>
          <a:p>
            <a:pPr marR="0" lvl="1" indent="-457200" defTabSz="914400" fontAlgn="base" latinLnBrk="0">
              <a:lnSpc>
                <a:spcPct val="100000"/>
              </a:lnSpc>
              <a:spcBef>
                <a:spcPct val="0"/>
              </a:spcBef>
              <a:spcAft>
                <a:spcPct val="0"/>
              </a:spcAft>
              <a:buClr>
                <a:srgbClr val="003366"/>
              </a:buClr>
              <a:buFont typeface="Wingdings" pitchFamily="2" charset="2"/>
              <a:buChar char="n"/>
              <a:tabLst>
                <a:tab pos="685800" algn="l"/>
              </a:tabLst>
              <a:defRPr/>
            </a:pPr>
            <a:r>
              <a:rPr lang="en-US" sz="2400" dirty="0">
                <a:solidFill>
                  <a:srgbClr val="000000"/>
                </a:solidFill>
                <a:latin typeface="Arial" pitchFamily="34" charset="0"/>
                <a:cs typeface="Arial" pitchFamily="34" charset="0"/>
              </a:rPr>
              <a:t>Neonatal reflex </a:t>
            </a:r>
            <a:r>
              <a:rPr lang="en-US" sz="2400" dirty="0" smtClean="0">
                <a:solidFill>
                  <a:srgbClr val="000000"/>
                </a:solidFill>
                <a:latin typeface="Arial" pitchFamily="34" charset="0"/>
                <a:cs typeface="Arial" pitchFamily="34" charset="0"/>
              </a:rPr>
              <a:t>tests</a:t>
            </a:r>
            <a:endParaRPr lang="en-CA" sz="2400" dirty="0">
              <a:solidFill>
                <a:srgbClr val="000000"/>
              </a:solidFill>
              <a:latin typeface="Arial" pitchFamily="34" charset="0"/>
              <a:cs typeface="Arial" pitchFamily="34" charset="0"/>
            </a:endParaRPr>
          </a:p>
          <a:p>
            <a:pPr lvl="3" indent="-457200" fontAlgn="base">
              <a:spcBef>
                <a:spcPct val="0"/>
              </a:spcBef>
              <a:spcAft>
                <a:spcPct val="0"/>
              </a:spcAft>
              <a:buClr>
                <a:srgbClr val="003366"/>
              </a:buClr>
              <a:buFont typeface="Wingdings" pitchFamily="2" charset="2"/>
              <a:buChar char="n"/>
              <a:tabLst>
                <a:tab pos="685800" algn="l"/>
              </a:tabLst>
              <a:defRPr/>
            </a:pPr>
            <a:r>
              <a:rPr lang="en-US" sz="2400" dirty="0">
                <a:solidFill>
                  <a:srgbClr val="000000"/>
                </a:solidFill>
                <a:latin typeface="Arial" pitchFamily="34" charset="0"/>
                <a:cs typeface="Arial" pitchFamily="34" charset="0"/>
              </a:rPr>
              <a:t>Rooting</a:t>
            </a:r>
            <a:endParaRPr lang="en-CA" sz="2400" dirty="0">
              <a:solidFill>
                <a:srgbClr val="000000"/>
              </a:solidFill>
              <a:latin typeface="Arial" pitchFamily="34" charset="0"/>
              <a:cs typeface="Arial" pitchFamily="34" charset="0"/>
            </a:endParaRPr>
          </a:p>
          <a:p>
            <a:pPr lvl="3" indent="-457200" fontAlgn="base">
              <a:spcBef>
                <a:spcPct val="0"/>
              </a:spcBef>
              <a:spcAft>
                <a:spcPct val="0"/>
              </a:spcAft>
              <a:buClr>
                <a:srgbClr val="003366"/>
              </a:buClr>
              <a:buFont typeface="Wingdings" pitchFamily="2" charset="2"/>
              <a:buChar char="n"/>
              <a:tabLst>
                <a:tab pos="685800" algn="l"/>
              </a:tabLst>
              <a:defRPr/>
            </a:pPr>
            <a:r>
              <a:rPr lang="en-US" sz="2400" dirty="0">
                <a:solidFill>
                  <a:srgbClr val="000000"/>
                </a:solidFill>
                <a:latin typeface="Arial" pitchFamily="34" charset="0"/>
                <a:cs typeface="Arial" pitchFamily="34" charset="0"/>
              </a:rPr>
              <a:t>Suck</a:t>
            </a:r>
            <a:endParaRPr lang="en-CA" sz="2400" dirty="0">
              <a:solidFill>
                <a:srgbClr val="000000"/>
              </a:solidFill>
              <a:latin typeface="Arial" pitchFamily="34" charset="0"/>
              <a:cs typeface="Arial" pitchFamily="34" charset="0"/>
            </a:endParaRPr>
          </a:p>
          <a:p>
            <a:pPr lvl="3" indent="-457200" fontAlgn="base">
              <a:spcBef>
                <a:spcPct val="0"/>
              </a:spcBef>
              <a:spcAft>
                <a:spcPct val="0"/>
              </a:spcAft>
              <a:buClr>
                <a:srgbClr val="003366"/>
              </a:buClr>
              <a:buFont typeface="Wingdings" pitchFamily="2" charset="2"/>
              <a:buChar char="n"/>
              <a:tabLst>
                <a:tab pos="685800" algn="l"/>
              </a:tabLst>
              <a:defRPr/>
            </a:pPr>
            <a:r>
              <a:rPr lang="en-US" sz="2400" dirty="0">
                <a:solidFill>
                  <a:srgbClr val="000000"/>
                </a:solidFill>
                <a:latin typeface="Arial" pitchFamily="34" charset="0"/>
                <a:cs typeface="Arial" pitchFamily="34" charset="0"/>
              </a:rPr>
              <a:t>Grasp</a:t>
            </a:r>
            <a:endParaRPr lang="en-CA" sz="2400" dirty="0">
              <a:solidFill>
                <a:srgbClr val="000000"/>
              </a:solidFill>
              <a:latin typeface="Arial" pitchFamily="34" charset="0"/>
              <a:cs typeface="Arial" pitchFamily="34" charset="0"/>
            </a:endParaRPr>
          </a:p>
          <a:p>
            <a:pPr lvl="3" indent="-457200" fontAlgn="base">
              <a:spcBef>
                <a:spcPct val="0"/>
              </a:spcBef>
              <a:spcAft>
                <a:spcPct val="0"/>
              </a:spcAft>
              <a:buClr>
                <a:srgbClr val="003366"/>
              </a:buClr>
              <a:buFont typeface="Wingdings" pitchFamily="2" charset="2"/>
              <a:buChar char="n"/>
              <a:tabLst>
                <a:tab pos="685800" algn="l"/>
              </a:tabLst>
              <a:defRPr/>
            </a:pPr>
            <a:r>
              <a:rPr lang="en-US" sz="2400" dirty="0">
                <a:solidFill>
                  <a:srgbClr val="000000"/>
                </a:solidFill>
                <a:latin typeface="Arial" pitchFamily="34" charset="0"/>
                <a:cs typeface="Arial" pitchFamily="34" charset="0"/>
              </a:rPr>
              <a:t>Moro reflex</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6" name="Rectangle 8"/>
          <p:cNvSpPr>
            <a:spLocks noGrp="1" noChangeArrowheads="1"/>
          </p:cNvSpPr>
          <p:nvPr>
            <p:ph type="title"/>
          </p:nvPr>
        </p:nvSpPr>
        <p:spPr/>
        <p:txBody>
          <a:bodyPr>
            <a:normAutofit/>
          </a:bodyPr>
          <a:lstStyle/>
          <a:p>
            <a:pPr eaLnBrk="1" hangingPunct="1">
              <a:defRPr/>
            </a:pPr>
            <a:r>
              <a:rPr lang="en-US" altLang="en-US" sz="4000" b="0" dirty="0" smtClean="0">
                <a:latin typeface="Arial" pitchFamily="34" charset="0"/>
                <a:cs typeface="Arial" pitchFamily="34" charset="0"/>
              </a:rPr>
              <a:t>The Newborn Baby’s Capacities</a:t>
            </a:r>
            <a:endParaRPr lang="en-US" sz="4000" b="0" dirty="0" smtClean="0">
              <a:latin typeface="Arial" pitchFamily="34" charset="0"/>
              <a:cs typeface="Arial" pitchFamily="34" charset="0"/>
            </a:endParaRPr>
          </a:p>
        </p:txBody>
      </p:sp>
      <p:sp>
        <p:nvSpPr>
          <p:cNvPr id="18435" name="Rectangle 9"/>
          <p:cNvSpPr>
            <a:spLocks noGrp="1" noChangeArrowheads="1"/>
          </p:cNvSpPr>
          <p:nvPr>
            <p:ph idx="1"/>
          </p:nvPr>
        </p:nvSpPr>
        <p:spPr/>
        <p:txBody>
          <a:bodyPr/>
          <a:lstStyle/>
          <a:p>
            <a:pPr>
              <a:spcBef>
                <a:spcPct val="0"/>
              </a:spcBef>
              <a:buFontTx/>
              <a:buNone/>
            </a:pPr>
            <a:endParaRPr lang="en-US" altLang="en-US" dirty="0" smtClean="0">
              <a:solidFill>
                <a:srgbClr val="A50021"/>
              </a:solidFill>
              <a:latin typeface="Arial" pitchFamily="34" charset="0"/>
              <a:cs typeface="Arial" pitchFamily="34" charset="0"/>
            </a:endParaRPr>
          </a:p>
          <a:p>
            <a:pPr>
              <a:spcBef>
                <a:spcPct val="0"/>
              </a:spcBef>
              <a:buFontTx/>
              <a:buNone/>
            </a:pPr>
            <a:r>
              <a:rPr lang="en-US" altLang="en-US" dirty="0" smtClean="0">
                <a:latin typeface="Arial" pitchFamily="34" charset="0"/>
                <a:cs typeface="Arial" pitchFamily="34" charset="0"/>
              </a:rPr>
              <a:t>Reflexes </a:t>
            </a:r>
            <a:r>
              <a:rPr lang="en-US" dirty="0" smtClean="0">
                <a:cs typeface="Arial" charset="0"/>
              </a:rPr>
              <a:t>–</a:t>
            </a:r>
            <a:r>
              <a:rPr lang="en-US" altLang="en-US" dirty="0" smtClean="0">
                <a:solidFill>
                  <a:srgbClr val="A50021"/>
                </a:solidFill>
                <a:latin typeface="Arial" pitchFamily="34" charset="0"/>
                <a:cs typeface="Arial" pitchFamily="34" charset="0"/>
              </a:rPr>
              <a:t> </a:t>
            </a:r>
            <a:r>
              <a:rPr lang="en-US" altLang="en-US" dirty="0" smtClean="0">
                <a:latin typeface="Arial" pitchFamily="34" charset="0"/>
                <a:cs typeface="Arial" pitchFamily="34" charset="0"/>
              </a:rPr>
              <a:t>An inborn, automatic response to a particular form </a:t>
            </a:r>
            <a:r>
              <a:rPr lang="en-US" altLang="en-US" dirty="0" smtClean="0">
                <a:latin typeface="Arial" pitchFamily="34" charset="0"/>
                <a:cs typeface="Arial" pitchFamily="34" charset="0"/>
              </a:rPr>
              <a:t>of </a:t>
            </a:r>
            <a:r>
              <a:rPr lang="en-US" altLang="en-US" dirty="0" smtClean="0">
                <a:latin typeface="Arial" pitchFamily="34" charset="0"/>
                <a:cs typeface="Arial" pitchFamily="34" charset="0"/>
              </a:rPr>
              <a:t>stimulation</a:t>
            </a:r>
          </a:p>
          <a:p>
            <a:pPr>
              <a:spcBef>
                <a:spcPct val="0"/>
              </a:spcBef>
              <a:buFontTx/>
              <a:buNone/>
            </a:pPr>
            <a:endParaRPr lang="en-US" altLang="en-US" dirty="0" smtClean="0">
              <a:latin typeface="Arial" pitchFamily="34" charset="0"/>
              <a:cs typeface="Arial" pitchFamily="34" charset="0"/>
            </a:endParaRPr>
          </a:p>
          <a:p>
            <a:pPr eaLnBrk="1" hangingPunct="1">
              <a:buNone/>
            </a:pPr>
            <a:endParaRPr lang="en-US" dirty="0" smtClean="0">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defRPr/>
            </a:pPr>
            <a:r>
              <a:rPr lang="en-US" b="0" dirty="0" smtClean="0">
                <a:latin typeface="Arial" pitchFamily="34" charset="0"/>
                <a:cs typeface="Arial" pitchFamily="34" charset="0"/>
              </a:rPr>
              <a:t>Newborn Reflexes</a:t>
            </a:r>
          </a:p>
        </p:txBody>
      </p:sp>
      <p:sp>
        <p:nvSpPr>
          <p:cNvPr id="19459" name="Rectangle 4"/>
          <p:cNvSpPr>
            <a:spLocks noGrp="1" noChangeArrowheads="1"/>
          </p:cNvSpPr>
          <p:nvPr>
            <p:ph idx="1"/>
          </p:nvPr>
        </p:nvSpPr>
        <p:spPr/>
        <p:txBody>
          <a:bodyPr/>
          <a:lstStyle/>
          <a:p>
            <a:pPr lvl="1">
              <a:lnSpc>
                <a:spcPct val="90000"/>
              </a:lnSpc>
              <a:spcBef>
                <a:spcPct val="0"/>
              </a:spcBef>
            </a:pPr>
            <a:r>
              <a:rPr lang="en-US" altLang="en-US" dirty="0" smtClean="0">
                <a:latin typeface="Arial" pitchFamily="34" charset="0"/>
                <a:cs typeface="Arial" pitchFamily="34" charset="0"/>
              </a:rPr>
              <a:t>Some reflexes have survival value </a:t>
            </a:r>
          </a:p>
          <a:p>
            <a:pPr lvl="1">
              <a:lnSpc>
                <a:spcPct val="90000"/>
              </a:lnSpc>
              <a:spcBef>
                <a:spcPct val="0"/>
              </a:spcBef>
              <a:buFontTx/>
              <a:buNone/>
            </a:pPr>
            <a:endParaRPr lang="en-US" altLang="en-US" dirty="0" smtClean="0">
              <a:latin typeface="Arial" pitchFamily="34" charset="0"/>
              <a:cs typeface="Arial" pitchFamily="34" charset="0"/>
            </a:endParaRPr>
          </a:p>
          <a:p>
            <a:pPr lvl="1">
              <a:lnSpc>
                <a:spcPct val="90000"/>
              </a:lnSpc>
              <a:spcBef>
                <a:spcPct val="0"/>
              </a:spcBef>
            </a:pPr>
            <a:r>
              <a:rPr lang="en-US" altLang="en-US" dirty="0" smtClean="0">
                <a:latin typeface="Arial" pitchFamily="34" charset="0"/>
                <a:cs typeface="Arial" pitchFamily="34" charset="0"/>
              </a:rPr>
              <a:t>Some reflexes may have had significance in our evolutionary past</a:t>
            </a:r>
          </a:p>
          <a:p>
            <a:pPr lvl="1">
              <a:lnSpc>
                <a:spcPct val="90000"/>
              </a:lnSpc>
              <a:spcBef>
                <a:spcPct val="0"/>
              </a:spcBef>
            </a:pPr>
            <a:endParaRPr lang="en-US" altLang="en-US" dirty="0" smtClean="0">
              <a:latin typeface="Arial" pitchFamily="34" charset="0"/>
              <a:cs typeface="Arial" pitchFamily="34" charset="0"/>
            </a:endParaRPr>
          </a:p>
          <a:p>
            <a:pPr lvl="1">
              <a:lnSpc>
                <a:spcPct val="90000"/>
              </a:lnSpc>
              <a:spcBef>
                <a:spcPct val="0"/>
              </a:spcBef>
            </a:pPr>
            <a:r>
              <a:rPr lang="en-US" altLang="en-US" dirty="0" smtClean="0">
                <a:latin typeface="Arial" pitchFamily="34" charset="0"/>
                <a:cs typeface="Arial" pitchFamily="34" charset="0"/>
              </a:rPr>
              <a:t>Reflexes’ disappearance is due to increase in voluntary control over </a:t>
            </a:r>
            <a:r>
              <a:rPr lang="en-US" altLang="en-US" dirty="0" err="1" smtClean="0">
                <a:latin typeface="Arial" pitchFamily="34" charset="0"/>
                <a:cs typeface="Arial" pitchFamily="34" charset="0"/>
              </a:rPr>
              <a:t>behaviour</a:t>
            </a:r>
            <a:endParaRPr lang="en-US" altLang="en-US" dirty="0" smtClean="0">
              <a:latin typeface="Arial" pitchFamily="34" charset="0"/>
              <a:cs typeface="Arial" pitchFamily="34" charset="0"/>
            </a:endParaRPr>
          </a:p>
          <a:p>
            <a:pPr lvl="1">
              <a:lnSpc>
                <a:spcPct val="90000"/>
              </a:lnSpc>
              <a:spcBef>
                <a:spcPct val="0"/>
              </a:spcBef>
            </a:pPr>
            <a:endParaRPr lang="en-US" altLang="en-US" dirty="0" smtClean="0">
              <a:latin typeface="Arial" pitchFamily="34" charset="0"/>
              <a:cs typeface="Arial" pitchFamily="34" charset="0"/>
            </a:endParaRPr>
          </a:p>
          <a:p>
            <a:pPr lvl="1">
              <a:lnSpc>
                <a:spcPct val="90000"/>
              </a:lnSpc>
              <a:spcBef>
                <a:spcPct val="0"/>
              </a:spcBef>
            </a:pPr>
            <a:r>
              <a:rPr lang="en-US" altLang="en-US" dirty="0" smtClean="0">
                <a:latin typeface="Arial" pitchFamily="34" charset="0"/>
                <a:cs typeface="Arial" pitchFamily="34" charset="0"/>
              </a:rPr>
              <a:t>Way of assessing the health of the baby’s nervous system</a:t>
            </a:r>
          </a:p>
          <a:p>
            <a:pPr lvl="1">
              <a:lnSpc>
                <a:spcPct val="90000"/>
              </a:lnSpc>
              <a:spcBef>
                <a:spcPct val="0"/>
              </a:spcBef>
            </a:pPr>
            <a:endParaRPr lang="en-US" altLang="en-US" b="1" dirty="0" smtClean="0">
              <a:latin typeface="Arial" pitchFamily="34" charset="0"/>
              <a:cs typeface="Arial" pitchFamily="34" charset="0"/>
            </a:endParaRPr>
          </a:p>
          <a:p>
            <a:pPr eaLnBrk="1" hangingPunct="1">
              <a:lnSpc>
                <a:spcPct val="90000"/>
              </a:lnSpc>
            </a:pPr>
            <a:endParaRPr lang="en-US" dirty="0" smtClean="0">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36512" y="345976"/>
            <a:ext cx="8686800" cy="1066800"/>
          </a:xfrm>
        </p:spPr>
        <p:txBody>
          <a:bodyPr>
            <a:normAutofit fontScale="90000"/>
          </a:bodyPr>
          <a:lstStyle/>
          <a:p>
            <a:pPr eaLnBrk="1" hangingPunct="1">
              <a:defRPr/>
            </a:pPr>
            <a:r>
              <a:rPr lang="en-US" sz="4000" b="0" dirty="0" smtClean="0">
                <a:latin typeface="Arial" pitchFamily="34" charset="0"/>
                <a:cs typeface="Arial" pitchFamily="34" charset="0"/>
              </a:rPr>
              <a:t>Rooting</a:t>
            </a:r>
            <a:br>
              <a:rPr lang="en-US" sz="4000" b="0" dirty="0" smtClean="0">
                <a:latin typeface="Arial" pitchFamily="34" charset="0"/>
                <a:cs typeface="Arial" pitchFamily="34" charset="0"/>
              </a:rPr>
            </a:br>
            <a:endParaRPr lang="en-US" sz="4000" b="0" dirty="0" smtClean="0">
              <a:latin typeface="Arial" pitchFamily="34" charset="0"/>
              <a:cs typeface="Arial" pitchFamily="34" charset="0"/>
            </a:endParaRPr>
          </a:p>
        </p:txBody>
      </p:sp>
      <p:pic>
        <p:nvPicPr>
          <p:cNvPr id="20483" name="Picture 5" descr="rooting"/>
          <p:cNvPicPr>
            <a:picLocks noChangeAspect="1" noChangeArrowheads="1"/>
          </p:cNvPicPr>
          <p:nvPr/>
        </p:nvPicPr>
        <p:blipFill>
          <a:blip r:embed="rId3" cstate="print"/>
          <a:srcRect/>
          <a:stretch>
            <a:fillRect/>
          </a:stretch>
        </p:blipFill>
        <p:spPr bwMode="auto">
          <a:xfrm>
            <a:off x="2057400" y="1600200"/>
            <a:ext cx="5010150" cy="4381500"/>
          </a:xfrm>
          <a:prstGeom prst="rect">
            <a:avLst/>
          </a:prstGeom>
          <a:noFill/>
          <a:ln w="9525">
            <a:noFill/>
            <a:miter lim="800000"/>
            <a:headEnd/>
            <a:tailEnd/>
          </a:ln>
        </p:spPr>
      </p:pic>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pPr eaLnBrk="1" hangingPunct="1">
              <a:defRPr/>
            </a:pPr>
            <a:r>
              <a:rPr lang="en-US" b="0" dirty="0" smtClean="0">
                <a:latin typeface="Arial" pitchFamily="34" charset="0"/>
                <a:cs typeface="Arial" pitchFamily="34" charset="0"/>
              </a:rPr>
              <a:t>Moro Reflex</a:t>
            </a:r>
          </a:p>
        </p:txBody>
      </p:sp>
      <p:pic>
        <p:nvPicPr>
          <p:cNvPr id="21507" name="Picture 5" descr="moro"/>
          <p:cNvPicPr>
            <a:picLocks noChangeAspect="1" noChangeArrowheads="1"/>
          </p:cNvPicPr>
          <p:nvPr/>
        </p:nvPicPr>
        <p:blipFill>
          <a:blip r:embed="rId3" cstate="print"/>
          <a:srcRect/>
          <a:stretch>
            <a:fillRect/>
          </a:stretch>
        </p:blipFill>
        <p:spPr bwMode="auto">
          <a:xfrm>
            <a:off x="838200" y="2209800"/>
            <a:ext cx="7513638" cy="3527425"/>
          </a:xfrm>
          <a:prstGeom prst="rect">
            <a:avLst/>
          </a:prstGeom>
          <a:noFill/>
          <a:ln w="9525">
            <a:noFill/>
            <a:miter lim="800000"/>
            <a:headEnd/>
            <a:tailEnd/>
          </a:ln>
        </p:spPr>
      </p:pic>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pPr eaLnBrk="1" hangingPunct="1">
              <a:defRPr/>
            </a:pPr>
            <a:r>
              <a:rPr lang="en-US" b="0" dirty="0" smtClean="0">
                <a:latin typeface="Arial" pitchFamily="34" charset="0"/>
                <a:cs typeface="Arial" pitchFamily="34" charset="0"/>
              </a:rPr>
              <a:t> Grasp Reflex</a:t>
            </a:r>
          </a:p>
        </p:txBody>
      </p:sp>
      <p:sp>
        <p:nvSpPr>
          <p:cNvPr id="22531" name="Rectangle 3"/>
          <p:cNvSpPr>
            <a:spLocks noGrp="1" noChangeArrowheads="1"/>
          </p:cNvSpPr>
          <p:nvPr>
            <p:ph idx="1"/>
          </p:nvPr>
        </p:nvSpPr>
        <p:spPr/>
        <p:txBody>
          <a:bodyPr/>
          <a:lstStyle/>
          <a:p>
            <a:pPr eaLnBrk="1" hangingPunct="1"/>
            <a:r>
              <a:rPr lang="en-US" smtClean="0">
                <a:latin typeface="Arial" pitchFamily="34" charset="0"/>
                <a:cs typeface="Arial" pitchFamily="34" charset="0"/>
              </a:rPr>
              <a:t>Spontaneous grasp of adult’s finger</a:t>
            </a:r>
          </a:p>
        </p:txBody>
      </p:sp>
      <p:pic>
        <p:nvPicPr>
          <p:cNvPr id="22532" name="Picture 5" descr="croppalmer"/>
          <p:cNvPicPr>
            <a:picLocks noChangeAspect="1" noChangeArrowheads="1"/>
          </p:cNvPicPr>
          <p:nvPr/>
        </p:nvPicPr>
        <p:blipFill>
          <a:blip r:embed="rId3" cstate="print"/>
          <a:srcRect/>
          <a:stretch>
            <a:fillRect/>
          </a:stretch>
        </p:blipFill>
        <p:spPr bwMode="auto">
          <a:xfrm>
            <a:off x="2667000" y="2286000"/>
            <a:ext cx="4086225" cy="31527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005001"/>
          <p:cNvPicPr>
            <a:picLocks noChangeAspect="1" noChangeArrowheads="1"/>
          </p:cNvPicPr>
          <p:nvPr/>
        </p:nvPicPr>
        <p:blipFill>
          <a:blip r:embed="rId2" cstate="print"/>
          <a:srcRect/>
          <a:stretch>
            <a:fillRect/>
          </a:stretch>
        </p:blipFill>
        <p:spPr bwMode="auto">
          <a:xfrm>
            <a:off x="2208213" y="468313"/>
            <a:ext cx="4729162" cy="5922962"/>
          </a:xfrm>
          <a:prstGeom prst="rect">
            <a:avLst/>
          </a:prstGeom>
          <a:noFill/>
          <a:ln w="9525">
            <a:noFill/>
            <a:miter lim="800000"/>
            <a:headEnd/>
            <a:tailEnd/>
          </a:ln>
          <a:effec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005b001"/>
          <p:cNvPicPr>
            <a:picLocks noChangeAspect="1" noChangeArrowheads="1"/>
          </p:cNvPicPr>
          <p:nvPr/>
        </p:nvPicPr>
        <p:blipFill>
          <a:blip r:embed="rId2" cstate="print"/>
          <a:srcRect/>
          <a:stretch>
            <a:fillRect/>
          </a:stretch>
        </p:blipFill>
        <p:spPr bwMode="auto">
          <a:xfrm>
            <a:off x="2195736" y="1177960"/>
            <a:ext cx="4026447" cy="5231816"/>
          </a:xfrm>
          <a:prstGeom prst="rect">
            <a:avLst/>
          </a:prstGeom>
          <a:noFill/>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idx="4294967295"/>
          </p:nvPr>
        </p:nvSpPr>
        <p:spPr>
          <a:xfrm>
            <a:off x="374848" y="116632"/>
            <a:ext cx="8229600" cy="1143000"/>
          </a:xfrm>
        </p:spPr>
        <p:txBody>
          <a:bodyPr lIns="91440" tIns="45720" rIns="91440" bIns="45720"/>
          <a:lstStyle/>
          <a:p>
            <a:r>
              <a:rPr lang="en-US" b="0" dirty="0"/>
              <a:t>Laboratory Assessment</a:t>
            </a:r>
          </a:p>
        </p:txBody>
      </p:sp>
      <p:pic>
        <p:nvPicPr>
          <p:cNvPr id="19462" name="Picture 6" descr="005t004"/>
          <p:cNvPicPr>
            <a:picLocks noChangeAspect="1" noChangeArrowheads="1"/>
          </p:cNvPicPr>
          <p:nvPr/>
        </p:nvPicPr>
        <p:blipFill>
          <a:blip r:embed="rId2" cstate="print"/>
          <a:srcRect/>
          <a:stretch>
            <a:fillRect/>
          </a:stretch>
        </p:blipFill>
        <p:spPr bwMode="auto">
          <a:xfrm>
            <a:off x="1627188" y="1752600"/>
            <a:ext cx="5889625" cy="4191000"/>
          </a:xfrm>
          <a:prstGeom prst="rect">
            <a:avLst/>
          </a:prstGeom>
          <a:noFill/>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idx="4294967295"/>
          </p:nvPr>
        </p:nvSpPr>
        <p:spPr>
          <a:xfrm>
            <a:off x="0" y="116632"/>
            <a:ext cx="8229600" cy="1143000"/>
          </a:xfrm>
        </p:spPr>
        <p:txBody>
          <a:bodyPr lIns="91440" tIns="45720" rIns="91440" bIns="45720"/>
          <a:lstStyle/>
          <a:p>
            <a:r>
              <a:rPr lang="en-US" b="0" dirty="0">
                <a:cs typeface="Arial" charset="0"/>
              </a:rPr>
              <a:t>Laboratory Examination </a:t>
            </a:r>
            <a:r>
              <a:rPr lang="en-US" b="0" dirty="0" smtClean="0"/>
              <a:t>cont.</a:t>
            </a:r>
            <a:endParaRPr lang="en-US" b="0" dirty="0">
              <a:cs typeface="Arial" charset="0"/>
            </a:endParaRPr>
          </a:p>
        </p:txBody>
      </p:sp>
      <p:sp>
        <p:nvSpPr>
          <p:cNvPr id="20483" name="Content Placeholder 2"/>
          <p:cNvSpPr>
            <a:spLocks noGrp="1"/>
          </p:cNvSpPr>
          <p:nvPr>
            <p:ph idx="4294967295"/>
          </p:nvPr>
        </p:nvSpPr>
        <p:spPr>
          <a:xfrm>
            <a:off x="0" y="1600200"/>
            <a:ext cx="8229600" cy="4525963"/>
          </a:xfrm>
        </p:spPr>
        <p:txBody>
          <a:bodyPr/>
          <a:lstStyle/>
          <a:p>
            <a:pPr>
              <a:spcBef>
                <a:spcPct val="0"/>
              </a:spcBef>
            </a:pPr>
            <a:r>
              <a:rPr lang="en-US" sz="2400" dirty="0">
                <a:cs typeface="Arial" charset="0"/>
              </a:rPr>
              <a:t>Electrolytes</a:t>
            </a:r>
          </a:p>
          <a:p>
            <a:pPr>
              <a:spcBef>
                <a:spcPct val="0"/>
              </a:spcBef>
            </a:pPr>
            <a:r>
              <a:rPr lang="en-US" sz="2400" dirty="0">
                <a:cs typeface="Arial" charset="0"/>
              </a:rPr>
              <a:t>Renal function</a:t>
            </a:r>
          </a:p>
          <a:p>
            <a:pPr>
              <a:spcBef>
                <a:spcPct val="0"/>
              </a:spcBef>
            </a:pPr>
            <a:r>
              <a:rPr lang="en-US" sz="2400" dirty="0">
                <a:cs typeface="Arial" charset="0"/>
              </a:rPr>
              <a:t>Calcium</a:t>
            </a:r>
          </a:p>
          <a:p>
            <a:pPr>
              <a:spcBef>
                <a:spcPct val="0"/>
              </a:spcBef>
            </a:pPr>
            <a:r>
              <a:rPr lang="en-US" sz="2400" dirty="0">
                <a:cs typeface="Arial" charset="0"/>
              </a:rPr>
              <a:t>Glucose</a:t>
            </a:r>
          </a:p>
          <a:p>
            <a:pPr>
              <a:spcBef>
                <a:spcPct val="0"/>
              </a:spcBef>
            </a:pPr>
            <a:r>
              <a:rPr lang="en-US" sz="2400" dirty="0">
                <a:cs typeface="Arial" charset="0"/>
              </a:rPr>
              <a:t>Bilirubin</a:t>
            </a:r>
          </a:p>
          <a:p>
            <a:pPr>
              <a:spcBef>
                <a:spcPct val="0"/>
              </a:spcBef>
            </a:pPr>
            <a:r>
              <a:rPr lang="en-US" sz="2400" dirty="0">
                <a:cs typeface="Arial" charset="0"/>
              </a:rPr>
              <a:t>Screening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p:cNvPicPr>
            <a:picLocks noChangeAspect="1" noChangeArrowheads="1"/>
          </p:cNvPicPr>
          <p:nvPr/>
        </p:nvPicPr>
        <p:blipFill>
          <a:blip r:embed="rId2" cstate="print"/>
          <a:srcRect/>
          <a:stretch>
            <a:fillRect/>
          </a:stretch>
        </p:blipFill>
        <p:spPr bwMode="auto">
          <a:xfrm>
            <a:off x="428596" y="171054"/>
            <a:ext cx="8143932" cy="6403548"/>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00034" y="285728"/>
            <a:ext cx="8929718" cy="461665"/>
          </a:xfrm>
          <a:prstGeom prst="rect">
            <a:avLst/>
          </a:prstGeom>
          <a:noFill/>
        </p:spPr>
        <p:txBody>
          <a:bodyPr wrap="square" rtlCol="0">
            <a:spAutoFit/>
          </a:bodyPr>
          <a:lstStyle/>
          <a:p>
            <a:r>
              <a:rPr lang="en-CA" sz="2400" b="1" dirty="0" smtClean="0">
                <a:solidFill>
                  <a:schemeClr val="bg1"/>
                </a:solidFill>
                <a:latin typeface="Arial" pitchFamily="34" charset="0"/>
                <a:cs typeface="Arial" pitchFamily="34" charset="0"/>
              </a:rPr>
              <a:t>Physical Examination to Determine Gestational Age</a:t>
            </a:r>
            <a:endParaRPr lang="en-CA" sz="2400" b="1" dirty="0">
              <a:solidFill>
                <a:schemeClr val="bg1"/>
              </a:solidFill>
              <a:latin typeface="Arial" pitchFamily="34" charset="0"/>
              <a:cs typeface="Arial" pitchFamily="34" charset="0"/>
            </a:endParaRPr>
          </a:p>
        </p:txBody>
      </p:sp>
      <p:sp>
        <p:nvSpPr>
          <p:cNvPr id="4" name="TextBox 3"/>
          <p:cNvSpPr txBox="1"/>
          <p:nvPr/>
        </p:nvSpPr>
        <p:spPr>
          <a:xfrm>
            <a:off x="611560" y="1285860"/>
            <a:ext cx="7920880" cy="3613297"/>
          </a:xfrm>
          <a:prstGeom prst="rect">
            <a:avLst/>
          </a:prstGeom>
          <a:noFill/>
        </p:spPr>
        <p:txBody>
          <a:bodyPr wrap="square" rtlCol="0">
            <a:spAutoFit/>
          </a:bodyPr>
          <a:lstStyle/>
          <a:p>
            <a:r>
              <a:rPr lang="en-CA" sz="2400" u="sng" dirty="0" smtClean="0">
                <a:solidFill>
                  <a:srgbClr val="FFFFFF"/>
                </a:solidFill>
                <a:latin typeface="Arial" pitchFamily="34" charset="0"/>
                <a:cs typeface="Arial" pitchFamily="34" charset="0"/>
              </a:rPr>
              <a:t>EXTERNAL CRITERIA:</a:t>
            </a:r>
          </a:p>
          <a:p>
            <a:pPr marL="457200" indent="-457200"/>
            <a:r>
              <a:rPr lang="en-CA" sz="2400" dirty="0" err="1" smtClean="0">
                <a:latin typeface="Arial" pitchFamily="34" charset="0"/>
                <a:cs typeface="Arial" pitchFamily="34" charset="0"/>
              </a:rPr>
              <a:t>Vernix</a:t>
            </a:r>
            <a:endParaRPr lang="en-CA" sz="2400" dirty="0" smtClean="0">
              <a:latin typeface="Arial" pitchFamily="34" charset="0"/>
              <a:cs typeface="Arial" pitchFamily="34" charset="0"/>
            </a:endParaRPr>
          </a:p>
          <a:p>
            <a:pPr marL="457200" indent="-457200">
              <a:buFont typeface="Arial" pitchFamily="34" charset="0"/>
              <a:buChar char="•"/>
            </a:pPr>
            <a:endParaRPr lang="en-CA" sz="2800" dirty="0" smtClean="0">
              <a:latin typeface="Arial" pitchFamily="34" charset="0"/>
              <a:cs typeface="Arial" pitchFamily="34" charset="0"/>
            </a:endParaRP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err="1">
                <a:latin typeface="Arial" pitchFamily="34" charset="0"/>
                <a:cs typeface="Arial" pitchFamily="34" charset="0"/>
              </a:rPr>
              <a:t>Grayish</a:t>
            </a:r>
            <a:r>
              <a:rPr lang="en-CA" sz="2400" dirty="0">
                <a:latin typeface="Arial" pitchFamily="34" charset="0"/>
                <a:cs typeface="Arial" pitchFamily="34" charset="0"/>
              </a:rPr>
              <a:t>/white, cheese-like substance that covers fetus</a:t>
            </a: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Composed of </a:t>
            </a:r>
            <a:r>
              <a:rPr lang="en-CA" sz="2400" dirty="0" err="1">
                <a:latin typeface="Arial" pitchFamily="34" charset="0"/>
                <a:cs typeface="Arial" pitchFamily="34" charset="0"/>
              </a:rPr>
              <a:t>subaceous</a:t>
            </a:r>
            <a:r>
              <a:rPr lang="en-CA" sz="2400" dirty="0">
                <a:latin typeface="Arial" pitchFamily="34" charset="0"/>
                <a:cs typeface="Arial" pitchFamily="34" charset="0"/>
              </a:rPr>
              <a:t> gland secretions, </a:t>
            </a:r>
            <a:r>
              <a:rPr lang="en-CA" sz="2400" dirty="0" err="1" smtClean="0">
                <a:latin typeface="Arial" pitchFamily="34" charset="0"/>
                <a:cs typeface="Arial" pitchFamily="34" charset="0"/>
              </a:rPr>
              <a:t>lanugo</a:t>
            </a:r>
            <a:r>
              <a:rPr lang="en-CA" sz="2400" dirty="0" smtClean="0">
                <a:latin typeface="Arial" pitchFamily="34" charset="0"/>
                <a:cs typeface="Arial" pitchFamily="34" charset="0"/>
              </a:rPr>
              <a:t>, </a:t>
            </a:r>
            <a:r>
              <a:rPr lang="en-CA" sz="2400" dirty="0">
                <a:latin typeface="Arial" pitchFamily="34" charset="0"/>
                <a:cs typeface="Arial" pitchFamily="34" charset="0"/>
              </a:rPr>
              <a:t>and shed epithelial cells</a:t>
            </a: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Appears around </a:t>
            </a:r>
            <a:r>
              <a:rPr lang="en-CA" sz="2400" dirty="0" smtClean="0">
                <a:latin typeface="Arial" pitchFamily="34" charset="0"/>
                <a:cs typeface="Arial" pitchFamily="34" charset="0"/>
              </a:rPr>
              <a:t>20 - 24 </a:t>
            </a:r>
            <a:r>
              <a:rPr lang="en-CA" sz="2400" dirty="0">
                <a:latin typeface="Arial" pitchFamily="34" charset="0"/>
                <a:cs typeface="Arial" pitchFamily="34" charset="0"/>
              </a:rPr>
              <a:t>weeks and remains thick on fetus until ~week 36</a:t>
            </a: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Usually disappears by weeks </a:t>
            </a:r>
            <a:r>
              <a:rPr lang="en-CA" sz="2400" dirty="0" smtClean="0">
                <a:latin typeface="Arial" pitchFamily="34" charset="0"/>
                <a:cs typeface="Arial" pitchFamily="34" charset="0"/>
              </a:rPr>
              <a:t>41 - 42</a:t>
            </a:r>
            <a:endParaRPr lang="en-CA" sz="2400" dirty="0">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214290"/>
            <a:ext cx="7920880" cy="5435334"/>
          </a:xfrm>
          <a:prstGeom prst="rect">
            <a:avLst/>
          </a:prstGeom>
          <a:noFill/>
        </p:spPr>
        <p:txBody>
          <a:bodyPr wrap="square" rtlCol="0">
            <a:spAutoFit/>
          </a:bodyPr>
          <a:lstStyle/>
          <a:p>
            <a:r>
              <a:rPr lang="en-CA" sz="4000" dirty="0" smtClean="0">
                <a:solidFill>
                  <a:schemeClr val="bg1"/>
                </a:solidFill>
                <a:latin typeface="Arial" pitchFamily="34" charset="0"/>
                <a:cs typeface="Arial" pitchFamily="34" charset="0"/>
              </a:rPr>
              <a:t>Skin Maturity</a:t>
            </a:r>
            <a:endParaRPr lang="en-CA" sz="3200" dirty="0" smtClean="0">
              <a:solidFill>
                <a:schemeClr val="bg1"/>
              </a:solidFill>
              <a:latin typeface="Arial" pitchFamily="34" charset="0"/>
              <a:cs typeface="Arial" pitchFamily="34" charset="0"/>
            </a:endParaRPr>
          </a:p>
          <a:p>
            <a:endParaRPr lang="en-CA" sz="3200" dirty="0" smtClean="0">
              <a:latin typeface="Arial" pitchFamily="34" charset="0"/>
              <a:cs typeface="Arial" pitchFamily="34" charset="0"/>
            </a:endParaRP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Appearance of skin is an excellent indicator of gestational age</a:t>
            </a: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smtClean="0">
                <a:latin typeface="Arial" pitchFamily="34" charset="0"/>
                <a:cs typeface="Arial" pitchFamily="34" charset="0"/>
              </a:rPr>
              <a:t>Skin becomes </a:t>
            </a:r>
            <a:r>
              <a:rPr lang="en-CA" sz="2400" dirty="0">
                <a:latin typeface="Arial" pitchFamily="34" charset="0"/>
                <a:cs typeface="Arial" pitchFamily="34" charset="0"/>
              </a:rPr>
              <a:t>thicker and less transparent with ↑ in age</a:t>
            </a: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As fetus matures, vessels become less visible and skin becomes pink</a:t>
            </a: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smtClean="0">
                <a:latin typeface="Arial" pitchFamily="34" charset="0"/>
                <a:cs typeface="Arial" pitchFamily="34" charset="0"/>
              </a:rPr>
              <a:t>Preterm </a:t>
            </a:r>
            <a:r>
              <a:rPr lang="en-US" sz="2400" dirty="0" smtClean="0">
                <a:cs typeface="Arial" charset="0"/>
              </a:rPr>
              <a:t>–</a:t>
            </a:r>
            <a:r>
              <a:rPr lang="en-CA" sz="2400" dirty="0" smtClean="0">
                <a:latin typeface="Arial" pitchFamily="34" charset="0"/>
                <a:cs typeface="Arial" pitchFamily="34" charset="0"/>
              </a:rPr>
              <a:t> </a:t>
            </a:r>
            <a:r>
              <a:rPr lang="en-CA" sz="2400" dirty="0" smtClean="0">
                <a:latin typeface="Arial" pitchFamily="34" charset="0"/>
                <a:cs typeface="Arial" pitchFamily="34" charset="0"/>
              </a:rPr>
              <a:t>Thin</a:t>
            </a:r>
            <a:r>
              <a:rPr lang="en-CA" sz="2400" dirty="0">
                <a:latin typeface="Arial" pitchFamily="34" charset="0"/>
                <a:cs typeface="Arial" pitchFamily="34" charset="0"/>
              </a:rPr>
              <a:t>, almost transparent with many visible blood vessels</a:t>
            </a: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smtClean="0">
                <a:latin typeface="Arial" pitchFamily="34" charset="0"/>
                <a:cs typeface="Arial" pitchFamily="34" charset="0"/>
              </a:rPr>
              <a:t>Term </a:t>
            </a:r>
            <a:r>
              <a:rPr lang="en-US" sz="2400" dirty="0" smtClean="0">
                <a:cs typeface="Arial" charset="0"/>
              </a:rPr>
              <a:t>–</a:t>
            </a:r>
            <a:r>
              <a:rPr lang="en-CA" sz="2400" dirty="0" smtClean="0">
                <a:latin typeface="Arial" pitchFamily="34" charset="0"/>
                <a:cs typeface="Arial" pitchFamily="34" charset="0"/>
              </a:rPr>
              <a:t> </a:t>
            </a:r>
            <a:r>
              <a:rPr lang="en-CA" sz="2400" dirty="0" smtClean="0">
                <a:latin typeface="Arial" pitchFamily="34" charset="0"/>
                <a:cs typeface="Arial" pitchFamily="34" charset="0"/>
              </a:rPr>
              <a:t>Adult-looking </a:t>
            </a:r>
            <a:r>
              <a:rPr lang="en-CA" sz="2400" dirty="0">
                <a:latin typeface="Arial" pitchFamily="34" charset="0"/>
                <a:cs typeface="Arial" pitchFamily="34" charset="0"/>
              </a:rPr>
              <a:t>skin</a:t>
            </a: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smtClean="0">
                <a:latin typeface="Arial" pitchFamily="34" charset="0"/>
                <a:cs typeface="Arial" pitchFamily="34" charset="0"/>
              </a:rPr>
              <a:t>Post-term </a:t>
            </a:r>
            <a:r>
              <a:rPr lang="en-US" sz="2400" dirty="0" smtClean="0">
                <a:cs typeface="Arial" charset="0"/>
              </a:rPr>
              <a:t>–</a:t>
            </a:r>
            <a:r>
              <a:rPr lang="en-CA" sz="2400" dirty="0" smtClean="0">
                <a:latin typeface="Arial" pitchFamily="34" charset="0"/>
                <a:cs typeface="Arial" pitchFamily="34" charset="0"/>
              </a:rPr>
              <a:t> </a:t>
            </a:r>
            <a:r>
              <a:rPr lang="en-CA" sz="2400" dirty="0" smtClean="0">
                <a:latin typeface="Arial" pitchFamily="34" charset="0"/>
                <a:cs typeface="Arial" pitchFamily="34" charset="0"/>
              </a:rPr>
              <a:t>Many </a:t>
            </a:r>
            <a:r>
              <a:rPr lang="en-CA" sz="2400" dirty="0">
                <a:latin typeface="Arial" pitchFamily="34" charset="0"/>
                <a:cs typeface="Arial" pitchFamily="34" charset="0"/>
              </a:rPr>
              <a:t>cracks/wrinkles and no visible vessels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1140415"/>
            <a:ext cx="8032406" cy="5583067"/>
          </a:xfrm>
          <a:prstGeom prst="rect">
            <a:avLst/>
          </a:prstGeom>
          <a:noFill/>
        </p:spPr>
        <p:txBody>
          <a:bodyPr wrap="square" rtlCol="0">
            <a:spAutoFit/>
          </a:bodyPr>
          <a:lstStyle/>
          <a:p>
            <a:r>
              <a:rPr lang="en-CA" sz="2800" dirty="0" smtClean="0">
                <a:latin typeface="Arial" pitchFamily="34" charset="0"/>
                <a:cs typeface="Arial" pitchFamily="34" charset="0"/>
              </a:rPr>
              <a:t>Nails</a:t>
            </a: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Always present</a:t>
            </a: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smtClean="0">
                <a:latin typeface="Arial" pitchFamily="34" charset="0"/>
                <a:cs typeface="Arial" pitchFamily="34" charset="0"/>
              </a:rPr>
              <a:t>Post-term </a:t>
            </a:r>
            <a:r>
              <a:rPr lang="en-US" sz="2400" dirty="0" smtClean="0">
                <a:cs typeface="Arial" charset="0"/>
              </a:rPr>
              <a:t>–</a:t>
            </a:r>
            <a:r>
              <a:rPr lang="en-CA" sz="2400" dirty="0" smtClean="0">
                <a:latin typeface="Arial" pitchFamily="34" charset="0"/>
                <a:cs typeface="Arial" pitchFamily="34" charset="0"/>
              </a:rPr>
              <a:t> </a:t>
            </a:r>
            <a:r>
              <a:rPr lang="en-CA" sz="2400" dirty="0" smtClean="0">
                <a:latin typeface="Arial" pitchFamily="34" charset="0"/>
                <a:cs typeface="Arial" pitchFamily="34" charset="0"/>
              </a:rPr>
              <a:t>Long </a:t>
            </a:r>
            <a:r>
              <a:rPr lang="en-CA" sz="2400" dirty="0">
                <a:latin typeface="Arial" pitchFamily="34" charset="0"/>
                <a:cs typeface="Arial" pitchFamily="34" charset="0"/>
              </a:rPr>
              <a:t>fingernails</a:t>
            </a:r>
          </a:p>
          <a:p>
            <a:pPr marL="182563" indent="-182563"/>
            <a:endParaRPr lang="en-CA" sz="2800" dirty="0" smtClean="0">
              <a:latin typeface="Arial" pitchFamily="34" charset="0"/>
              <a:cs typeface="Arial" pitchFamily="34" charset="0"/>
            </a:endParaRPr>
          </a:p>
          <a:p>
            <a:pPr marL="182563" indent="-182563"/>
            <a:r>
              <a:rPr lang="en-CA" sz="2800" dirty="0" err="1" smtClean="0">
                <a:latin typeface="Arial" pitchFamily="34" charset="0"/>
                <a:cs typeface="Arial" pitchFamily="34" charset="0"/>
              </a:rPr>
              <a:t>Lanugo</a:t>
            </a:r>
            <a:endParaRPr lang="en-CA" sz="2800" dirty="0" smtClean="0">
              <a:latin typeface="Arial" pitchFamily="34" charset="0"/>
              <a:cs typeface="Arial" pitchFamily="34" charset="0"/>
            </a:endParaRP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Fine, downy hair that covers the fetal body</a:t>
            </a: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Appears at ~ week 26 and </a:t>
            </a:r>
            <a:r>
              <a:rPr lang="en-CA" sz="2400" dirty="0" smtClean="0">
                <a:latin typeface="Arial" pitchFamily="34" charset="0"/>
                <a:cs typeface="Arial" pitchFamily="34" charset="0"/>
              </a:rPr>
              <a:t>covers </a:t>
            </a:r>
            <a:r>
              <a:rPr lang="en-CA" sz="2400" dirty="0">
                <a:latin typeface="Arial" pitchFamily="34" charset="0"/>
                <a:cs typeface="Arial" pitchFamily="34" charset="0"/>
              </a:rPr>
              <a:t>the thorax, </a:t>
            </a:r>
            <a:r>
              <a:rPr lang="en-CA" sz="2400" dirty="0" smtClean="0">
                <a:latin typeface="Arial" pitchFamily="34" charset="0"/>
                <a:cs typeface="Arial" pitchFamily="34" charset="0"/>
              </a:rPr>
              <a:t>head, </a:t>
            </a:r>
            <a:r>
              <a:rPr lang="en-CA" sz="2400" dirty="0">
                <a:latin typeface="Arial" pitchFamily="34" charset="0"/>
                <a:cs typeface="Arial" pitchFamily="34" charset="0"/>
              </a:rPr>
              <a:t>and extremities</a:t>
            </a: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Slowly disappears as fetus matures</a:t>
            </a: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smtClean="0">
                <a:latin typeface="Arial" pitchFamily="34" charset="0"/>
                <a:cs typeface="Arial" pitchFamily="34" charset="0"/>
              </a:rPr>
              <a:t>Term </a:t>
            </a:r>
            <a:r>
              <a:rPr lang="en-US" sz="2400" dirty="0" smtClean="0">
                <a:cs typeface="Arial" charset="0"/>
              </a:rPr>
              <a:t>–</a:t>
            </a:r>
            <a:r>
              <a:rPr lang="en-CA" sz="2400" dirty="0" smtClean="0">
                <a:latin typeface="Arial" pitchFamily="34" charset="0"/>
                <a:cs typeface="Arial" pitchFamily="34" charset="0"/>
              </a:rPr>
              <a:t> </a:t>
            </a:r>
            <a:r>
              <a:rPr lang="en-CA" sz="2400" dirty="0" smtClean="0">
                <a:latin typeface="Arial" pitchFamily="34" charset="0"/>
                <a:cs typeface="Arial" pitchFamily="34" charset="0"/>
              </a:rPr>
              <a:t>Might </a:t>
            </a:r>
            <a:r>
              <a:rPr lang="en-CA" sz="2400" dirty="0">
                <a:latin typeface="Arial" pitchFamily="34" charset="0"/>
                <a:cs typeface="Arial" pitchFamily="34" charset="0"/>
              </a:rPr>
              <a:t>have some lanugo on the shoulders and </a:t>
            </a:r>
            <a:r>
              <a:rPr lang="en-CA" sz="2400" dirty="0" smtClean="0">
                <a:latin typeface="Arial" pitchFamily="34" charset="0"/>
                <a:cs typeface="Arial" pitchFamily="34" charset="0"/>
              </a:rPr>
              <a:t>forehead</a:t>
            </a:r>
            <a:r>
              <a:rPr lang="en-CA" sz="2400" dirty="0" smtClean="0">
                <a:latin typeface="Arial" pitchFamily="34" charset="0"/>
                <a:cs typeface="Arial" pitchFamily="34" charset="0"/>
              </a:rPr>
              <a:t>, but </a:t>
            </a:r>
            <a:r>
              <a:rPr lang="en-CA" sz="2400" dirty="0">
                <a:latin typeface="Arial" pitchFamily="34" charset="0"/>
                <a:cs typeface="Arial" pitchFamily="34" charset="0"/>
              </a:rPr>
              <a:t>usually gone by 40 weeks</a:t>
            </a:r>
          </a:p>
          <a:p>
            <a:pPr marL="342900" indent="-342900" fontAlgn="base">
              <a:lnSpc>
                <a:spcPct val="90000"/>
              </a:lnSpc>
              <a:spcBef>
                <a:spcPct val="20000"/>
              </a:spcBef>
              <a:spcAft>
                <a:spcPct val="0"/>
              </a:spcAft>
              <a:buClr>
                <a:srgbClr val="003366"/>
              </a:buClr>
              <a:buSzPct val="90000"/>
              <a:buFont typeface="Wingdings" pitchFamily="2" charset="2"/>
              <a:buChar char="n"/>
            </a:pPr>
            <a:r>
              <a:rPr lang="en-CA" sz="2400" dirty="0">
                <a:latin typeface="Arial" pitchFamily="34" charset="0"/>
                <a:cs typeface="Arial" pitchFamily="34" charset="0"/>
              </a:rPr>
              <a:t>More common in neonates with dark skin</a:t>
            </a:r>
          </a:p>
          <a:p>
            <a:pPr>
              <a:buFont typeface="Arial" pitchFamily="34" charset="0"/>
              <a:buChar char="•"/>
            </a:pPr>
            <a:endParaRPr lang="en-CA" dirty="0" smtClean="0">
              <a:solidFill>
                <a:srgbClr val="CCFFFF"/>
              </a:solidFill>
              <a:latin typeface="Arial" pitchFamily="34" charset="0"/>
              <a:cs typeface="Arial" pitchFamily="34" charset="0"/>
            </a:endParaRPr>
          </a:p>
          <a:p>
            <a:pPr>
              <a:buFont typeface="Arial" pitchFamily="34" charset="0"/>
              <a:buChar char="•"/>
            </a:pPr>
            <a:endParaRPr lang="en-CA" dirty="0">
              <a:solidFill>
                <a:srgbClr val="CCFFFF"/>
              </a:solidFill>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Standard_Theme">
  <a:themeElements>
    <a:clrScheme name="1_MI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MI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I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MI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MI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MI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MI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MI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MI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MI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MI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MI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MI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MI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Standard_Theme</Template>
  <TotalTime>2482</TotalTime>
  <Words>4591</Words>
  <Application>Microsoft Office PowerPoint</Application>
  <PresentationFormat>On-screen Show (4:3)</PresentationFormat>
  <Paragraphs>455</Paragraphs>
  <Slides>52</Slides>
  <Notes>32</Notes>
  <HiddenSlides>0</HiddenSlides>
  <MMClips>0</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Standard_Theme</vt:lpstr>
      <vt:lpstr>Slide 1</vt:lpstr>
      <vt:lpstr>Prematurity</vt:lpstr>
      <vt:lpstr>Slide 3</vt:lpstr>
      <vt:lpstr>Slide 4</vt:lpstr>
      <vt:lpstr>Slide 5</vt:lpstr>
      <vt:lpstr>Slide 6</vt:lpstr>
      <vt:lpstr>Slide 7</vt:lpstr>
      <vt:lpstr>Slide 8</vt:lpstr>
      <vt:lpstr>Slide 9</vt:lpstr>
      <vt:lpstr>Slide 10</vt:lpstr>
      <vt:lpstr>Slide 11</vt:lpstr>
      <vt:lpstr>Suctioning</vt:lpstr>
      <vt:lpstr>Apgar Scoring</vt:lpstr>
      <vt:lpstr>Apgar</vt:lpstr>
      <vt:lpstr>Apgar Score</vt:lpstr>
      <vt:lpstr>Apgar Score</vt:lpstr>
      <vt:lpstr>Apgar Score</vt:lpstr>
      <vt:lpstr>Apgar Score</vt:lpstr>
      <vt:lpstr>Apgar Score</vt:lpstr>
      <vt:lpstr>Apgar Score</vt:lpstr>
      <vt:lpstr>Apgar Score</vt:lpstr>
      <vt:lpstr>The Apgar Score</vt:lpstr>
      <vt:lpstr>Slide 23</vt:lpstr>
      <vt:lpstr>Slide 24</vt:lpstr>
      <vt:lpstr>Slide 25</vt:lpstr>
      <vt:lpstr>Slide 26</vt:lpstr>
      <vt:lpstr>Slide 27</vt:lpstr>
      <vt:lpstr>Physical Examination</vt:lpstr>
      <vt:lpstr>Physical Examination </vt:lpstr>
      <vt:lpstr>Physical Examination (cont.)</vt:lpstr>
      <vt:lpstr>Silverman Score</vt:lpstr>
      <vt:lpstr>Physical Examination</vt:lpstr>
      <vt:lpstr>Slide 33</vt:lpstr>
      <vt:lpstr>Slide 34</vt:lpstr>
      <vt:lpstr>Slide 35</vt:lpstr>
      <vt:lpstr>Slide 36</vt:lpstr>
      <vt:lpstr>Slide 37</vt:lpstr>
      <vt:lpstr>Physical Examination</vt:lpstr>
      <vt:lpstr>Physical Examination cont.</vt:lpstr>
      <vt:lpstr>Physical Assessment</vt:lpstr>
      <vt:lpstr>Physical Examination</vt:lpstr>
      <vt:lpstr>Physical Examination cont.</vt:lpstr>
      <vt:lpstr>Physical Examination cont.</vt:lpstr>
      <vt:lpstr>Slide 44</vt:lpstr>
      <vt:lpstr>The Newborn Baby’s Capacities</vt:lpstr>
      <vt:lpstr>Newborn Reflexes</vt:lpstr>
      <vt:lpstr>Rooting </vt:lpstr>
      <vt:lpstr>Moro Reflex</vt:lpstr>
      <vt:lpstr> Grasp Reflex</vt:lpstr>
      <vt:lpstr>Slide 50</vt:lpstr>
      <vt:lpstr>Laboratory Assessment</vt:lpstr>
      <vt:lpstr>Laboratory Examination cont.</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Bluekuchen</dc:creator>
  <cp:lastModifiedBy>Joel</cp:lastModifiedBy>
  <cp:revision>143</cp:revision>
  <dcterms:created xsi:type="dcterms:W3CDTF">2010-01-14T19:59:40Z</dcterms:created>
  <dcterms:modified xsi:type="dcterms:W3CDTF">2012-05-09T01:17:08Z</dcterms:modified>
</cp:coreProperties>
</file>