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9"/>
  </p:notesMasterIdLst>
  <p:handoutMasterIdLst>
    <p:handoutMasterId r:id="rId50"/>
  </p:handoutMasterIdLst>
  <p:sldIdLst>
    <p:sldId id="256" r:id="rId2"/>
    <p:sldId id="369" r:id="rId3"/>
    <p:sldId id="368" r:id="rId4"/>
    <p:sldId id="363" r:id="rId5"/>
    <p:sldId id="370" r:id="rId6"/>
    <p:sldId id="289" r:id="rId7"/>
    <p:sldId id="364" r:id="rId8"/>
    <p:sldId id="371" r:id="rId9"/>
    <p:sldId id="372" r:id="rId10"/>
    <p:sldId id="365" r:id="rId11"/>
    <p:sldId id="373" r:id="rId12"/>
    <p:sldId id="374" r:id="rId13"/>
    <p:sldId id="366" r:id="rId14"/>
    <p:sldId id="375" r:id="rId15"/>
    <p:sldId id="367" r:id="rId16"/>
    <p:sldId id="376" r:id="rId17"/>
    <p:sldId id="378" r:id="rId18"/>
    <p:sldId id="377" r:id="rId19"/>
    <p:sldId id="379" r:id="rId20"/>
    <p:sldId id="317" r:id="rId21"/>
    <p:sldId id="276" r:id="rId22"/>
    <p:sldId id="273" r:id="rId23"/>
    <p:sldId id="269" r:id="rId24"/>
    <p:sldId id="274" r:id="rId25"/>
    <p:sldId id="279" r:id="rId26"/>
    <p:sldId id="281" r:id="rId27"/>
    <p:sldId id="380" r:id="rId28"/>
    <p:sldId id="282" r:id="rId29"/>
    <p:sldId id="283" r:id="rId30"/>
    <p:sldId id="305" r:id="rId31"/>
    <p:sldId id="309" r:id="rId32"/>
    <p:sldId id="310" r:id="rId33"/>
    <p:sldId id="392" r:id="rId34"/>
    <p:sldId id="393" r:id="rId35"/>
    <p:sldId id="394" r:id="rId36"/>
    <p:sldId id="381" r:id="rId37"/>
    <p:sldId id="382" r:id="rId38"/>
    <p:sldId id="383" r:id="rId39"/>
    <p:sldId id="384" r:id="rId40"/>
    <p:sldId id="385" r:id="rId41"/>
    <p:sldId id="386" r:id="rId42"/>
    <p:sldId id="387" r:id="rId43"/>
    <p:sldId id="388" r:id="rId44"/>
    <p:sldId id="389" r:id="rId45"/>
    <p:sldId id="390" r:id="rId46"/>
    <p:sldId id="391" r:id="rId47"/>
    <p:sldId id="33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126" autoAdjust="0"/>
    <p:restoredTop sz="78501" autoAdjust="0"/>
  </p:normalViewPr>
  <p:slideViewPr>
    <p:cSldViewPr>
      <p:cViewPr varScale="1">
        <p:scale>
          <a:sx n="56" d="100"/>
          <a:sy n="56" d="100"/>
        </p:scale>
        <p:origin x="-1542" y="-102"/>
      </p:cViewPr>
      <p:guideLst>
        <p:guide orient="horz" pos="2160"/>
        <p:guide pos="2880"/>
      </p:guideLst>
    </p:cSldViewPr>
  </p:slideViewPr>
  <p:outlineViewPr>
    <p:cViewPr>
      <p:scale>
        <a:sx n="33" d="100"/>
        <a:sy n="33" d="100"/>
      </p:scale>
      <p:origin x="0" y="16302"/>
    </p:cViewPr>
  </p:outlineViewPr>
  <p:notesTextViewPr>
    <p:cViewPr>
      <p:scale>
        <a:sx n="100" d="100"/>
        <a:sy n="100" d="100"/>
      </p:scale>
      <p:origin x="0" y="0"/>
    </p:cViewPr>
  </p:notesTextViewPr>
  <p:sorterViewPr>
    <p:cViewPr>
      <p:scale>
        <a:sx n="66" d="100"/>
        <a:sy n="66" d="100"/>
      </p:scale>
      <p:origin x="0" y="1278"/>
    </p:cViewPr>
  </p:sorterViewPr>
  <p:notesViewPr>
    <p:cSldViewPr>
      <p:cViewPr>
        <p:scale>
          <a:sx n="100" d="100"/>
          <a:sy n="100" d="100"/>
        </p:scale>
        <p:origin x="-85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473712-5D40-4507-AE12-563C3DE8854E}" type="datetimeFigureOut">
              <a:rPr lang="en-US" smtClean="0"/>
              <a:pPr/>
              <a:t>5/7/2012</a:t>
            </a:fld>
            <a:endParaRPr lang="en-CA"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CC964B-D346-4039-AB55-11A50568AD8A}" type="slidenum">
              <a:rPr lang="en-CA" smtClean="0"/>
              <a:pPr/>
              <a:t>‹#›</a:t>
            </a:fld>
            <a:endParaRPr lang="en-CA" dirty="0"/>
          </a:p>
        </p:txBody>
      </p:sp>
    </p:spTree>
    <p:extLst>
      <p:ext uri="{BB962C8B-B14F-4D97-AF65-F5344CB8AC3E}">
        <p14:creationId xmlns="" xmlns:p14="http://schemas.microsoft.com/office/powerpoint/2010/main" val="2024838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9EE997-348D-4D0D-83FA-52EC0869E53E}" type="datetimeFigureOut">
              <a:rPr lang="en-US" smtClean="0"/>
              <a:pPr/>
              <a:t>5/7/2012</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0ED476-1F2E-4497-A399-FAD912804FEE}" type="slidenum">
              <a:rPr lang="en-CA" smtClean="0"/>
              <a:pPr/>
              <a:t>‹#›</a:t>
            </a:fld>
            <a:endParaRPr lang="en-CA" dirty="0"/>
          </a:p>
        </p:txBody>
      </p:sp>
    </p:spTree>
    <p:extLst>
      <p:ext uri="{BB962C8B-B14F-4D97-AF65-F5344CB8AC3E}">
        <p14:creationId xmlns="" xmlns:p14="http://schemas.microsoft.com/office/powerpoint/2010/main" val="2517589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dirty="0" smtClean="0"/>
              <a:t>Determining the due </a:t>
            </a:r>
            <a:r>
              <a:rPr lang="en-CA" sz="1200" dirty="0" smtClean="0"/>
              <a:t>date</a:t>
            </a:r>
            <a:endParaRPr lang="en-CA" sz="1200" dirty="0" smtClean="0"/>
          </a:p>
          <a:p>
            <a:endParaRPr lang="en-CA" sz="1200" dirty="0" smtClean="0"/>
          </a:p>
          <a:p>
            <a:r>
              <a:rPr lang="en-CA" sz="1200" dirty="0" smtClean="0"/>
              <a:t>It's not always possible to determine the exact date of conception.  Most </a:t>
            </a:r>
            <a:r>
              <a:rPr lang="en-CA" sz="1200" dirty="0" smtClean="0"/>
              <a:t>due-date </a:t>
            </a:r>
            <a:r>
              <a:rPr lang="en-CA" sz="1200" dirty="0" smtClean="0"/>
              <a:t>calculators are based on a gestational period of 40 weeks from the first day of a woman's Last Menstrual Period (LMP).  This assumes a woman ovulates and conceives exactly two weeks after the first day of her LMP and carries the baby for 38 weeks.  The problem is, of course, that this is an estimate, and 40 weeks is only an average term of pregnancy. </a:t>
            </a:r>
          </a:p>
          <a:p>
            <a:endParaRPr lang="en-CA" sz="1200" dirty="0" smtClean="0"/>
          </a:p>
          <a:p>
            <a:r>
              <a:rPr lang="en-CA" sz="1200" dirty="0" smtClean="0"/>
              <a:t>A normal pregnancy can last anywhere between 38 and 42 weeks.  Many obstetricians will use what is called "Naegle's Rule" to determine the approximate due </a:t>
            </a:r>
            <a:r>
              <a:rPr lang="en-CA" sz="1200" dirty="0" smtClean="0"/>
              <a:t>date.</a:t>
            </a:r>
            <a:endParaRPr lang="en-CA" sz="1200" dirty="0" smtClean="0"/>
          </a:p>
          <a:p>
            <a:r>
              <a:rPr lang="en-CA" sz="1200" dirty="0" smtClean="0"/>
              <a:t>Take the first day of your last period, </a:t>
            </a:r>
            <a:r>
              <a:rPr lang="en-CA" sz="1200" dirty="0" smtClean="0"/>
              <a:t>count </a:t>
            </a:r>
            <a:r>
              <a:rPr lang="en-CA" sz="1200" dirty="0" smtClean="0"/>
              <a:t>back three months, then add seven days.  For example, a LMP of January 1, 2001 would give you an approximate due date of October 8, 2001 (an even 40 weeks ahead</a:t>
            </a:r>
            <a:r>
              <a:rPr lang="en-CA" sz="1200" dirty="0" smtClean="0"/>
              <a:t>).</a:t>
            </a:r>
            <a:endParaRPr lang="en-CA" sz="1200" dirty="0" smtClean="0"/>
          </a:p>
        </p:txBody>
      </p:sp>
      <p:sp>
        <p:nvSpPr>
          <p:cNvPr id="4" name="Slide Number Placeholder 3"/>
          <p:cNvSpPr>
            <a:spLocks noGrp="1"/>
          </p:cNvSpPr>
          <p:nvPr>
            <p:ph type="sldNum" sz="quarter" idx="10"/>
          </p:nvPr>
        </p:nvSpPr>
        <p:spPr/>
        <p:txBody>
          <a:bodyPr/>
          <a:lstStyle/>
          <a:p>
            <a:fld id="{370ED476-1F2E-4497-A399-FAD912804FEE}" type="slidenum">
              <a:rPr lang="en-CA" smtClean="0"/>
              <a:pPr/>
              <a:t>1</a:t>
            </a:fld>
            <a:endParaRPr lang="en-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1 – Type I </a:t>
            </a:r>
            <a:r>
              <a:rPr lang="en-CA" dirty="0" err="1" smtClean="0"/>
              <a:t>pneumocytes</a:t>
            </a:r>
            <a:endParaRPr lang="en-CA" dirty="0" smtClean="0"/>
          </a:p>
          <a:p>
            <a:r>
              <a:rPr lang="en-CA" dirty="0" smtClean="0"/>
              <a:t>2 – Type</a:t>
            </a:r>
            <a:r>
              <a:rPr lang="en-CA" baseline="0" dirty="0" smtClean="0"/>
              <a:t> II </a:t>
            </a:r>
            <a:r>
              <a:rPr lang="en-CA" baseline="0" dirty="0" err="1" smtClean="0"/>
              <a:t>pneumocytes</a:t>
            </a:r>
            <a:endParaRPr lang="en-CA" baseline="0" dirty="0" smtClean="0"/>
          </a:p>
          <a:p>
            <a:r>
              <a:rPr lang="en-CA" baseline="0" dirty="0" smtClean="0"/>
              <a:t>3 – Capillaries</a:t>
            </a:r>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12</a:t>
            </a:fld>
            <a:endParaRPr lang="en-C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13</a:t>
            </a:fld>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14</a:t>
            </a:fld>
            <a:endParaRPr lang="en-C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800" dirty="0" smtClean="0"/>
              <a:t>Fetal lung fluid</a:t>
            </a:r>
          </a:p>
          <a:p>
            <a:r>
              <a:rPr lang="en-CA" sz="1800" dirty="0" smtClean="0"/>
              <a:t>The fetal lung has no respiratory function before birth; it is a </a:t>
            </a:r>
            <a:r>
              <a:rPr lang="en-CA" sz="1800" dirty="0" err="1" smtClean="0"/>
              <a:t>secretory</a:t>
            </a:r>
            <a:r>
              <a:rPr lang="en-CA" sz="1800" dirty="0" smtClean="0"/>
              <a:t> organ that produces approximately 250 to 350 mL of fluid per day.</a:t>
            </a:r>
            <a:r>
              <a:rPr lang="en-CA" sz="1800" baseline="30000" dirty="0" smtClean="0"/>
              <a:t> </a:t>
            </a:r>
            <a:r>
              <a:rPr lang="en-CA" sz="1800" dirty="0" smtClean="0"/>
              <a:t> Throughout the gestation period, fluid is produced in the alveoli and continuously flows to the </a:t>
            </a:r>
            <a:r>
              <a:rPr lang="en-CA" sz="1800" dirty="0" err="1" smtClean="0"/>
              <a:t>oropharynx</a:t>
            </a:r>
            <a:r>
              <a:rPr lang="en-CA" sz="1800" dirty="0" smtClean="0"/>
              <a:t>, where it is swallowed or expelled into the amniotic fluid.  The presence of this liquid maintains lung expansion and facilitates pulmonary growth.  The stretch of alveoli by fetal lung fluid and the periodic distension provided by the action of fetal breathing movements </a:t>
            </a:r>
            <a:r>
              <a:rPr lang="en-CA" sz="1800" dirty="0" smtClean="0"/>
              <a:t>appear </a:t>
            </a:r>
            <a:r>
              <a:rPr lang="en-CA" sz="1800" dirty="0" smtClean="0"/>
              <a:t>to be necessary.  The absence of lung fluid and breathing movements during fetal development results in an underdeveloped lung</a:t>
            </a:r>
            <a:r>
              <a:rPr lang="en-CA" sz="1800" dirty="0" smtClean="0"/>
              <a:t>.</a:t>
            </a:r>
            <a:endParaRPr lang="en-CA" sz="1800" dirty="0" smtClean="0"/>
          </a:p>
        </p:txBody>
      </p:sp>
      <p:sp>
        <p:nvSpPr>
          <p:cNvPr id="4" name="Slide Number Placeholder 3"/>
          <p:cNvSpPr>
            <a:spLocks noGrp="1"/>
          </p:cNvSpPr>
          <p:nvPr>
            <p:ph type="sldNum" sz="quarter" idx="10"/>
          </p:nvPr>
        </p:nvSpPr>
        <p:spPr/>
        <p:txBody>
          <a:bodyPr/>
          <a:lstStyle/>
          <a:p>
            <a:fld id="{370ED476-1F2E-4497-A399-FAD912804FEE}" type="slidenum">
              <a:rPr lang="en-CA" smtClean="0"/>
              <a:pPr/>
              <a:t>15</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sz="1800"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7A176B-9A60-469E-98A0-59F64BE0734C}"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70CD19-2FFF-4DDB-AE8C-303F11ECEA6A}" type="slidenum">
              <a:rPr lang="en-US"/>
              <a:pPr/>
              <a:t>21</a:t>
            </a:fld>
            <a:endParaRPr lang="en-US" dirty="0"/>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normAutofit/>
          </a:bodyPr>
          <a:lstStyle/>
          <a:p>
            <a:r>
              <a:rPr lang="en-CA" sz="1400" dirty="0" smtClean="0"/>
              <a:t>A tough gelatinous material called </a:t>
            </a:r>
            <a:r>
              <a:rPr lang="en-CA" sz="1400" b="0" i="0" dirty="0" smtClean="0"/>
              <a:t>Wharton's jelly </a:t>
            </a:r>
            <a:r>
              <a:rPr lang="en-CA" sz="1400" dirty="0" smtClean="0"/>
              <a:t>surrounds the umbilical vessels, preventing the cord from kinking and occluding blood flow to the fetus.  After birth, the umbilical vessels remain open for a short time, allowing vascular access for fluid infusion and blood sampling.</a:t>
            </a:r>
          </a:p>
          <a:p>
            <a:r>
              <a:rPr lang="en-CA" sz="1400" dirty="0" smtClean="0"/>
              <a:t>Normal blood-gas values in a term fetus</a:t>
            </a:r>
          </a:p>
          <a:p>
            <a:r>
              <a:rPr lang="en-CA" sz="1400" dirty="0" smtClean="0"/>
              <a:t>Umbilical artery</a:t>
            </a:r>
          </a:p>
          <a:p>
            <a:r>
              <a:rPr lang="en-CA" sz="1400" dirty="0" smtClean="0"/>
              <a:t>PO</a:t>
            </a:r>
            <a:r>
              <a:rPr lang="en-CA" sz="1400" baseline="-25000" dirty="0" smtClean="0"/>
              <a:t>2</a:t>
            </a:r>
            <a:r>
              <a:rPr lang="en-CA" sz="1400" dirty="0" smtClean="0"/>
              <a:t>     </a:t>
            </a:r>
            <a:r>
              <a:rPr lang="en-CA" sz="1400" dirty="0" smtClean="0"/>
              <a:t>19 mmHg</a:t>
            </a:r>
          </a:p>
          <a:p>
            <a:r>
              <a:rPr lang="en-CA" sz="1400" dirty="0" smtClean="0"/>
              <a:t>PCO</a:t>
            </a:r>
            <a:r>
              <a:rPr lang="en-CA" sz="1400" baseline="-25000" dirty="0" smtClean="0"/>
              <a:t>2</a:t>
            </a:r>
            <a:r>
              <a:rPr lang="en-CA" sz="1400" dirty="0" smtClean="0"/>
              <a:t>   47 mmHg</a:t>
            </a:r>
          </a:p>
          <a:p>
            <a:r>
              <a:rPr lang="en-CA" sz="1400" dirty="0" smtClean="0"/>
              <a:t>Ph 7.36</a:t>
            </a:r>
          </a:p>
          <a:p>
            <a:r>
              <a:rPr lang="en-CA" sz="1400" dirty="0" smtClean="0"/>
              <a:t>Umbilical vein</a:t>
            </a:r>
          </a:p>
          <a:p>
            <a:r>
              <a:rPr lang="en-CA" sz="1400" dirty="0" smtClean="0"/>
              <a:t>30</a:t>
            </a:r>
          </a:p>
          <a:p>
            <a:r>
              <a:rPr lang="en-CA" sz="1400" dirty="0" smtClean="0"/>
              <a:t>43</a:t>
            </a:r>
          </a:p>
          <a:p>
            <a:r>
              <a:rPr lang="en-CA" sz="1400" dirty="0" smtClean="0"/>
              <a:t>7.39</a:t>
            </a:r>
            <a:endParaRPr lang="en-CA" sz="140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22</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5D3DD5-1DF2-45B3-8E43-D81E39C057C4}" type="slidenum">
              <a:rPr lang="en-US"/>
              <a:pPr/>
              <a:t>23</a:t>
            </a:fld>
            <a:endParaRPr lang="en-US" dirty="0"/>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dirty="0" smtClean="0"/>
              <a:t>The </a:t>
            </a:r>
            <a:r>
              <a:rPr lang="en-CA" sz="1600" b="0" dirty="0" smtClean="0"/>
              <a:t>placenta </a:t>
            </a:r>
            <a:r>
              <a:rPr lang="en-CA" sz="1600" dirty="0" smtClean="0"/>
              <a:t>is a highly vascular gas-exchange organ</a:t>
            </a:r>
            <a:r>
              <a:rPr lang="en-CA" sz="1600" baseline="0" dirty="0" smtClean="0"/>
              <a:t> that</a:t>
            </a:r>
            <a:r>
              <a:rPr lang="en-CA" sz="1600" dirty="0" smtClean="0"/>
              <a:t> provides a circulatory link between mother and embryo.  </a:t>
            </a:r>
            <a:r>
              <a:rPr lang="en-CA" sz="1600" dirty="0" smtClean="0"/>
              <a:t>The placenta </a:t>
            </a:r>
            <a:r>
              <a:rPr lang="en-CA" sz="1600" dirty="0" smtClean="0"/>
              <a:t>is required for survival of the fetus.  The fetus relies on maternal blood flow through the placenta for the exchange of nutrients and wastes, including oxygen delivery and carbon dioxide removal.  The placenta separates the fetus from the </a:t>
            </a:r>
            <a:r>
              <a:rPr lang="en-CA" sz="1600" b="0" dirty="0" smtClean="0"/>
              <a:t>endometrium </a:t>
            </a:r>
            <a:r>
              <a:rPr lang="en-CA" sz="1600" dirty="0" smtClean="0"/>
              <a:t>(mucous membrane lining) of the uterus and consists of two compartments: (1) the fetal compartment, arising from the embryonic sac, and (2) the maternal compartment, derived from the </a:t>
            </a:r>
            <a:r>
              <a:rPr lang="en-CA" sz="1600" dirty="0" err="1" smtClean="0"/>
              <a:t>endometrium</a:t>
            </a:r>
            <a:r>
              <a:rPr lang="en-CA" sz="1600" dirty="0" smtClean="0"/>
              <a:t>.</a:t>
            </a:r>
            <a:endParaRPr lang="en-CA"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CA"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sz="1600" dirty="0" smtClean="0"/>
              <a:t>The placenta transports nutrients and wastes between mother and fetus through the umbilical cord</a:t>
            </a:r>
            <a:r>
              <a:rPr lang="en-CA" sz="1600" dirty="0" smtClean="0"/>
              <a:t>.  </a:t>
            </a:r>
            <a:r>
              <a:rPr lang="en-CA" sz="1600" b="0" dirty="0" smtClean="0"/>
              <a:t>Abruptio placentae</a:t>
            </a:r>
            <a:r>
              <a:rPr lang="en-CA" sz="1600" dirty="0" smtClean="0"/>
              <a:t>, or premature detachment of the placenta from the uterine wall, is a medical emergency and may result in life-threatening maternal haemorrhage and fetal asphyxia</a:t>
            </a:r>
            <a:r>
              <a:rPr lang="en-CA" sz="1600" dirty="0" smtClean="0"/>
              <a:t>.</a:t>
            </a:r>
            <a:endParaRPr lang="en-CA" sz="16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62BD49-3821-417D-8B55-79AC9A1A146B}" type="slidenum">
              <a:rPr lang="en-US"/>
              <a:pPr/>
              <a:t>24</a:t>
            </a:fld>
            <a:endParaRPr lang="en-US" dirty="0"/>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r>
              <a:rPr lang="en-CA" dirty="0" smtClean="0"/>
              <a:t>The placenta is not a very efficient gas-exchange organ.  The PO</a:t>
            </a:r>
            <a:r>
              <a:rPr lang="en-CA" baseline="-25000" dirty="0" smtClean="0"/>
              <a:t>2 </a:t>
            </a:r>
            <a:r>
              <a:rPr lang="en-CA" dirty="0" smtClean="0"/>
              <a:t>of maternal blood in the intervillous spaces is about 50 mm Hg, but blood leaving the placenta through the umbilical vein to oxygenate the fetus has a PO</a:t>
            </a:r>
            <a:r>
              <a:rPr lang="en-CA" baseline="-25000" dirty="0" smtClean="0"/>
              <a:t>2 </a:t>
            </a:r>
            <a:r>
              <a:rPr lang="en-CA" dirty="0" smtClean="0"/>
              <a:t>of only about 30 mm Hg.  Fetal blood returning through the umbilical arteries to the placenta for reoxygenation has a PaO</a:t>
            </a:r>
            <a:r>
              <a:rPr lang="en-CA" baseline="-25000" dirty="0" smtClean="0"/>
              <a:t>2 </a:t>
            </a:r>
            <a:r>
              <a:rPr lang="en-CA" dirty="0" smtClean="0"/>
              <a:t>of only about 19 mm Hg.</a:t>
            </a:r>
            <a:r>
              <a:rPr lang="en-CA" baseline="30000" dirty="0" smtClean="0"/>
              <a:t> </a:t>
            </a:r>
            <a:r>
              <a:rPr lang="en-CA" dirty="0" smtClean="0"/>
              <a:t> Thus, the maximum PO</a:t>
            </a:r>
            <a:r>
              <a:rPr lang="en-CA" baseline="-25000" dirty="0" smtClean="0"/>
              <a:t>2 </a:t>
            </a:r>
            <a:r>
              <a:rPr lang="en-CA" dirty="0" smtClean="0"/>
              <a:t>experienced by the fetus is about 30 mm Hg.  The primary factor limiting oxygen transport to the fetus is blood flow.  Any factor diminishing uterine or fetal blood flow results in fetal hypoxia and intrauterine growth retardation (IUGR).  Severe reduction in fetal blood flow may result in fetal asphyxia and death. </a:t>
            </a:r>
          </a:p>
          <a:p>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4</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800" dirty="0" smtClean="0"/>
              <a:t>Fetal haemoglobin (HbF) has a greater affinity for oxygen than adult haemoglobin.  This increase in oxygen affinity is associated with a left shift of the fetal oxyhemoglobin dissociation curve, which means that oxygen binds more readily to </a:t>
            </a:r>
            <a:r>
              <a:rPr lang="en-CA" sz="1800" dirty="0" err="1" smtClean="0"/>
              <a:t>HbF</a:t>
            </a:r>
            <a:r>
              <a:rPr lang="en-CA" sz="1800" dirty="0" smtClean="0"/>
              <a:t> (but</a:t>
            </a:r>
            <a:r>
              <a:rPr lang="en-CA" sz="1800" baseline="0" dirty="0" smtClean="0"/>
              <a:t> releases it less readily).  Normal fetal </a:t>
            </a:r>
            <a:r>
              <a:rPr lang="en-CA" sz="1800" baseline="0" dirty="0" err="1" smtClean="0"/>
              <a:t>Hgb</a:t>
            </a:r>
            <a:r>
              <a:rPr lang="en-CA" sz="1800" baseline="0" dirty="0" smtClean="0"/>
              <a:t> is 16-19 g/100 </a:t>
            </a:r>
            <a:r>
              <a:rPr lang="en-CA" sz="1800" baseline="0" dirty="0" err="1" smtClean="0"/>
              <a:t>mL</a:t>
            </a:r>
            <a:endParaRPr lang="en-CA" sz="1800" baseline="0" dirty="0" smtClean="0"/>
          </a:p>
          <a:p>
            <a:r>
              <a:rPr lang="en-CA" sz="1800" dirty="0" smtClean="0"/>
              <a:t>This facilitates the placental transfer of oxygen to fetal blood, allowing the fetus to survive in a relatively hypoxic environment.  The maximum PO</a:t>
            </a:r>
            <a:r>
              <a:rPr lang="en-CA" sz="1800" baseline="-25000" dirty="0" smtClean="0"/>
              <a:t>2 </a:t>
            </a:r>
            <a:r>
              <a:rPr lang="en-CA" sz="1800" dirty="0" smtClean="0"/>
              <a:t>of the fetus is only about 30 mm Hg, but this corresponds to a fetal saturation of 75% to 80%</a:t>
            </a:r>
            <a:r>
              <a:rPr lang="en-CA" sz="1800" baseline="0" dirty="0" smtClean="0"/>
              <a:t> </a:t>
            </a:r>
            <a:r>
              <a:rPr lang="en-CA" sz="1800" dirty="0" smtClean="0"/>
              <a:t> This relatively high saturation is possible because HbF has a strong affinity for oxygen, shifting the oxyhemoglobin dissociation curve to the left.  Most HbF is replaced by adult Hb by 6 months of age.</a:t>
            </a:r>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70ED476-1F2E-4497-A399-FAD912804FEE}" type="slidenum">
              <a:rPr lang="en-CA" smtClean="0"/>
              <a:pPr/>
              <a:t>25</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672158" cy="4300566"/>
          </a:xfrm>
        </p:spPr>
        <p:txBody>
          <a:bodyPr>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800" dirty="0" smtClean="0"/>
              <a:t>During development, the fetus periodically exhibits shallow respiratory chest movements, or “fetal breathing.”  This normal occurrence moves amniotic and fetal lung fluid into and out of the oropharynx.  </a:t>
            </a:r>
            <a:r>
              <a:rPr lang="en-CA" sz="1800" dirty="0" err="1" smtClean="0"/>
              <a:t>Vagal</a:t>
            </a:r>
            <a:r>
              <a:rPr lang="en-CA" sz="1800" dirty="0" smtClean="0"/>
              <a:t> stimulation and hypoxic stress caused by cord compression may cause rectal sphincter muscles to relax, resulting in </a:t>
            </a:r>
            <a:r>
              <a:rPr lang="en-CA" sz="1800" dirty="0" smtClean="0"/>
              <a:t>the release </a:t>
            </a:r>
            <a:r>
              <a:rPr lang="en-CA" sz="1800" dirty="0" smtClean="0"/>
              <a:t>of </a:t>
            </a:r>
            <a:r>
              <a:rPr lang="en-CA" sz="1800" b="0" dirty="0" smtClean="0"/>
              <a:t>meconium </a:t>
            </a:r>
            <a:r>
              <a:rPr lang="en-CA" sz="1800" dirty="0" smtClean="0"/>
              <a:t>(fetal bowel contents) into the amniotic fluid.  Deep gasping movements of the distressed fetus may cause amniotic fluid and meconium to be aspirated into the infant's lung.  </a:t>
            </a:r>
            <a:r>
              <a:rPr lang="en-CA" sz="1800" dirty="0" err="1" smtClean="0"/>
              <a:t>Meconium</a:t>
            </a:r>
            <a:r>
              <a:rPr lang="en-CA" sz="1800" dirty="0" smtClean="0"/>
              <a:t> aspiration usually leads to respiratory distress after birth because of airway obstruction or chemical irritation.  This is known as meconium aspiration syndrome.</a:t>
            </a:r>
          </a:p>
        </p:txBody>
      </p:sp>
      <p:sp>
        <p:nvSpPr>
          <p:cNvPr id="4" name="Slide Number Placeholder 3"/>
          <p:cNvSpPr>
            <a:spLocks noGrp="1"/>
          </p:cNvSpPr>
          <p:nvPr>
            <p:ph type="sldNum" sz="quarter" idx="10"/>
          </p:nvPr>
        </p:nvSpPr>
        <p:spPr/>
        <p:txBody>
          <a:bodyPr/>
          <a:lstStyle/>
          <a:p>
            <a:fld id="{370ED476-1F2E-4497-A399-FAD912804FEE}" type="slidenum">
              <a:rPr lang="en-CA" smtClean="0"/>
              <a:pPr/>
              <a:t>26</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672158" cy="4300566"/>
          </a:xfrm>
        </p:spPr>
        <p:txBody>
          <a:bodyPr>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800" dirty="0" smtClean="0"/>
              <a:t>During development, the fetus periodically exhibits shallow respiratory chest movements or “fetal breathing.”  This normal occurrence moves amniotic and fetal lung fluid into and out of the oropharynx.  </a:t>
            </a:r>
            <a:r>
              <a:rPr lang="en-CA" sz="1800" dirty="0" err="1" smtClean="0"/>
              <a:t>Vagal</a:t>
            </a:r>
            <a:r>
              <a:rPr lang="en-CA" sz="1800" dirty="0" smtClean="0"/>
              <a:t> stimulation and hypoxic stress caused by cord compression may cause rectal sphincter muscles to relax, resulting in </a:t>
            </a:r>
            <a:r>
              <a:rPr lang="en-CA" sz="1800" dirty="0" smtClean="0"/>
              <a:t>the release </a:t>
            </a:r>
            <a:r>
              <a:rPr lang="en-CA" sz="1800" dirty="0" smtClean="0"/>
              <a:t>of </a:t>
            </a:r>
            <a:r>
              <a:rPr lang="en-CA" sz="1800" b="0" dirty="0" smtClean="0"/>
              <a:t>meconium </a:t>
            </a:r>
            <a:r>
              <a:rPr lang="en-CA" sz="1800" dirty="0" smtClean="0"/>
              <a:t>(fetal bowel contents) into the amniotic fluid.  Deep gasping movements of the distressed fetus may cause amniotic fluid and meconium to be aspirated into the infant's lung.  Meconium aspiration usually leads to respiratory distress after birth because of airway obstruction or chemical irritation.  This is known as meconium aspiration syndrome.</a:t>
            </a:r>
          </a:p>
          <a:p>
            <a:endParaRPr lang="en-CA" sz="1800" dirty="0" smtClean="0"/>
          </a:p>
          <a:p>
            <a:endParaRPr lang="en-CA" sz="1800"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27</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28</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29</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30</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31</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14375"/>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7A176B-9A60-469E-98A0-59F64BE0734C}" type="slidenum">
              <a:rPr lang="en-US" smtClean="0"/>
              <a:pPr/>
              <a:t>32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7A176B-9A60-469E-98A0-59F64BE0734C}" type="slidenum">
              <a:rPr lang="en-US" smtClean="0"/>
              <a:pPr/>
              <a:t>33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We see the relatively</a:t>
            </a:r>
            <a:r>
              <a:rPr lang="en-CA" baseline="0" dirty="0" smtClean="0"/>
              <a:t> static value of the </a:t>
            </a:r>
            <a:r>
              <a:rPr lang="en-CA" baseline="0" dirty="0" err="1" smtClean="0"/>
              <a:t>sphingomyelin</a:t>
            </a:r>
            <a:r>
              <a:rPr lang="en-CA" baseline="0" dirty="0" smtClean="0"/>
              <a:t>, and more importantly we see the elevation in lecithin that occurs around 33 - 35 weeks as the type II </a:t>
            </a:r>
            <a:r>
              <a:rPr lang="en-CA" baseline="0" dirty="0" err="1" smtClean="0"/>
              <a:t>pneomocytes</a:t>
            </a:r>
            <a:r>
              <a:rPr lang="en-CA" baseline="0" dirty="0" smtClean="0"/>
              <a:t> really start doing their job.</a:t>
            </a:r>
          </a:p>
          <a:p>
            <a:endParaRPr lang="en-CA" baseline="0" dirty="0" smtClean="0"/>
          </a:p>
          <a:p>
            <a:r>
              <a:rPr lang="en-CA" baseline="0" dirty="0" smtClean="0"/>
              <a:t>If we calculated this ratio on the dotted line, we would get:</a:t>
            </a:r>
          </a:p>
          <a:p>
            <a:r>
              <a:rPr lang="en-CA" baseline="0" dirty="0" smtClean="0"/>
              <a:t>	Lecithin = </a:t>
            </a:r>
            <a:r>
              <a:rPr lang="en-CA" u="sng" baseline="0" dirty="0" smtClean="0"/>
              <a:t>18</a:t>
            </a:r>
            <a:r>
              <a:rPr lang="en-CA" u="none" baseline="0" dirty="0" smtClean="0"/>
              <a:t>  = 4.5</a:t>
            </a:r>
          </a:p>
          <a:p>
            <a:r>
              <a:rPr lang="en-CA" u="none" baseline="0" dirty="0" smtClean="0"/>
              <a:t>	</a:t>
            </a:r>
            <a:r>
              <a:rPr lang="en-CA" u="none" baseline="0" dirty="0" err="1" smtClean="0"/>
              <a:t>Sphingo</a:t>
            </a:r>
            <a:r>
              <a:rPr lang="en-CA" u="none" baseline="0" dirty="0" smtClean="0"/>
              <a:t>=  4</a:t>
            </a:r>
          </a:p>
          <a:p>
            <a:endParaRPr lang="en-CA" u="none" baseline="0" dirty="0" smtClean="0"/>
          </a:p>
          <a:p>
            <a:r>
              <a:rPr lang="en-CA" u="none" baseline="0" dirty="0" smtClean="0"/>
              <a:t>Dr. Gluck et al. first published this method to become routine practice in 1971 (work done in the Am J Ob/</a:t>
            </a:r>
            <a:r>
              <a:rPr lang="en-CA" u="none" baseline="0" dirty="0" err="1" smtClean="0"/>
              <a:t>Gyn</a:t>
            </a:r>
            <a:r>
              <a:rPr lang="en-CA" u="none" baseline="0" dirty="0" smtClean="0"/>
              <a:t>).</a:t>
            </a:r>
            <a:endParaRPr lang="en-US" dirty="0"/>
          </a:p>
        </p:txBody>
      </p:sp>
      <p:sp>
        <p:nvSpPr>
          <p:cNvPr id="4" name="Slide Number Placeholder 3"/>
          <p:cNvSpPr>
            <a:spLocks noGrp="1"/>
          </p:cNvSpPr>
          <p:nvPr>
            <p:ph type="sldNum" sz="quarter" idx="10"/>
          </p:nvPr>
        </p:nvSpPr>
        <p:spPr/>
        <p:txBody>
          <a:bodyPr/>
          <a:lstStyle/>
          <a:p>
            <a:fld id="{417A176B-9A60-469E-98A0-59F64BE0734C}" type="slidenum">
              <a:rPr lang="en-US" smtClean="0"/>
              <a:pPr/>
              <a:t>34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5</a:t>
            </a:fld>
            <a:endParaRPr lang="en-C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There is also a risk of false positive in the case of meconium in the amniotic fluid.</a:t>
            </a:r>
          </a:p>
          <a:p>
            <a:endParaRPr lang="en-CA" dirty="0" smtClean="0"/>
          </a:p>
          <a:p>
            <a:r>
              <a:rPr lang="en-CA" dirty="0" smtClean="0"/>
              <a:t>The information is used to decide whether to </a:t>
            </a:r>
            <a:r>
              <a:rPr lang="en-CA" dirty="0" err="1" smtClean="0"/>
              <a:t>tocolyze</a:t>
            </a:r>
            <a:r>
              <a:rPr lang="en-CA" dirty="0" smtClean="0"/>
              <a:t> or deliver or give </a:t>
            </a:r>
            <a:r>
              <a:rPr lang="en-CA" dirty="0" err="1" smtClean="0"/>
              <a:t>dexamethosone</a:t>
            </a:r>
            <a:r>
              <a:rPr lang="en-CA" baseline="0" dirty="0" smtClean="0"/>
              <a:t> if delivery is imminent.</a:t>
            </a:r>
          </a:p>
          <a:p>
            <a:endParaRPr lang="en-CA" baseline="0" dirty="0" smtClean="0"/>
          </a:p>
          <a:p>
            <a:r>
              <a:rPr lang="en-CA" dirty="0" smtClean="0"/>
              <a:t>Prophylactic surfactant is administered after a period of stabilization in the first 15 minutes of life, compared with 1.5 to 7.4 hours in the rescue group.  The use of prophylactic surfactant compared with rescue treatment has been shown to decrease the risk for mortality, </a:t>
            </a:r>
            <a:r>
              <a:rPr lang="en-CA" dirty="0" err="1" smtClean="0"/>
              <a:t>pneumothorax</a:t>
            </a:r>
            <a:r>
              <a:rPr lang="en-CA" dirty="0" smtClean="0"/>
              <a:t>, and pulmonary interstitial emphysema.  Studies also demonstrated decreased neonatal mortality as well as a trend toward decreased IVH.</a:t>
            </a:r>
            <a:r>
              <a:rPr lang="en-CA" baseline="30000" dirty="0" smtClean="0"/>
              <a:t>  </a:t>
            </a:r>
            <a:r>
              <a:rPr lang="en-CA" dirty="0" smtClean="0"/>
              <a:t> Although evidence is strong for the use of prophylactic surfactant, the majority of studies enrolled infants with less than 30 weeks of gestation.  Therefore, there is some debate as to whether a lower threshold for prophylaxis (e.g. &lt;750 g, &lt;1000 g, or &lt;28 to 29 weeks’ gestation) would define a higher-risk group and avoid unnecessary prophylaxis of more mature infants.  In addition, in these </a:t>
            </a:r>
            <a:r>
              <a:rPr lang="en-CA" dirty="0" smtClean="0"/>
              <a:t>studies, </a:t>
            </a:r>
            <a:r>
              <a:rPr lang="en-CA" dirty="0" smtClean="0"/>
              <a:t>lower rates of antenatal steroid use were reported and this may have affected the rates of RDS, air leak, IVH, and mortality. </a:t>
            </a:r>
            <a:endParaRPr lang="en-CA" baseline="0" dirty="0" smtClean="0"/>
          </a:p>
        </p:txBody>
      </p:sp>
      <p:sp>
        <p:nvSpPr>
          <p:cNvPr id="4" name="Slide Number Placeholder 3"/>
          <p:cNvSpPr>
            <a:spLocks noGrp="1"/>
          </p:cNvSpPr>
          <p:nvPr>
            <p:ph type="sldNum" sz="quarter" idx="10"/>
          </p:nvPr>
        </p:nvSpPr>
        <p:spPr/>
        <p:txBody>
          <a:bodyPr/>
          <a:lstStyle/>
          <a:p>
            <a:fld id="{417A176B-9A60-469E-98A0-59F64BE0734C}" type="slidenum">
              <a:rPr lang="en-US" smtClean="0"/>
              <a:pPr/>
              <a:t>35</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00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B3A558-6B68-48BB-81A4-088585E9E659}" type="slidenum">
              <a:rPr lang="en-US" smtClean="0">
                <a:latin typeface="Arial" charset="0"/>
                <a:ea typeface="ＭＳ Ｐゴシック" pitchFamily="34" charset="-128"/>
              </a:rPr>
              <a:pPr/>
              <a:t>42</a:t>
            </a:fld>
            <a:endParaRPr lang="en-US" smtClean="0">
              <a:latin typeface="Arial"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6</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7</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70ED476-1F2E-4497-A399-FAD912804FEE}" type="slidenum">
              <a:rPr lang="en-CA" smtClean="0"/>
              <a:pPr/>
              <a:t>8</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1 – Pulmonary </a:t>
            </a:r>
            <a:r>
              <a:rPr lang="en-CA" dirty="0" err="1" smtClean="0"/>
              <a:t>mesenchyme</a:t>
            </a:r>
            <a:endParaRPr lang="en-CA" dirty="0" smtClean="0"/>
          </a:p>
          <a:p>
            <a:r>
              <a:rPr lang="en-CA" dirty="0" smtClean="0"/>
              <a:t>2</a:t>
            </a:r>
            <a:r>
              <a:rPr lang="en-CA" baseline="0" dirty="0" smtClean="0"/>
              <a:t> – Type II </a:t>
            </a:r>
            <a:r>
              <a:rPr lang="en-CA" baseline="0" dirty="0" err="1" smtClean="0"/>
              <a:t>pneumocytes</a:t>
            </a:r>
            <a:endParaRPr lang="en-CA" baseline="0" dirty="0" smtClean="0"/>
          </a:p>
          <a:p>
            <a:r>
              <a:rPr lang="en-CA" baseline="0" dirty="0" smtClean="0"/>
              <a:t>3 – Capillaries</a:t>
            </a:r>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9</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are the minimal developmental features required for an immature human fetus to survive outside the uterus?  </a:t>
            </a:r>
          </a:p>
          <a:p>
            <a:r>
              <a:rPr lang="en-US" dirty="0" smtClean="0"/>
              <a:t>- Sufficient alveolar and vascular surface area for gas exchange.</a:t>
            </a:r>
          </a:p>
          <a:p>
            <a:r>
              <a:rPr lang="en-US" dirty="0" smtClean="0"/>
              <a:t>- 22 to 24 weeks of gestation.</a:t>
            </a:r>
          </a:p>
          <a:p>
            <a:r>
              <a:rPr lang="en-US" dirty="0" smtClean="0"/>
              <a:t>- Completion of the </a:t>
            </a:r>
            <a:r>
              <a:rPr lang="en-US" dirty="0" err="1" smtClean="0"/>
              <a:t>canalicular</a:t>
            </a:r>
            <a:r>
              <a:rPr lang="en-US" dirty="0" smtClean="0"/>
              <a:t> stage</a:t>
            </a:r>
            <a:r>
              <a:rPr lang="en-US" dirty="0" smtClean="0"/>
              <a:t>.</a:t>
            </a:r>
            <a:endParaRPr lang="en-US" dirty="0" smtClean="0"/>
          </a:p>
        </p:txBody>
      </p:sp>
      <p:sp>
        <p:nvSpPr>
          <p:cNvPr id="4" name="Slide Number Placeholder 3"/>
          <p:cNvSpPr>
            <a:spLocks noGrp="1"/>
          </p:cNvSpPr>
          <p:nvPr>
            <p:ph type="sldNum" sz="quarter" idx="10"/>
          </p:nvPr>
        </p:nvSpPr>
        <p:spPr/>
        <p:txBody>
          <a:bodyPr/>
          <a:lstStyle/>
          <a:p>
            <a:fld id="{370ED476-1F2E-4497-A399-FAD912804FEE}" type="slidenum">
              <a:rPr lang="en-CA" smtClean="0"/>
              <a:pPr/>
              <a:t>10</a:t>
            </a:fld>
            <a:endParaRPr lang="en-C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are the minimal developmental features required for an immature human fetus to survive outside the uterus?  </a:t>
            </a:r>
          </a:p>
          <a:p>
            <a:r>
              <a:rPr lang="en-US" dirty="0" smtClean="0"/>
              <a:t>- Sufficient alveolar and vascular surface area for gas exchange.</a:t>
            </a:r>
          </a:p>
          <a:p>
            <a:r>
              <a:rPr lang="en-US" dirty="0" smtClean="0"/>
              <a:t>- 22 to 24 weeks of gestation.</a:t>
            </a:r>
          </a:p>
          <a:p>
            <a:r>
              <a:rPr lang="en-US" dirty="0" smtClean="0"/>
              <a:t>- Completion of the </a:t>
            </a:r>
            <a:r>
              <a:rPr lang="en-US" dirty="0" err="1" smtClean="0"/>
              <a:t>canalicular</a:t>
            </a:r>
            <a:r>
              <a:rPr lang="en-US" dirty="0" smtClean="0"/>
              <a:t> stage.</a:t>
            </a:r>
          </a:p>
          <a:p>
            <a:endParaRPr lang="en-CA" dirty="0"/>
          </a:p>
        </p:txBody>
      </p:sp>
      <p:sp>
        <p:nvSpPr>
          <p:cNvPr id="4" name="Slide Number Placeholder 3"/>
          <p:cNvSpPr>
            <a:spLocks noGrp="1"/>
          </p:cNvSpPr>
          <p:nvPr>
            <p:ph type="sldNum" sz="quarter" idx="10"/>
          </p:nvPr>
        </p:nvSpPr>
        <p:spPr/>
        <p:txBody>
          <a:bodyPr/>
          <a:lstStyle/>
          <a:p>
            <a:fld id="{370ED476-1F2E-4497-A399-FAD912804FEE}" type="slidenum">
              <a:rPr lang="en-CA" smtClean="0"/>
              <a:pPr/>
              <a:t>11</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03602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0"/>
            <a:ext cx="2171700" cy="6324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2725" y="0"/>
            <a:ext cx="63627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069822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B853D17C-DF78-468F-AA01-ED809F94B9A0}" type="datetimeFigureOut">
              <a:rPr lang="en-US" smtClean="0"/>
              <a:pPr/>
              <a:t>5/7/2012</a:t>
            </a:fld>
            <a:endParaRPr lang="en-CA"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en-CA"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26345FC4-104F-4580-97DC-DD078E9F0251}" type="slidenum">
              <a:rPr lang="en-CA" smtClean="0"/>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33745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1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2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982172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25526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65926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4071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solidFill>
                  <a:schemeClr val="bg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01645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12930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54013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41325" y="1371600"/>
            <a:ext cx="8229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dirty="0" smtClean="0"/>
          </a:p>
        </p:txBody>
      </p:sp>
      <p:sp>
        <p:nvSpPr>
          <p:cNvPr id="1027" name="Rectangle 3"/>
          <p:cNvSpPr>
            <a:spLocks noChangeArrowheads="1"/>
          </p:cNvSpPr>
          <p:nvPr/>
        </p:nvSpPr>
        <p:spPr bwMode="auto">
          <a:xfrm>
            <a:off x="0" y="730250"/>
            <a:ext cx="9144000" cy="412750"/>
          </a:xfrm>
          <a:prstGeom prst="rect">
            <a:avLst/>
          </a:prstGeom>
          <a:solidFill>
            <a:srgbClr val="00234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8" name="Rectangle 4"/>
          <p:cNvSpPr>
            <a:spLocks noChangeArrowheads="1"/>
          </p:cNvSpPr>
          <p:nvPr/>
        </p:nvSpPr>
        <p:spPr bwMode="auto">
          <a:xfrm>
            <a:off x="0" y="6507163"/>
            <a:ext cx="9155113" cy="36512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sp>
        <p:nvSpPr>
          <p:cNvPr id="1029" name="Rectangle 5"/>
          <p:cNvSpPr>
            <a:spLocks noChangeArrowheads="1"/>
          </p:cNvSpPr>
          <p:nvPr/>
        </p:nvSpPr>
        <p:spPr bwMode="auto">
          <a:xfrm>
            <a:off x="0" y="0"/>
            <a:ext cx="9144000" cy="1095375"/>
          </a:xfrm>
          <a:prstGeom prst="rect">
            <a:avLst/>
          </a:prstGeom>
          <a:solidFill>
            <a:srgbClr val="003366"/>
          </a:solidFill>
          <a:ln>
            <a:noFill/>
          </a:ln>
          <a:extLst>
            <a:ext uri="{91240B29-F687-4F45-9708-019B960494DF}">
              <a14:hiddenLine xmlns="" xmlns:a14="http://schemas.microsoft.com/office/drawing/2010/main" w="0">
                <a:solidFill>
                  <a:srgbClr val="000000"/>
                </a:solidFill>
                <a:miter lim="800000"/>
                <a:headEnd/>
                <a:tailEnd/>
              </a14:hiddenLine>
            </a:ext>
          </a:extLst>
        </p:spPr>
        <p:txBody>
          <a:bodyPr/>
          <a:lstStyle/>
          <a:p>
            <a:endParaRPr lang="en-US"/>
          </a:p>
        </p:txBody>
      </p:sp>
      <p:grpSp>
        <p:nvGrpSpPr>
          <p:cNvPr id="1030" name="Group 6"/>
          <p:cNvGrpSpPr>
            <a:grpSpLocks/>
          </p:cNvGrpSpPr>
          <p:nvPr/>
        </p:nvGrpSpPr>
        <p:grpSpPr bwMode="auto">
          <a:xfrm>
            <a:off x="-3175" y="990600"/>
            <a:ext cx="9148763" cy="47625"/>
            <a:chOff x="0" y="462"/>
            <a:chExt cx="5763" cy="30"/>
          </a:xfrm>
        </p:grpSpPr>
        <p:sp>
          <p:nvSpPr>
            <p:cNvPr id="1034" name="Line 7"/>
            <p:cNvSpPr>
              <a:spLocks noChangeShapeType="1"/>
            </p:cNvSpPr>
            <p:nvPr/>
          </p:nvSpPr>
          <p:spPr bwMode="auto">
            <a:xfrm>
              <a:off x="0" y="49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5" name="Line 8"/>
            <p:cNvSpPr>
              <a:spLocks noChangeShapeType="1"/>
            </p:cNvSpPr>
            <p:nvPr/>
          </p:nvSpPr>
          <p:spPr bwMode="auto">
            <a:xfrm>
              <a:off x="0" y="462"/>
              <a:ext cx="5763" cy="0"/>
            </a:xfrm>
            <a:prstGeom prst="line">
              <a:avLst/>
            </a:prstGeom>
            <a:noFill/>
            <a:ln w="6350">
              <a:solidFill>
                <a:srgbClr val="336699"/>
              </a:solidFill>
              <a:round/>
              <a:headEnd/>
              <a:tailEnd/>
            </a:ln>
            <a:extLst>
              <a:ext uri="{909E8E84-426E-40DD-AFC4-6F175D3DCCD1}">
                <a14:hiddenFill xmlns="" xmlns:a14="http://schemas.microsoft.com/office/drawing/2010/main">
                  <a:noFill/>
                </a14:hiddenFill>
              </a:ext>
            </a:extLst>
          </p:spPr>
          <p:txBody>
            <a:bodyPr/>
            <a:lstStyle/>
            <a:p>
              <a:endParaRPr lang="en-CA"/>
            </a:p>
          </p:txBody>
        </p:sp>
      </p:grpSp>
      <p:sp>
        <p:nvSpPr>
          <p:cNvPr id="1031" name="Line 9"/>
          <p:cNvSpPr>
            <a:spLocks noChangeShapeType="1"/>
          </p:cNvSpPr>
          <p:nvPr/>
        </p:nvSpPr>
        <p:spPr bwMode="auto">
          <a:xfrm flipV="1">
            <a:off x="0" y="6519863"/>
            <a:ext cx="9144000" cy="0"/>
          </a:xfrm>
          <a:prstGeom prst="line">
            <a:avLst/>
          </a:prstGeom>
          <a:noFill/>
          <a:ln w="38100">
            <a:solidFill>
              <a:srgbClr val="002346"/>
            </a:solidFill>
            <a:round/>
            <a:headEnd/>
            <a:tailEnd/>
          </a:ln>
          <a:extLst>
            <a:ext uri="{909E8E84-426E-40DD-AFC4-6F175D3DCCD1}">
              <a14:hiddenFill xmlns="" xmlns:a14="http://schemas.microsoft.com/office/drawing/2010/main">
                <a:noFill/>
              </a14:hiddenFill>
            </a:ext>
          </a:extLst>
        </p:spPr>
        <p:txBody>
          <a:bodyPr/>
          <a:lstStyle/>
          <a:p>
            <a:endParaRPr lang="en-CA"/>
          </a:p>
        </p:txBody>
      </p:sp>
      <p:sp>
        <p:nvSpPr>
          <p:cNvPr id="1032" name="Rectangle 10"/>
          <p:cNvSpPr>
            <a:spLocks noGrp="1" noChangeArrowheads="1"/>
          </p:cNvSpPr>
          <p:nvPr>
            <p:ph type="title"/>
          </p:nvPr>
        </p:nvSpPr>
        <p:spPr bwMode="auto">
          <a:xfrm>
            <a:off x="212725" y="0"/>
            <a:ext cx="8686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fontAlgn="base" hangingPunct="1">
        <a:spcBef>
          <a:spcPct val="0"/>
        </a:spcBef>
        <a:spcAft>
          <a:spcPct val="0"/>
        </a:spcAft>
        <a:defRPr sz="4000" b="1">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Arial" pitchFamily="34" charset="0"/>
        </a:defRPr>
      </a:lvl2pPr>
      <a:lvl3pPr algn="ctr" rtl="0" eaLnBrk="1" fontAlgn="base" hangingPunct="1">
        <a:spcBef>
          <a:spcPct val="0"/>
        </a:spcBef>
        <a:spcAft>
          <a:spcPct val="0"/>
        </a:spcAft>
        <a:defRPr sz="4000" b="1">
          <a:solidFill>
            <a:schemeClr val="bg1"/>
          </a:solidFill>
          <a:latin typeface="Arial" pitchFamily="34" charset="0"/>
        </a:defRPr>
      </a:lvl3pPr>
      <a:lvl4pPr algn="ctr" rtl="0" eaLnBrk="1" fontAlgn="base" hangingPunct="1">
        <a:spcBef>
          <a:spcPct val="0"/>
        </a:spcBef>
        <a:spcAft>
          <a:spcPct val="0"/>
        </a:spcAft>
        <a:defRPr sz="4000" b="1">
          <a:solidFill>
            <a:schemeClr val="bg1"/>
          </a:solidFill>
          <a:latin typeface="Arial" pitchFamily="34" charset="0"/>
        </a:defRPr>
      </a:lvl4pPr>
      <a:lvl5pPr algn="ctr" rtl="0" eaLnBrk="1" fontAlgn="base" hangingPunct="1">
        <a:spcBef>
          <a:spcPct val="0"/>
        </a:spcBef>
        <a:spcAft>
          <a:spcPct val="0"/>
        </a:spcAft>
        <a:defRPr sz="4000" b="1">
          <a:solidFill>
            <a:schemeClr val="bg1"/>
          </a:solidFill>
          <a:latin typeface="Arial" pitchFamily="34" charset="0"/>
        </a:defRPr>
      </a:lvl5pPr>
      <a:lvl6pPr marL="457200" algn="ctr" rtl="0" eaLnBrk="1" fontAlgn="base" hangingPunct="1">
        <a:spcBef>
          <a:spcPct val="0"/>
        </a:spcBef>
        <a:spcAft>
          <a:spcPct val="0"/>
        </a:spcAft>
        <a:defRPr sz="4000" b="1">
          <a:solidFill>
            <a:schemeClr val="bg1"/>
          </a:solidFill>
          <a:latin typeface="Arial" pitchFamily="34" charset="0"/>
        </a:defRPr>
      </a:lvl6pPr>
      <a:lvl7pPr marL="914400" algn="ctr" rtl="0" eaLnBrk="1" fontAlgn="base" hangingPunct="1">
        <a:spcBef>
          <a:spcPct val="0"/>
        </a:spcBef>
        <a:spcAft>
          <a:spcPct val="0"/>
        </a:spcAft>
        <a:defRPr sz="4000" b="1">
          <a:solidFill>
            <a:schemeClr val="bg1"/>
          </a:solidFill>
          <a:latin typeface="Arial" pitchFamily="34" charset="0"/>
        </a:defRPr>
      </a:lvl7pPr>
      <a:lvl8pPr marL="1371600" algn="ctr" rtl="0" eaLnBrk="1" fontAlgn="base" hangingPunct="1">
        <a:spcBef>
          <a:spcPct val="0"/>
        </a:spcBef>
        <a:spcAft>
          <a:spcPct val="0"/>
        </a:spcAft>
        <a:defRPr sz="4000" b="1">
          <a:solidFill>
            <a:schemeClr val="bg1"/>
          </a:solidFill>
          <a:latin typeface="Arial" pitchFamily="34" charset="0"/>
        </a:defRPr>
      </a:lvl8pPr>
      <a:lvl9pPr marL="1828800" algn="ctr" rtl="0" eaLnBrk="1" fontAlgn="base" hangingPunct="1">
        <a:spcBef>
          <a:spcPct val="0"/>
        </a:spcBef>
        <a:spcAft>
          <a:spcPct val="0"/>
        </a:spcAft>
        <a:defRPr sz="4000" b="1">
          <a:solidFill>
            <a:schemeClr val="bg1"/>
          </a:solidFill>
          <a:latin typeface="Arial" pitchFamily="34" charset="0"/>
        </a:defRPr>
      </a:lvl9pPr>
    </p:titleStyle>
    <p:bodyStyle>
      <a:lvl1pPr marL="342900" indent="-342900" algn="l" rtl="0" eaLnBrk="1" fontAlgn="base" hangingPunct="1">
        <a:spcBef>
          <a:spcPct val="20000"/>
        </a:spcBef>
        <a:spcAft>
          <a:spcPct val="0"/>
        </a:spcAft>
        <a:buClr>
          <a:srgbClr val="003366"/>
        </a:buClr>
        <a:buSzPct val="90000"/>
        <a:buFont typeface="Wingdings" pitchFamily="2" charset="2"/>
        <a:buChar char="n"/>
        <a:defRPr sz="3000">
          <a:solidFill>
            <a:srgbClr val="000000"/>
          </a:solidFill>
          <a:latin typeface="+mn-lt"/>
          <a:ea typeface="+mn-ea"/>
          <a:cs typeface="+mn-cs"/>
        </a:defRPr>
      </a:lvl1pPr>
      <a:lvl2pPr marL="692150" indent="-347663" algn="l" rtl="0" eaLnBrk="1" fontAlgn="base" hangingPunct="1">
        <a:spcBef>
          <a:spcPct val="20000"/>
        </a:spcBef>
        <a:spcAft>
          <a:spcPct val="0"/>
        </a:spcAft>
        <a:buClr>
          <a:srgbClr val="003366"/>
        </a:buClr>
        <a:buSzPct val="80000"/>
        <a:buFont typeface="Wingdings" pitchFamily="2" charset="2"/>
        <a:buChar char="n"/>
        <a:defRPr sz="2600">
          <a:solidFill>
            <a:srgbClr val="000000"/>
          </a:solidFill>
          <a:latin typeface="+mn-lt"/>
        </a:defRPr>
      </a:lvl2pPr>
      <a:lvl3pPr marL="987425" indent="-293688" algn="l" rtl="0" eaLnBrk="1" fontAlgn="base" hangingPunct="1">
        <a:spcBef>
          <a:spcPct val="20000"/>
        </a:spcBef>
        <a:spcAft>
          <a:spcPct val="0"/>
        </a:spcAft>
        <a:buClr>
          <a:srgbClr val="003366"/>
        </a:buClr>
        <a:buSzPct val="70000"/>
        <a:buFont typeface="Wingdings" pitchFamily="2" charset="2"/>
        <a:buChar char="n"/>
        <a:defRPr sz="2300">
          <a:solidFill>
            <a:srgbClr val="000000"/>
          </a:solidFill>
          <a:latin typeface="+mn-lt"/>
        </a:defRPr>
      </a:lvl3pPr>
      <a:lvl4pPr marL="1281113" indent="-292100" algn="l" rtl="0" eaLnBrk="1" fontAlgn="base" hangingPunct="1">
        <a:spcBef>
          <a:spcPct val="20000"/>
        </a:spcBef>
        <a:spcAft>
          <a:spcPct val="0"/>
        </a:spcAft>
        <a:buClr>
          <a:srgbClr val="003366"/>
        </a:buClr>
        <a:buSzPct val="60000"/>
        <a:buFont typeface="Wingdings" pitchFamily="2" charset="2"/>
        <a:buChar char="n"/>
        <a:defRPr sz="2000">
          <a:solidFill>
            <a:srgbClr val="000000"/>
          </a:solidFill>
          <a:latin typeface="+mn-lt"/>
        </a:defRPr>
      </a:lvl4pPr>
      <a:lvl5pPr marL="15986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5pPr>
      <a:lvl6pPr marL="20558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6pPr>
      <a:lvl7pPr marL="25130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7pPr>
      <a:lvl8pPr marL="29702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8pPr>
      <a:lvl9pPr marL="34274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embryology.ch/images/vnervous/v03vesicule/v3g_lamalaire.gi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embryology.ch/images/vnervous/v03vesicule/v3g_lamalaire.gif"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348880"/>
            <a:ext cx="7772400" cy="1080120"/>
          </a:xfrm>
        </p:spPr>
        <p:txBody>
          <a:bodyPr>
            <a:normAutofit fontScale="90000"/>
          </a:bodyPr>
          <a:lstStyle/>
          <a:p>
            <a:r>
              <a:rPr lang="en-CA" dirty="0" smtClean="0"/>
              <a:t> </a:t>
            </a:r>
            <a:r>
              <a:rPr lang="en-CA" dirty="0" smtClean="0">
                <a:solidFill>
                  <a:schemeClr val="tx1"/>
                </a:solidFill>
              </a:rPr>
              <a:t>RET 203 LOG 1</a:t>
            </a:r>
            <a:br>
              <a:rPr lang="en-CA" dirty="0" smtClean="0">
                <a:solidFill>
                  <a:schemeClr val="tx1"/>
                </a:solidFill>
              </a:rPr>
            </a:br>
            <a:r>
              <a:rPr lang="en-CA" sz="3600" b="0" dirty="0" smtClean="0">
                <a:solidFill>
                  <a:schemeClr val="tx1"/>
                </a:solidFill>
              </a:rPr>
              <a:t>Lung Development and </a:t>
            </a:r>
            <a:r>
              <a:rPr lang="en-CA" sz="3600" b="0" dirty="0" err="1" smtClean="0">
                <a:solidFill>
                  <a:schemeClr val="tx1"/>
                </a:solidFill>
              </a:rPr>
              <a:t>Fetal</a:t>
            </a:r>
            <a:r>
              <a:rPr lang="en-CA" sz="3600" b="0" dirty="0" smtClean="0">
                <a:solidFill>
                  <a:schemeClr val="tx1"/>
                </a:solidFill>
              </a:rPr>
              <a:t> Circulation</a:t>
            </a:r>
            <a:endParaRPr lang="en-CA" b="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Canalicular Period</a:t>
            </a:r>
            <a:endParaRPr lang="en-CA" b="0" dirty="0"/>
          </a:p>
        </p:txBody>
      </p:sp>
      <p:sp>
        <p:nvSpPr>
          <p:cNvPr id="3" name="Content Placeholder 2"/>
          <p:cNvSpPr>
            <a:spLocks noGrp="1"/>
          </p:cNvSpPr>
          <p:nvPr>
            <p:ph idx="1"/>
          </p:nvPr>
        </p:nvSpPr>
        <p:spPr/>
        <p:txBody>
          <a:bodyPr>
            <a:normAutofit/>
          </a:bodyPr>
          <a:lstStyle/>
          <a:p>
            <a:r>
              <a:rPr lang="en-CA" dirty="0" smtClean="0">
                <a:solidFill>
                  <a:schemeClr val="tx1"/>
                </a:solidFill>
              </a:rPr>
              <a:t>Weeks </a:t>
            </a:r>
            <a:r>
              <a:rPr lang="en-CA" dirty="0" smtClean="0">
                <a:solidFill>
                  <a:schemeClr val="tx1"/>
                </a:solidFill>
              </a:rPr>
              <a:t>17 - 26</a:t>
            </a:r>
            <a:endParaRPr lang="en-CA" dirty="0" smtClean="0">
              <a:solidFill>
                <a:schemeClr val="tx1"/>
              </a:solidFill>
            </a:endParaRPr>
          </a:p>
          <a:p>
            <a:r>
              <a:rPr lang="en-CA" dirty="0" smtClean="0">
                <a:solidFill>
                  <a:schemeClr val="tx1"/>
                </a:solidFill>
              </a:rPr>
              <a:t>Formation of terminal bronchiole, alveolar ducts</a:t>
            </a:r>
          </a:p>
          <a:p>
            <a:r>
              <a:rPr lang="en-CA" dirty="0" smtClean="0">
                <a:solidFill>
                  <a:schemeClr val="tx1"/>
                </a:solidFill>
              </a:rPr>
              <a:t>Pulmonary capillary development begins </a:t>
            </a:r>
          </a:p>
          <a:p>
            <a:r>
              <a:rPr lang="en-CA" dirty="0" smtClean="0">
                <a:solidFill>
                  <a:schemeClr val="tx1"/>
                </a:solidFill>
              </a:rPr>
              <a:t>Type I and type II cells and immature surfactant present</a:t>
            </a:r>
          </a:p>
          <a:p>
            <a:r>
              <a:rPr lang="en-CA" dirty="0" smtClean="0">
                <a:solidFill>
                  <a:schemeClr val="tx1"/>
                </a:solidFill>
              </a:rPr>
              <a:t>Fetus potentially capable of gas exchange after 24 weeks’ gestation</a:t>
            </a:r>
          </a:p>
          <a:p>
            <a:r>
              <a:rPr lang="en-CA" dirty="0" smtClean="0">
                <a:solidFill>
                  <a:schemeClr val="tx1"/>
                </a:solidFill>
              </a:rPr>
              <a:t>Airways increase in length/diameter and end in blind pouches</a:t>
            </a:r>
          </a:p>
          <a:p>
            <a:r>
              <a:rPr lang="en-CA" dirty="0" smtClean="0">
                <a:solidFill>
                  <a:schemeClr val="tx1"/>
                </a:solidFill>
              </a:rPr>
              <a:t>Appearance of </a:t>
            </a:r>
            <a:r>
              <a:rPr lang="en-CA" dirty="0" smtClean="0">
                <a:solidFill>
                  <a:schemeClr val="tx1"/>
                </a:solidFill>
              </a:rPr>
              <a:t>type </a:t>
            </a:r>
            <a:r>
              <a:rPr lang="en-CA" dirty="0" smtClean="0">
                <a:solidFill>
                  <a:schemeClr val="tx1"/>
                </a:solidFill>
              </a:rPr>
              <a:t>I and II pneumocytes – </a:t>
            </a:r>
            <a:r>
              <a:rPr lang="en-CA" dirty="0" smtClean="0">
                <a:solidFill>
                  <a:schemeClr val="tx1"/>
                </a:solidFill>
              </a:rPr>
              <a:t>Immature </a:t>
            </a:r>
            <a:r>
              <a:rPr lang="en-CA" dirty="0" smtClean="0">
                <a:solidFill>
                  <a:schemeClr val="tx1"/>
                </a:solidFill>
              </a:rPr>
              <a:t>surfactant</a:t>
            </a:r>
          </a:p>
          <a:p>
            <a:pPr>
              <a:buNone/>
            </a:pPr>
            <a:endParaRPr lang="en-CA" dirty="0" smtClean="0">
              <a:solidFill>
                <a:schemeClr val="tx1"/>
              </a:solidFill>
            </a:endParaRP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Canalicular Period</a:t>
            </a:r>
            <a:endParaRPr lang="en-CA" b="0" dirty="0"/>
          </a:p>
        </p:txBody>
      </p:sp>
      <p:sp>
        <p:nvSpPr>
          <p:cNvPr id="3" name="Content Placeholder 2"/>
          <p:cNvSpPr>
            <a:spLocks noGrp="1"/>
          </p:cNvSpPr>
          <p:nvPr>
            <p:ph idx="1"/>
          </p:nvPr>
        </p:nvSpPr>
        <p:spPr/>
        <p:txBody>
          <a:bodyPr>
            <a:normAutofit/>
          </a:bodyPr>
          <a:lstStyle/>
          <a:p>
            <a:r>
              <a:rPr lang="en-CA" dirty="0" smtClean="0">
                <a:solidFill>
                  <a:schemeClr val="tx1"/>
                </a:solidFill>
              </a:rPr>
              <a:t>Pulmonary </a:t>
            </a:r>
            <a:r>
              <a:rPr lang="en-CA" dirty="0" err="1" smtClean="0">
                <a:solidFill>
                  <a:schemeClr val="tx1"/>
                </a:solidFill>
              </a:rPr>
              <a:t>Acinar</a:t>
            </a:r>
            <a:r>
              <a:rPr lang="en-CA" dirty="0" smtClean="0">
                <a:solidFill>
                  <a:schemeClr val="tx1"/>
                </a:solidFill>
              </a:rPr>
              <a:t> Units – Respiratory bronchiole, alveolar ducts, and alveolar sacs</a:t>
            </a:r>
          </a:p>
          <a:p>
            <a:r>
              <a:rPr lang="en-CA" dirty="0" smtClean="0">
                <a:solidFill>
                  <a:schemeClr val="tx1"/>
                </a:solidFill>
              </a:rPr>
              <a:t>Conducting airways now have smooth muscle</a:t>
            </a:r>
          </a:p>
          <a:p>
            <a:r>
              <a:rPr lang="en-CA" dirty="0" smtClean="0"/>
              <a:t>Air-blood barrier can support gas exchange</a:t>
            </a:r>
          </a:p>
          <a:p>
            <a:r>
              <a:rPr lang="en-CA" dirty="0" smtClean="0">
                <a:solidFill>
                  <a:schemeClr val="tx1"/>
                </a:solidFill>
              </a:rPr>
              <a:t>Epithelial cells – Produce fetal lung fluid</a:t>
            </a:r>
          </a:p>
          <a:p>
            <a:pPr>
              <a:buNone/>
            </a:pPr>
            <a:endParaRPr lang="en-CA" dirty="0" smtClean="0">
              <a:solidFill>
                <a:schemeClr val="tx1"/>
              </a:solidFill>
            </a:endParaRP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Canalicular Period</a:t>
            </a:r>
            <a:endParaRPr lang="en-CA" b="0" dirty="0"/>
          </a:p>
        </p:txBody>
      </p:sp>
      <p:pic>
        <p:nvPicPr>
          <p:cNvPr id="226306" name="Picture 2" descr="http://www.embryology.ch/images/rrespiratory/01phasen/r1f_kanalikulaer.gif">
            <a:hlinkClick r:id="rId3"/>
          </p:cNvPr>
          <p:cNvPicPr>
            <a:picLocks noChangeAspect="1" noChangeArrowheads="1"/>
          </p:cNvPicPr>
          <p:nvPr/>
        </p:nvPicPr>
        <p:blipFill>
          <a:blip r:embed="rId4" cstate="print"/>
          <a:srcRect/>
          <a:stretch>
            <a:fillRect/>
          </a:stretch>
        </p:blipFill>
        <p:spPr bwMode="auto">
          <a:xfrm>
            <a:off x="1619672" y="1772816"/>
            <a:ext cx="4014444" cy="3960440"/>
          </a:xfrm>
          <a:prstGeom prst="rect">
            <a:avLst/>
          </a:prstGeom>
          <a:noFill/>
        </p:spPr>
      </p:pic>
      <p:sp>
        <p:nvSpPr>
          <p:cNvPr id="6" name="TextBox 5"/>
          <p:cNvSpPr txBox="1"/>
          <p:nvPr/>
        </p:nvSpPr>
        <p:spPr>
          <a:xfrm>
            <a:off x="6228184" y="3140968"/>
            <a:ext cx="2520280" cy="923330"/>
          </a:xfrm>
          <a:prstGeom prst="rect">
            <a:avLst/>
          </a:prstGeom>
          <a:noFill/>
        </p:spPr>
        <p:txBody>
          <a:bodyPr wrap="square" rtlCol="0">
            <a:spAutoFit/>
          </a:bodyPr>
          <a:lstStyle/>
          <a:p>
            <a:r>
              <a:rPr lang="en-CA" dirty="0" smtClean="0"/>
              <a:t>1 – Type I </a:t>
            </a:r>
            <a:r>
              <a:rPr lang="en-CA" dirty="0" err="1" smtClean="0"/>
              <a:t>pneumocytes</a:t>
            </a:r>
            <a:endParaRPr lang="en-CA" dirty="0" smtClean="0"/>
          </a:p>
          <a:p>
            <a:r>
              <a:rPr lang="en-CA" dirty="0" smtClean="0"/>
              <a:t>2 – Type II </a:t>
            </a:r>
            <a:r>
              <a:rPr lang="en-CA" dirty="0" err="1" smtClean="0"/>
              <a:t>pneumocytes</a:t>
            </a:r>
            <a:endParaRPr lang="en-CA" dirty="0" smtClean="0"/>
          </a:p>
          <a:p>
            <a:r>
              <a:rPr lang="en-CA" dirty="0" smtClean="0"/>
              <a:t>3 – Capillaries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Saccular</a:t>
            </a:r>
            <a:r>
              <a:rPr lang="en-CA" b="0" dirty="0"/>
              <a:t> </a:t>
            </a:r>
            <a:r>
              <a:rPr lang="en-CA" b="0" dirty="0" smtClean="0"/>
              <a:t>Period</a:t>
            </a:r>
            <a:endParaRPr lang="en-CA" b="0" dirty="0"/>
          </a:p>
        </p:txBody>
      </p:sp>
      <p:sp>
        <p:nvSpPr>
          <p:cNvPr id="3" name="Content Placeholder 2"/>
          <p:cNvSpPr>
            <a:spLocks noGrp="1"/>
          </p:cNvSpPr>
          <p:nvPr>
            <p:ph idx="1"/>
          </p:nvPr>
        </p:nvSpPr>
        <p:spPr/>
        <p:txBody>
          <a:bodyPr/>
          <a:lstStyle/>
          <a:p>
            <a:r>
              <a:rPr lang="en-CA" dirty="0" smtClean="0">
                <a:solidFill>
                  <a:schemeClr val="tx1"/>
                </a:solidFill>
              </a:rPr>
              <a:t>Weeks 27 </a:t>
            </a:r>
            <a:r>
              <a:rPr lang="en-CA" dirty="0" smtClean="0">
                <a:solidFill>
                  <a:schemeClr val="tx1"/>
                </a:solidFill>
              </a:rPr>
              <a:t>- </a:t>
            </a:r>
            <a:r>
              <a:rPr lang="en-CA" dirty="0" smtClean="0">
                <a:solidFill>
                  <a:schemeClr val="tx1"/>
                </a:solidFill>
              </a:rPr>
              <a:t>36</a:t>
            </a:r>
          </a:p>
          <a:p>
            <a:r>
              <a:rPr lang="en-CA" dirty="0" smtClean="0">
                <a:solidFill>
                  <a:schemeClr val="tx1"/>
                </a:solidFill>
              </a:rPr>
              <a:t>Development of </a:t>
            </a:r>
            <a:r>
              <a:rPr lang="en-CA" dirty="0" err="1" smtClean="0">
                <a:solidFill>
                  <a:schemeClr val="tx1"/>
                </a:solidFill>
              </a:rPr>
              <a:t>saccules</a:t>
            </a:r>
            <a:r>
              <a:rPr lang="en-CA" dirty="0" smtClean="0">
                <a:solidFill>
                  <a:schemeClr val="tx1"/>
                </a:solidFill>
              </a:rPr>
              <a:t> </a:t>
            </a:r>
            <a:r>
              <a:rPr lang="en-CA" dirty="0" smtClean="0">
                <a:solidFill>
                  <a:schemeClr val="tx1"/>
                </a:solidFill>
              </a:rPr>
              <a:t>(Primitive </a:t>
            </a:r>
            <a:r>
              <a:rPr lang="en-CA" dirty="0" smtClean="0">
                <a:solidFill>
                  <a:schemeClr val="tx1"/>
                </a:solidFill>
              </a:rPr>
              <a:t>alveoli)</a:t>
            </a:r>
          </a:p>
          <a:p>
            <a:r>
              <a:rPr lang="en-CA" dirty="0" smtClean="0">
                <a:solidFill>
                  <a:schemeClr val="tx1"/>
                </a:solidFill>
              </a:rPr>
              <a:t>Mature surfactant present</a:t>
            </a:r>
          </a:p>
          <a:p>
            <a:r>
              <a:rPr lang="en-CA" dirty="0" smtClean="0">
                <a:solidFill>
                  <a:schemeClr val="tx1"/>
                </a:solidFill>
              </a:rPr>
              <a:t>Early alveoli development</a:t>
            </a:r>
          </a:p>
          <a:p>
            <a:r>
              <a:rPr lang="en-CA" dirty="0" smtClean="0">
                <a:solidFill>
                  <a:schemeClr val="tx1"/>
                </a:solidFill>
              </a:rPr>
              <a:t>Alveoli increase in size and number</a:t>
            </a: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Saccular</a:t>
            </a:r>
            <a:r>
              <a:rPr lang="en-CA" b="0" dirty="0"/>
              <a:t> </a:t>
            </a:r>
            <a:r>
              <a:rPr lang="en-CA" b="0" dirty="0" smtClean="0"/>
              <a:t>Period</a:t>
            </a:r>
            <a:endParaRPr lang="en-CA" b="0" dirty="0"/>
          </a:p>
        </p:txBody>
      </p:sp>
      <p:pic>
        <p:nvPicPr>
          <p:cNvPr id="230402" name="Picture 2" descr="http://www.embryology.ch/images/rrespiratory/01phasen/r1g_sakkulaer.gif"/>
          <p:cNvPicPr>
            <a:picLocks noChangeAspect="1" noChangeArrowheads="1"/>
          </p:cNvPicPr>
          <p:nvPr/>
        </p:nvPicPr>
        <p:blipFill>
          <a:blip r:embed="rId3" cstate="print"/>
          <a:srcRect/>
          <a:stretch>
            <a:fillRect/>
          </a:stretch>
        </p:blipFill>
        <p:spPr bwMode="auto">
          <a:xfrm>
            <a:off x="827584" y="1628799"/>
            <a:ext cx="3312368" cy="3267809"/>
          </a:xfrm>
          <a:prstGeom prst="rect">
            <a:avLst/>
          </a:prstGeom>
          <a:noFill/>
        </p:spPr>
      </p:pic>
      <p:pic>
        <p:nvPicPr>
          <p:cNvPr id="230404" name="Picture 4" descr="http://www.embryology.ch/images/rrespiratory/01phasen/r1h_basallamina.gif"/>
          <p:cNvPicPr>
            <a:picLocks noChangeAspect="1" noChangeArrowheads="1"/>
          </p:cNvPicPr>
          <p:nvPr/>
        </p:nvPicPr>
        <p:blipFill>
          <a:blip r:embed="rId4" cstate="print"/>
          <a:srcRect/>
          <a:stretch>
            <a:fillRect/>
          </a:stretch>
        </p:blipFill>
        <p:spPr bwMode="auto">
          <a:xfrm>
            <a:off x="4716016" y="1628800"/>
            <a:ext cx="3276203" cy="3232130"/>
          </a:xfrm>
          <a:prstGeom prst="rect">
            <a:avLst/>
          </a:prstGeom>
          <a:noFill/>
        </p:spPr>
      </p:pic>
      <p:sp>
        <p:nvSpPr>
          <p:cNvPr id="7" name="TextBox 6"/>
          <p:cNvSpPr txBox="1"/>
          <p:nvPr/>
        </p:nvSpPr>
        <p:spPr>
          <a:xfrm>
            <a:off x="2771800" y="5103674"/>
            <a:ext cx="3816424" cy="1754326"/>
          </a:xfrm>
          <a:prstGeom prst="rect">
            <a:avLst/>
          </a:prstGeom>
          <a:noFill/>
        </p:spPr>
        <p:txBody>
          <a:bodyPr wrap="square" rtlCol="0">
            <a:spAutoFit/>
          </a:bodyPr>
          <a:lstStyle/>
          <a:p>
            <a:r>
              <a:rPr lang="en-CA" dirty="0" smtClean="0"/>
              <a:t>1 – Type I </a:t>
            </a:r>
            <a:r>
              <a:rPr lang="en-CA" dirty="0" err="1" smtClean="0"/>
              <a:t>pneumocytes</a:t>
            </a:r>
            <a:endParaRPr lang="en-CA" dirty="0" smtClean="0"/>
          </a:p>
          <a:p>
            <a:r>
              <a:rPr lang="en-CA" dirty="0" smtClean="0"/>
              <a:t>2 – </a:t>
            </a:r>
            <a:r>
              <a:rPr lang="en-CA" dirty="0" err="1" smtClean="0"/>
              <a:t>Saccular</a:t>
            </a:r>
            <a:r>
              <a:rPr lang="en-CA" dirty="0" smtClean="0"/>
              <a:t> space</a:t>
            </a:r>
          </a:p>
          <a:p>
            <a:r>
              <a:rPr lang="en-CA" dirty="0" smtClean="0"/>
              <a:t>3 – Type II </a:t>
            </a:r>
            <a:r>
              <a:rPr lang="en-CA" dirty="0" err="1" smtClean="0"/>
              <a:t>pneumocytes</a:t>
            </a:r>
            <a:endParaRPr lang="en-CA" dirty="0" smtClean="0"/>
          </a:p>
          <a:p>
            <a:r>
              <a:rPr lang="en-CA" dirty="0" smtClean="0"/>
              <a:t>4 – Basal membrane air spaces</a:t>
            </a:r>
          </a:p>
          <a:p>
            <a:r>
              <a:rPr lang="en-CA" dirty="0" smtClean="0"/>
              <a:t>5 – Basal membrane capillaries</a:t>
            </a:r>
          </a:p>
          <a:p>
            <a:r>
              <a:rPr lang="en-CA" dirty="0" smtClean="0"/>
              <a:t>6 – Endothelium of the capillaries</a:t>
            </a:r>
            <a:endParaRPr lang="en-C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Alveolar Period</a:t>
            </a:r>
            <a:endParaRPr lang="en-CA" b="0" dirty="0"/>
          </a:p>
        </p:txBody>
      </p:sp>
      <p:sp>
        <p:nvSpPr>
          <p:cNvPr id="3" name="Content Placeholder 2"/>
          <p:cNvSpPr>
            <a:spLocks noGrp="1"/>
          </p:cNvSpPr>
          <p:nvPr>
            <p:ph idx="1"/>
          </p:nvPr>
        </p:nvSpPr>
        <p:spPr>
          <a:xfrm>
            <a:off x="457200" y="1600200"/>
            <a:ext cx="8229600" cy="4972072"/>
          </a:xfrm>
        </p:spPr>
        <p:txBody>
          <a:bodyPr>
            <a:normAutofit/>
          </a:bodyPr>
          <a:lstStyle/>
          <a:p>
            <a:pPr>
              <a:buNone/>
            </a:pPr>
            <a:r>
              <a:rPr lang="en-CA" dirty="0" smtClean="0">
                <a:solidFill>
                  <a:schemeClr val="tx1"/>
                </a:solidFill>
              </a:rPr>
              <a:t>Weeks </a:t>
            </a:r>
            <a:r>
              <a:rPr lang="en-CA" dirty="0" smtClean="0">
                <a:solidFill>
                  <a:schemeClr val="tx1"/>
                </a:solidFill>
              </a:rPr>
              <a:t>36 - 40</a:t>
            </a:r>
            <a:endParaRPr lang="en-CA" dirty="0" smtClean="0">
              <a:solidFill>
                <a:schemeClr val="tx1"/>
              </a:solidFill>
            </a:endParaRPr>
          </a:p>
          <a:p>
            <a:r>
              <a:rPr lang="en-CA" dirty="0" smtClean="0">
                <a:solidFill>
                  <a:schemeClr val="tx1"/>
                </a:solidFill>
              </a:rPr>
              <a:t>Rapid alveolar development</a:t>
            </a:r>
          </a:p>
          <a:p>
            <a:r>
              <a:rPr lang="en-CA" dirty="0" smtClean="0">
                <a:solidFill>
                  <a:schemeClr val="tx1"/>
                </a:solidFill>
              </a:rPr>
              <a:t>Efficient alveolar capillary membrane present</a:t>
            </a:r>
          </a:p>
          <a:p>
            <a:r>
              <a:rPr lang="en-CA" dirty="0" smtClean="0">
                <a:solidFill>
                  <a:schemeClr val="tx1"/>
                </a:solidFill>
              </a:rPr>
              <a:t>Pulmonary surfactant is produced in increasing amounts by type II alveolar cells</a:t>
            </a:r>
          </a:p>
          <a:p>
            <a:pPr>
              <a:buNone/>
            </a:pPr>
            <a:endParaRPr lang="en-CA"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Alveolar Period</a:t>
            </a:r>
            <a:endParaRPr lang="en-CA" b="0" dirty="0"/>
          </a:p>
        </p:txBody>
      </p:sp>
      <p:pic>
        <p:nvPicPr>
          <p:cNvPr id="232450" name="Picture 2" descr="http://www.embryology.ch/images/rrespiratory/01phasen/r1j_sacc_alveo_before.gif"/>
          <p:cNvPicPr>
            <a:picLocks noChangeAspect="1" noChangeArrowheads="1"/>
          </p:cNvPicPr>
          <p:nvPr/>
        </p:nvPicPr>
        <p:blipFill>
          <a:blip r:embed="rId3" cstate="print"/>
          <a:srcRect/>
          <a:stretch>
            <a:fillRect/>
          </a:stretch>
        </p:blipFill>
        <p:spPr bwMode="auto">
          <a:xfrm>
            <a:off x="395537" y="1844824"/>
            <a:ext cx="5334353" cy="3456384"/>
          </a:xfrm>
          <a:prstGeom prst="rect">
            <a:avLst/>
          </a:prstGeom>
          <a:noFill/>
        </p:spPr>
      </p:pic>
      <p:sp>
        <p:nvSpPr>
          <p:cNvPr id="7" name="TextBox 6"/>
          <p:cNvSpPr txBox="1"/>
          <p:nvPr/>
        </p:nvSpPr>
        <p:spPr>
          <a:xfrm>
            <a:off x="6444208" y="2276872"/>
            <a:ext cx="2520280" cy="1754326"/>
          </a:xfrm>
          <a:prstGeom prst="rect">
            <a:avLst/>
          </a:prstGeom>
          <a:noFill/>
        </p:spPr>
        <p:txBody>
          <a:bodyPr wrap="square" rtlCol="0">
            <a:spAutoFit/>
          </a:bodyPr>
          <a:lstStyle/>
          <a:p>
            <a:r>
              <a:rPr lang="en-CA" dirty="0" smtClean="0"/>
              <a:t>1 – Alveolar duct</a:t>
            </a:r>
          </a:p>
          <a:p>
            <a:r>
              <a:rPr lang="en-CA" dirty="0" smtClean="0"/>
              <a:t>2 – Primary septum</a:t>
            </a:r>
          </a:p>
          <a:p>
            <a:r>
              <a:rPr lang="en-CA" dirty="0" smtClean="0"/>
              <a:t>3 – Alveolar sac</a:t>
            </a:r>
          </a:p>
          <a:p>
            <a:r>
              <a:rPr lang="en-CA" dirty="0" smtClean="0"/>
              <a:t>4 – Type I </a:t>
            </a:r>
            <a:r>
              <a:rPr lang="en-CA" dirty="0" err="1" smtClean="0"/>
              <a:t>pneumocytes</a:t>
            </a:r>
            <a:endParaRPr lang="en-CA" dirty="0" smtClean="0"/>
          </a:p>
          <a:p>
            <a:r>
              <a:rPr lang="en-CA" dirty="0" smtClean="0"/>
              <a:t>5 – Type II </a:t>
            </a:r>
            <a:r>
              <a:rPr lang="en-CA" dirty="0" err="1" smtClean="0"/>
              <a:t>pneumocytes</a:t>
            </a:r>
            <a:endParaRPr lang="en-CA" dirty="0" smtClean="0"/>
          </a:p>
          <a:p>
            <a:r>
              <a:rPr lang="en-CA" dirty="0" smtClean="0"/>
              <a:t>6 – Capillaries </a:t>
            </a:r>
            <a:endParaRPr lang="en-C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Fetal</a:t>
            </a:r>
            <a:r>
              <a:rPr lang="en-CA" b="0" dirty="0" smtClean="0"/>
              <a:t> Lung Development</a:t>
            </a:r>
            <a:endParaRPr lang="en-US" b="0" dirty="0"/>
          </a:p>
        </p:txBody>
      </p:sp>
      <p:pic>
        <p:nvPicPr>
          <p:cNvPr id="234498" name="Picture 2" descr="http://www.embryology.ch/images/rrespiratory/01phasen/r1l_ueberblick_airway.gif"/>
          <p:cNvPicPr>
            <a:picLocks noGrp="1" noChangeAspect="1" noChangeArrowheads="1"/>
          </p:cNvPicPr>
          <p:nvPr>
            <p:ph idx="1"/>
          </p:nvPr>
        </p:nvPicPr>
        <p:blipFill>
          <a:blip r:embed="rId2" cstate="print"/>
          <a:stretch>
            <a:fillRect/>
          </a:stretch>
        </p:blipFill>
        <p:spPr bwMode="auto">
          <a:xfrm>
            <a:off x="1684337" y="1657350"/>
            <a:ext cx="5743575" cy="43815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CA" b="0" dirty="0" smtClean="0"/>
              <a:t>Postnatal Lung Growth</a:t>
            </a:r>
            <a:endParaRPr lang="en-US" b="0" dirty="0"/>
          </a:p>
        </p:txBody>
      </p:sp>
      <p:sp>
        <p:nvSpPr>
          <p:cNvPr id="3" name="Content Placeholder 2"/>
          <p:cNvSpPr>
            <a:spLocks noGrp="1"/>
          </p:cNvSpPr>
          <p:nvPr>
            <p:ph idx="1"/>
          </p:nvPr>
        </p:nvSpPr>
        <p:spPr>
          <a:xfrm>
            <a:off x="457200" y="1600200"/>
            <a:ext cx="3322712" cy="4525963"/>
          </a:xfrm>
        </p:spPr>
        <p:txBody>
          <a:bodyPr/>
          <a:lstStyle/>
          <a:p>
            <a:pPr>
              <a:buNone/>
            </a:pPr>
            <a:r>
              <a:rPr lang="en-CA" dirty="0" smtClean="0">
                <a:solidFill>
                  <a:schemeClr val="tx1"/>
                </a:solidFill>
              </a:rPr>
              <a:t>Birth - 8 years</a:t>
            </a:r>
          </a:p>
          <a:p>
            <a:r>
              <a:rPr lang="en-CA" dirty="0" smtClean="0">
                <a:solidFill>
                  <a:schemeClr val="tx1"/>
                </a:solidFill>
              </a:rPr>
              <a:t>Alveoli continue to increase in number and </a:t>
            </a:r>
            <a:r>
              <a:rPr lang="en-CA" dirty="0" smtClean="0">
                <a:solidFill>
                  <a:schemeClr val="tx1"/>
                </a:solidFill>
              </a:rPr>
              <a:t>size, </a:t>
            </a:r>
            <a:r>
              <a:rPr lang="en-CA" dirty="0" smtClean="0">
                <a:solidFill>
                  <a:schemeClr val="tx1"/>
                </a:solidFill>
              </a:rPr>
              <a:t>paralleled by arterial development</a:t>
            </a:r>
          </a:p>
          <a:p>
            <a:endParaRPr lang="en-US" dirty="0"/>
          </a:p>
        </p:txBody>
      </p:sp>
      <p:pic>
        <p:nvPicPr>
          <p:cNvPr id="233475" name="Picture 3" descr="http://www.embryology.ch/images/rrespiratory/01phasen/r1j_sacc_alveo_after.gif"/>
          <p:cNvPicPr>
            <a:picLocks noChangeAspect="1" noChangeArrowheads="1"/>
          </p:cNvPicPr>
          <p:nvPr/>
        </p:nvPicPr>
        <p:blipFill>
          <a:blip r:embed="rId2" cstate="print"/>
          <a:srcRect/>
          <a:stretch>
            <a:fillRect/>
          </a:stretch>
        </p:blipFill>
        <p:spPr bwMode="auto">
          <a:xfrm>
            <a:off x="3563888" y="1268760"/>
            <a:ext cx="5000956" cy="3240360"/>
          </a:xfrm>
          <a:prstGeom prst="rect">
            <a:avLst/>
          </a:prstGeom>
          <a:noFill/>
        </p:spPr>
      </p:pic>
      <p:sp>
        <p:nvSpPr>
          <p:cNvPr id="6" name="TextBox 5"/>
          <p:cNvSpPr txBox="1"/>
          <p:nvPr/>
        </p:nvSpPr>
        <p:spPr>
          <a:xfrm>
            <a:off x="3779912" y="4581128"/>
            <a:ext cx="5184576" cy="1754326"/>
          </a:xfrm>
          <a:prstGeom prst="rect">
            <a:avLst/>
          </a:prstGeom>
          <a:noFill/>
        </p:spPr>
        <p:txBody>
          <a:bodyPr wrap="square" rtlCol="0">
            <a:spAutoFit/>
          </a:bodyPr>
          <a:lstStyle/>
          <a:p>
            <a:r>
              <a:rPr lang="en-CA" dirty="0" smtClean="0"/>
              <a:t>1 – Alveolar duct</a:t>
            </a:r>
          </a:p>
          <a:p>
            <a:r>
              <a:rPr lang="en-CA" dirty="0" smtClean="0"/>
              <a:t>2 – Primary septum</a:t>
            </a:r>
          </a:p>
          <a:p>
            <a:r>
              <a:rPr lang="en-CA" dirty="0" smtClean="0"/>
              <a:t>3 – Alveoli</a:t>
            </a:r>
          </a:p>
          <a:p>
            <a:r>
              <a:rPr lang="en-CA" dirty="0" smtClean="0"/>
              <a:t>4 – Type I </a:t>
            </a:r>
            <a:r>
              <a:rPr lang="en-CA" dirty="0" err="1" smtClean="0"/>
              <a:t>pneumocytes</a:t>
            </a:r>
            <a:endParaRPr lang="en-CA" dirty="0" smtClean="0"/>
          </a:p>
          <a:p>
            <a:r>
              <a:rPr lang="en-CA" dirty="0" smtClean="0"/>
              <a:t>5 – Type II </a:t>
            </a:r>
            <a:r>
              <a:rPr lang="en-CA" dirty="0" err="1" smtClean="0"/>
              <a:t>pneumocytes</a:t>
            </a:r>
            <a:endParaRPr lang="en-CA" dirty="0" smtClean="0"/>
          </a:p>
          <a:p>
            <a:r>
              <a:rPr lang="en-CA" dirty="0" smtClean="0"/>
              <a:t>6 – Capillaries </a:t>
            </a:r>
            <a:endParaRPr lang="en-C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Postnatal Lung Growth</a:t>
            </a:r>
            <a:endParaRPr lang="en-US" b="0" dirty="0"/>
          </a:p>
        </p:txBody>
      </p:sp>
      <p:sp>
        <p:nvSpPr>
          <p:cNvPr id="3" name="Content Placeholder 2"/>
          <p:cNvSpPr>
            <a:spLocks noGrp="1"/>
          </p:cNvSpPr>
          <p:nvPr>
            <p:ph idx="1"/>
          </p:nvPr>
        </p:nvSpPr>
        <p:spPr/>
        <p:txBody>
          <a:bodyPr/>
          <a:lstStyle/>
          <a:p>
            <a:r>
              <a:rPr lang="en-CA" dirty="0" smtClean="0"/>
              <a:t>Air-blood interface and body surface area directly related</a:t>
            </a:r>
          </a:p>
          <a:p>
            <a:r>
              <a:rPr lang="en-CA" dirty="0" smtClean="0"/>
              <a:t>Alveolar volume and alveolar surface area directly related</a:t>
            </a:r>
          </a:p>
          <a:p>
            <a:r>
              <a:rPr lang="en-CA" dirty="0" smtClean="0"/>
              <a:t>Lung growth is in proportion to physical growth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96752"/>
            <a:ext cx="8229600" cy="5433467"/>
          </a:xfrm>
        </p:spPr>
        <p:txBody>
          <a:bodyPr/>
          <a:lstStyle/>
          <a:p>
            <a:r>
              <a:rPr lang="en-CA" sz="2400" dirty="0" smtClean="0"/>
              <a:t>Does lung development end at birth?</a:t>
            </a:r>
          </a:p>
          <a:p>
            <a:endParaRPr lang="en-CA" sz="2400" dirty="0"/>
          </a:p>
          <a:p>
            <a:r>
              <a:rPr lang="en-CA" sz="2400" dirty="0" smtClean="0"/>
              <a:t>What does an infant need to be able to do at birth?</a:t>
            </a:r>
          </a:p>
          <a:p>
            <a:endParaRPr lang="en-CA" sz="2400" dirty="0" smtClean="0"/>
          </a:p>
          <a:p>
            <a:r>
              <a:rPr lang="en-CA" sz="2400" dirty="0" smtClean="0"/>
              <a:t>What does lung development include?</a:t>
            </a:r>
          </a:p>
          <a:p>
            <a:endParaRPr lang="en-CA" sz="2400" dirty="0"/>
          </a:p>
          <a:p>
            <a:r>
              <a:rPr lang="en-CA" sz="2400" dirty="0" smtClean="0"/>
              <a:t>50 </a:t>
            </a:r>
            <a:r>
              <a:rPr lang="en-CA" sz="2400" dirty="0" smtClean="0"/>
              <a:t>- </a:t>
            </a:r>
            <a:r>
              <a:rPr lang="en-CA" sz="2400" dirty="0" smtClean="0"/>
              <a:t>250 million</a:t>
            </a:r>
          </a:p>
          <a:p>
            <a:r>
              <a:rPr lang="en-CA" sz="2400" dirty="0" smtClean="0"/>
              <a:t>3 m</a:t>
            </a:r>
            <a:r>
              <a:rPr lang="en-CA" sz="2400" baseline="30000" dirty="0" smtClean="0"/>
              <a:t>2</a:t>
            </a:r>
            <a:r>
              <a:rPr lang="en-CA" sz="2400" dirty="0" smtClean="0"/>
              <a:t> </a:t>
            </a:r>
            <a:r>
              <a:rPr lang="en-CA" sz="2400" dirty="0" smtClean="0"/>
              <a:t>- </a:t>
            </a:r>
            <a:r>
              <a:rPr lang="en-CA" sz="2400" dirty="0" smtClean="0"/>
              <a:t>70 m</a:t>
            </a:r>
            <a:r>
              <a:rPr lang="en-CA" sz="2400" baseline="30000" dirty="0" smtClean="0"/>
              <a:t>2</a:t>
            </a:r>
            <a:endParaRPr lang="en-CA" sz="2400" baseline="30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The Placenta</a:t>
            </a:r>
            <a:endParaRPr lang="en-US" b="0" dirty="0"/>
          </a:p>
        </p:txBody>
      </p:sp>
      <p:sp>
        <p:nvSpPr>
          <p:cNvPr id="3" name="Content Placeholder 2"/>
          <p:cNvSpPr>
            <a:spLocks noGrp="1"/>
          </p:cNvSpPr>
          <p:nvPr>
            <p:ph idx="1"/>
          </p:nvPr>
        </p:nvSpPr>
        <p:spPr/>
        <p:txBody>
          <a:bodyPr>
            <a:normAutofit/>
          </a:bodyPr>
          <a:lstStyle/>
          <a:p>
            <a:r>
              <a:rPr lang="en-US" dirty="0" smtClean="0">
                <a:solidFill>
                  <a:schemeClr val="tx1"/>
                </a:solidFill>
              </a:rPr>
              <a:t>The connection between the placenta and the uterus involves chorionic villi</a:t>
            </a:r>
          </a:p>
          <a:p>
            <a:pPr lvl="1"/>
            <a:r>
              <a:rPr lang="en-US" dirty="0" err="1" smtClean="0">
                <a:solidFill>
                  <a:schemeClr val="tx1"/>
                </a:solidFill>
              </a:rPr>
              <a:t>Villi</a:t>
            </a:r>
            <a:r>
              <a:rPr lang="en-US" dirty="0" smtClean="0">
                <a:solidFill>
                  <a:schemeClr val="tx1"/>
                </a:solidFill>
              </a:rPr>
              <a:t> are structures that increase surface area</a:t>
            </a:r>
          </a:p>
          <a:p>
            <a:pPr lvl="1"/>
            <a:r>
              <a:rPr lang="en-US" dirty="0" err="1" smtClean="0">
                <a:solidFill>
                  <a:schemeClr val="tx1"/>
                </a:solidFill>
              </a:rPr>
              <a:t>Abruptio</a:t>
            </a:r>
            <a:r>
              <a:rPr lang="en-US" dirty="0" smtClean="0">
                <a:solidFill>
                  <a:schemeClr val="tx1"/>
                </a:solidFill>
              </a:rPr>
              <a:t> placenta</a:t>
            </a:r>
          </a:p>
          <a:p>
            <a:pPr lvl="2"/>
            <a:r>
              <a:rPr lang="en-US" dirty="0" smtClean="0">
                <a:solidFill>
                  <a:schemeClr val="tx1"/>
                </a:solidFill>
              </a:rPr>
              <a:t>If the placenta separates from the uterine wall prior to delivery, then there is a great risk of hemorrhage to the fetus and mother</a:t>
            </a:r>
          </a:p>
          <a:p>
            <a:pPr lvl="1"/>
            <a:r>
              <a:rPr lang="en-US" dirty="0" smtClean="0">
                <a:solidFill>
                  <a:schemeClr val="tx1"/>
                </a:solidFill>
              </a:rPr>
              <a:t>Placenta </a:t>
            </a:r>
            <a:r>
              <a:rPr lang="en-US" dirty="0" err="1" smtClean="0">
                <a:solidFill>
                  <a:schemeClr val="tx1"/>
                </a:solidFill>
              </a:rPr>
              <a:t>previa</a:t>
            </a:r>
            <a:endParaRPr lang="en-US" dirty="0" smtClean="0">
              <a:solidFill>
                <a:schemeClr val="tx1"/>
              </a:solidFill>
            </a:endParaRPr>
          </a:p>
          <a:p>
            <a:pPr lvl="2"/>
            <a:r>
              <a:rPr lang="en-US" dirty="0" smtClean="0">
                <a:solidFill>
                  <a:schemeClr val="tx1"/>
                </a:solidFill>
              </a:rPr>
              <a:t>The fertilized egg implants low in the uterus (near the uterine opening</a:t>
            </a:r>
            <a:r>
              <a:rPr lang="en-US" dirty="0" smtClean="0">
                <a:solidFill>
                  <a:schemeClr val="tx1"/>
                </a:solidFill>
              </a:rPr>
              <a:t>)</a:t>
            </a:r>
            <a:r>
              <a:rPr lang="en-CA" dirty="0" smtClean="0"/>
              <a:t> </a:t>
            </a:r>
            <a:r>
              <a:rPr lang="en-CA" dirty="0" smtClean="0"/>
              <a:t>–</a:t>
            </a:r>
            <a:r>
              <a:rPr lang="en-US" dirty="0" smtClean="0">
                <a:solidFill>
                  <a:schemeClr val="tx1"/>
                </a:solidFill>
              </a:rPr>
              <a:t> There </a:t>
            </a:r>
            <a:r>
              <a:rPr lang="en-US" dirty="0" smtClean="0">
                <a:solidFill>
                  <a:schemeClr val="tx1"/>
                </a:solidFill>
              </a:rPr>
              <a:t>will be no path of escape for the infant and a </a:t>
            </a:r>
            <a:r>
              <a:rPr lang="en-US" dirty="0" smtClean="0">
                <a:solidFill>
                  <a:schemeClr val="tx1"/>
                </a:solidFill>
              </a:rPr>
              <a:t>cesarean </a:t>
            </a:r>
            <a:r>
              <a:rPr lang="en-US" dirty="0" smtClean="0">
                <a:solidFill>
                  <a:schemeClr val="tx1"/>
                </a:solidFill>
              </a:rPr>
              <a:t>section is mandatory</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b="0" dirty="0"/>
              <a:t>Placenta</a:t>
            </a:r>
          </a:p>
        </p:txBody>
      </p:sp>
      <p:sp>
        <p:nvSpPr>
          <p:cNvPr id="111619" name="Rectangle 3"/>
          <p:cNvSpPr>
            <a:spLocks noGrp="1" noChangeArrowheads="1"/>
          </p:cNvSpPr>
          <p:nvPr>
            <p:ph idx="1"/>
          </p:nvPr>
        </p:nvSpPr>
        <p:spPr/>
        <p:txBody>
          <a:bodyPr/>
          <a:lstStyle/>
          <a:p>
            <a:r>
              <a:rPr lang="en-US" dirty="0">
                <a:solidFill>
                  <a:schemeClr val="tx1"/>
                </a:solidFill>
              </a:rPr>
              <a:t>Umbilical </a:t>
            </a:r>
            <a:r>
              <a:rPr lang="en-US" dirty="0" smtClean="0">
                <a:solidFill>
                  <a:schemeClr val="tx1"/>
                </a:solidFill>
              </a:rPr>
              <a:t>cord</a:t>
            </a:r>
            <a:endParaRPr lang="en-US" dirty="0">
              <a:solidFill>
                <a:schemeClr val="tx1"/>
              </a:solidFill>
            </a:endParaRPr>
          </a:p>
          <a:p>
            <a:endParaRPr lang="en-US" dirty="0">
              <a:solidFill>
                <a:schemeClr val="tx1"/>
              </a:solidFill>
            </a:endParaRPr>
          </a:p>
          <a:p>
            <a:pPr lvl="1"/>
            <a:r>
              <a:rPr lang="en-US" dirty="0">
                <a:solidFill>
                  <a:schemeClr val="tx1"/>
                </a:solidFill>
              </a:rPr>
              <a:t>The lifeline between mother and fetus</a:t>
            </a:r>
          </a:p>
          <a:p>
            <a:pPr lvl="1"/>
            <a:r>
              <a:rPr lang="en-US" dirty="0">
                <a:solidFill>
                  <a:schemeClr val="tx1"/>
                </a:solidFill>
              </a:rPr>
              <a:t>Includes the </a:t>
            </a:r>
            <a:r>
              <a:rPr lang="en-US" dirty="0" smtClean="0">
                <a:solidFill>
                  <a:schemeClr val="tx1"/>
                </a:solidFill>
              </a:rPr>
              <a:t>umbilical </a:t>
            </a:r>
            <a:r>
              <a:rPr lang="en-US" dirty="0">
                <a:solidFill>
                  <a:schemeClr val="tx1"/>
                </a:solidFill>
              </a:rPr>
              <a:t>vein and 2 arteries</a:t>
            </a:r>
          </a:p>
          <a:p>
            <a:pPr lvl="1"/>
            <a:r>
              <a:rPr lang="en-US" dirty="0">
                <a:solidFill>
                  <a:schemeClr val="tx1"/>
                </a:solidFill>
              </a:rPr>
              <a:t>Vessels are surrounded by a thick gelatinous substance “Wharton’s jelly”</a:t>
            </a:r>
          </a:p>
          <a:p>
            <a:pPr lvl="1"/>
            <a:r>
              <a:rPr lang="en-US" dirty="0">
                <a:solidFill>
                  <a:schemeClr val="tx1"/>
                </a:solidFill>
              </a:rPr>
              <a:t>The jelly prevents kinking and pinching off of the cord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6" name="Picture 4" descr="preeclamp_placenta_diag"/>
          <p:cNvPicPr>
            <a:picLocks noChangeAspect="1" noChangeArrowheads="1"/>
          </p:cNvPicPr>
          <p:nvPr/>
        </p:nvPicPr>
        <p:blipFill>
          <a:blip r:embed="rId3" cstate="print"/>
          <a:srcRect/>
          <a:stretch>
            <a:fillRect/>
          </a:stretch>
        </p:blipFill>
        <p:spPr bwMode="auto">
          <a:xfrm>
            <a:off x="1403648" y="1124744"/>
            <a:ext cx="6262983" cy="460851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b="0" dirty="0"/>
              <a:t>Placenta</a:t>
            </a:r>
          </a:p>
        </p:txBody>
      </p:sp>
      <p:sp>
        <p:nvSpPr>
          <p:cNvPr id="106499" name="Rectangle 3"/>
          <p:cNvSpPr>
            <a:spLocks noGrp="1" noChangeArrowheads="1"/>
          </p:cNvSpPr>
          <p:nvPr>
            <p:ph idx="1"/>
          </p:nvPr>
        </p:nvSpPr>
        <p:spPr/>
        <p:txBody>
          <a:bodyPr/>
          <a:lstStyle/>
          <a:p>
            <a:r>
              <a:rPr lang="en-US" dirty="0">
                <a:solidFill>
                  <a:schemeClr val="tx1"/>
                </a:solidFill>
              </a:rPr>
              <a:t>Passive transfer of </a:t>
            </a:r>
            <a:r>
              <a:rPr lang="en-US" dirty="0" smtClean="0">
                <a:solidFill>
                  <a:schemeClr val="tx1"/>
                </a:solidFill>
              </a:rPr>
              <a:t>maternal/fetal</a:t>
            </a:r>
            <a:endParaRPr lang="en-US" dirty="0">
              <a:solidFill>
                <a:schemeClr val="tx1"/>
              </a:solidFill>
            </a:endParaRPr>
          </a:p>
          <a:p>
            <a:pPr lvl="1"/>
            <a:r>
              <a:rPr lang="en-US" dirty="0">
                <a:solidFill>
                  <a:schemeClr val="tx1"/>
                </a:solidFill>
              </a:rPr>
              <a:t>Gas exchange</a:t>
            </a:r>
          </a:p>
          <a:p>
            <a:pPr lvl="1"/>
            <a:endParaRPr lang="en-US" dirty="0">
              <a:solidFill>
                <a:schemeClr val="tx1"/>
              </a:solidFill>
            </a:endParaRPr>
          </a:p>
          <a:p>
            <a:pPr lvl="1"/>
            <a:r>
              <a:rPr lang="en-US" dirty="0">
                <a:solidFill>
                  <a:schemeClr val="tx1"/>
                </a:solidFill>
              </a:rPr>
              <a:t>Nutrients</a:t>
            </a:r>
          </a:p>
          <a:p>
            <a:pPr lvl="1"/>
            <a:endParaRPr lang="en-US" dirty="0">
              <a:solidFill>
                <a:schemeClr val="tx1"/>
              </a:solidFill>
            </a:endParaRPr>
          </a:p>
          <a:p>
            <a:pPr lvl="1"/>
            <a:r>
              <a:rPr lang="en-US" dirty="0">
                <a:solidFill>
                  <a:schemeClr val="tx1"/>
                </a:solidFill>
              </a:rPr>
              <a:t>Waste</a:t>
            </a:r>
          </a:p>
          <a:p>
            <a:pPr lvl="1"/>
            <a:endParaRPr lang="en-US" dirty="0">
              <a:solidFill>
                <a:schemeClr val="tx1"/>
              </a:solidFill>
            </a:endParaRPr>
          </a:p>
          <a:p>
            <a:pPr lvl="1"/>
            <a:r>
              <a:rPr lang="en-US" dirty="0">
                <a:solidFill>
                  <a:schemeClr val="tx1"/>
                </a:solidFill>
              </a:rPr>
              <a:t>Hormones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b="0" dirty="0"/>
              <a:t>Placenta – Blood Supply</a:t>
            </a:r>
          </a:p>
        </p:txBody>
      </p:sp>
      <p:sp>
        <p:nvSpPr>
          <p:cNvPr id="109571" name="Rectangle 3"/>
          <p:cNvSpPr>
            <a:spLocks noGrp="1" noChangeArrowheads="1"/>
          </p:cNvSpPr>
          <p:nvPr>
            <p:ph idx="1"/>
          </p:nvPr>
        </p:nvSpPr>
        <p:spPr/>
        <p:txBody>
          <a:bodyPr>
            <a:normAutofit/>
          </a:bodyPr>
          <a:lstStyle/>
          <a:p>
            <a:pPr lvl="1"/>
            <a:r>
              <a:rPr lang="en-US" dirty="0">
                <a:solidFill>
                  <a:schemeClr val="tx1"/>
                </a:solidFill>
              </a:rPr>
              <a:t>Maternal </a:t>
            </a:r>
          </a:p>
          <a:p>
            <a:pPr lvl="3"/>
            <a:r>
              <a:rPr lang="en-US" dirty="0">
                <a:solidFill>
                  <a:schemeClr val="tx1"/>
                </a:solidFill>
              </a:rPr>
              <a:t>Uterine arteries</a:t>
            </a:r>
          </a:p>
          <a:p>
            <a:pPr>
              <a:buFontTx/>
              <a:buNone/>
            </a:pPr>
            <a:endParaRPr lang="en-US" dirty="0">
              <a:solidFill>
                <a:schemeClr val="tx1"/>
              </a:solidFill>
            </a:endParaRPr>
          </a:p>
          <a:p>
            <a:pPr lvl="1"/>
            <a:r>
              <a:rPr lang="en-US" dirty="0">
                <a:solidFill>
                  <a:schemeClr val="tx1"/>
                </a:solidFill>
              </a:rPr>
              <a:t>Fetal vessels</a:t>
            </a:r>
          </a:p>
          <a:p>
            <a:pPr lvl="3"/>
            <a:r>
              <a:rPr lang="en-US" dirty="0">
                <a:solidFill>
                  <a:schemeClr val="tx1"/>
                </a:solidFill>
              </a:rPr>
              <a:t>ONE </a:t>
            </a:r>
            <a:r>
              <a:rPr lang="en-US" dirty="0" smtClean="0">
                <a:solidFill>
                  <a:schemeClr val="tx1"/>
                </a:solidFill>
              </a:rPr>
              <a:t>umbilical </a:t>
            </a:r>
            <a:r>
              <a:rPr lang="en-US" dirty="0">
                <a:solidFill>
                  <a:schemeClr val="tx1"/>
                </a:solidFill>
              </a:rPr>
              <a:t>vein </a:t>
            </a:r>
            <a:r>
              <a:rPr lang="en-US" dirty="0" smtClean="0">
                <a:solidFill>
                  <a:schemeClr val="tx1"/>
                </a:solidFill>
              </a:rPr>
              <a:t>(Oxygenated </a:t>
            </a:r>
            <a:r>
              <a:rPr lang="en-US" dirty="0">
                <a:solidFill>
                  <a:schemeClr val="tx1"/>
                </a:solidFill>
              </a:rPr>
              <a:t>blood)</a:t>
            </a:r>
          </a:p>
          <a:p>
            <a:pPr lvl="3"/>
            <a:r>
              <a:rPr lang="en-US" dirty="0" smtClean="0">
                <a:solidFill>
                  <a:schemeClr val="tx1"/>
                </a:solidFill>
              </a:rPr>
              <a:t>UV PO</a:t>
            </a:r>
            <a:r>
              <a:rPr lang="en-CA" baseline="-25000" dirty="0" smtClean="0"/>
              <a:t> 2</a:t>
            </a:r>
            <a:r>
              <a:rPr lang="en-US" dirty="0" smtClean="0">
                <a:solidFill>
                  <a:schemeClr val="tx1"/>
                </a:solidFill>
              </a:rPr>
              <a:t> = ~30 mmHg and PCO</a:t>
            </a:r>
            <a:r>
              <a:rPr lang="en-CA" baseline="-25000" dirty="0" smtClean="0"/>
              <a:t> 2</a:t>
            </a:r>
            <a:r>
              <a:rPr lang="en-US" dirty="0" smtClean="0">
                <a:solidFill>
                  <a:schemeClr val="tx1"/>
                </a:solidFill>
              </a:rPr>
              <a:t> =~ 40 mmHg</a:t>
            </a:r>
          </a:p>
          <a:p>
            <a:pPr lvl="3"/>
            <a:endParaRPr lang="en-US" dirty="0">
              <a:solidFill>
                <a:schemeClr val="tx1"/>
              </a:solidFill>
            </a:endParaRPr>
          </a:p>
          <a:p>
            <a:pPr lvl="3">
              <a:buFontTx/>
              <a:buNone/>
            </a:pPr>
            <a:endParaRPr lang="en-US" dirty="0">
              <a:solidFill>
                <a:schemeClr val="tx1"/>
              </a:solidFill>
            </a:endParaRPr>
          </a:p>
          <a:p>
            <a:pPr lvl="3"/>
            <a:r>
              <a:rPr lang="en-US" dirty="0">
                <a:solidFill>
                  <a:schemeClr val="tx1"/>
                </a:solidFill>
              </a:rPr>
              <a:t>TWO </a:t>
            </a:r>
            <a:r>
              <a:rPr lang="en-US" dirty="0" smtClean="0">
                <a:solidFill>
                  <a:schemeClr val="tx1"/>
                </a:solidFill>
              </a:rPr>
              <a:t>umbilical </a:t>
            </a:r>
            <a:r>
              <a:rPr lang="en-US" dirty="0">
                <a:solidFill>
                  <a:schemeClr val="tx1"/>
                </a:solidFill>
              </a:rPr>
              <a:t>arteries </a:t>
            </a:r>
            <a:r>
              <a:rPr lang="en-US" dirty="0" smtClean="0">
                <a:solidFill>
                  <a:schemeClr val="tx1"/>
                </a:solidFill>
              </a:rPr>
              <a:t>(De-oxygenated </a:t>
            </a:r>
            <a:r>
              <a:rPr lang="en-US" dirty="0">
                <a:solidFill>
                  <a:schemeClr val="tx1"/>
                </a:solidFill>
              </a:rPr>
              <a:t>blood</a:t>
            </a:r>
            <a:r>
              <a:rPr lang="en-US" dirty="0" smtClean="0">
                <a:solidFill>
                  <a:schemeClr val="tx1"/>
                </a:solidFill>
              </a:rPr>
              <a:t>)</a:t>
            </a:r>
          </a:p>
          <a:p>
            <a:pPr lvl="3"/>
            <a:r>
              <a:rPr lang="en-US" dirty="0" smtClean="0">
                <a:solidFill>
                  <a:schemeClr val="tx1"/>
                </a:solidFill>
              </a:rPr>
              <a:t>UA PO</a:t>
            </a:r>
            <a:r>
              <a:rPr lang="en-CA" baseline="-25000" dirty="0" smtClean="0"/>
              <a:t> 2</a:t>
            </a:r>
            <a:r>
              <a:rPr lang="en-US" dirty="0" smtClean="0">
                <a:solidFill>
                  <a:schemeClr val="tx1"/>
                </a:solidFill>
              </a:rPr>
              <a:t> = ~20 mmHg and PCO</a:t>
            </a:r>
            <a:r>
              <a:rPr lang="en-CA" baseline="-25000" dirty="0" smtClean="0"/>
              <a:t> 2</a:t>
            </a:r>
            <a:r>
              <a:rPr lang="en-US" dirty="0" smtClean="0">
                <a:solidFill>
                  <a:schemeClr val="tx1"/>
                </a:solidFill>
              </a:rPr>
              <a:t> = ~55 mmHg</a:t>
            </a:r>
            <a:endParaRPr lang="en-US" dirty="0">
              <a:solidFill>
                <a:schemeClr val="tx1"/>
              </a:solidFill>
            </a:endParaRPr>
          </a:p>
          <a:p>
            <a:pPr lvl="3">
              <a:buFontTx/>
              <a:buNone/>
            </a:pPr>
            <a:r>
              <a:rPr lang="en-US" dirty="0" smtClean="0">
                <a:solidFill>
                  <a:schemeClr val="tx1"/>
                </a:solidFill>
              </a:rPr>
              <a:t>    </a:t>
            </a:r>
            <a:endParaRPr lang="en-US" dirty="0">
              <a:solidFill>
                <a:schemeClr val="tx1"/>
              </a:solidFill>
            </a:endParaRPr>
          </a:p>
          <a:p>
            <a:pPr lvl="3"/>
            <a:endParaRPr lang="en-US" dirty="0">
              <a:solidFill>
                <a:schemeClr val="tx1"/>
              </a:solidFill>
            </a:endParaRPr>
          </a:p>
          <a:p>
            <a:pPr lvl="3"/>
            <a:endParaRPr lang="en-US"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4788024" y="1245827"/>
            <a:ext cx="4003617" cy="4968452"/>
          </a:xfrm>
          <a:prstGeom prst="rect">
            <a:avLst/>
          </a:prstGeom>
          <a:noFill/>
          <a:ln w="9525">
            <a:noFill/>
            <a:miter lim="800000"/>
            <a:headEnd/>
            <a:tailEnd/>
          </a:ln>
        </p:spPr>
      </p:pic>
      <p:sp>
        <p:nvSpPr>
          <p:cNvPr id="3" name="TextBox 2"/>
          <p:cNvSpPr txBox="1"/>
          <p:nvPr/>
        </p:nvSpPr>
        <p:spPr>
          <a:xfrm>
            <a:off x="467544" y="1299532"/>
            <a:ext cx="3500462" cy="4154984"/>
          </a:xfrm>
          <a:prstGeom prst="rect">
            <a:avLst/>
          </a:prstGeom>
          <a:noFill/>
        </p:spPr>
        <p:txBody>
          <a:bodyPr wrap="square" rtlCol="0">
            <a:spAutoFit/>
          </a:bodyPr>
          <a:lstStyle/>
          <a:p>
            <a:r>
              <a:rPr lang="en-CA" sz="2400" dirty="0" smtClean="0"/>
              <a:t>Left shift of the fetal oxyhemoglobin dissociation curve illustrating fetal hemoglobin's greater affinity for oxygen.  Note that the fetus</a:t>
            </a:r>
            <a:r>
              <a:rPr lang="en-CA" sz="2400" dirty="0" smtClean="0"/>
              <a:t>’ normal </a:t>
            </a:r>
            <a:r>
              <a:rPr lang="en-CA" sz="2400" dirty="0" smtClean="0"/>
              <a:t>PO</a:t>
            </a:r>
            <a:r>
              <a:rPr lang="en-CA" sz="2400" baseline="-25000" dirty="0" smtClean="0"/>
              <a:t>2 </a:t>
            </a:r>
            <a:r>
              <a:rPr lang="en-CA" sz="2400" dirty="0" smtClean="0"/>
              <a:t>of 30 mm Hg produces a saturation of about 78% (From </a:t>
            </a:r>
            <a:r>
              <a:rPr lang="en-CA" sz="2400" dirty="0" smtClean="0"/>
              <a:t>Wilkins </a:t>
            </a:r>
            <a:r>
              <a:rPr lang="en-CA" sz="2400" dirty="0" smtClean="0"/>
              <a:t>RL)</a:t>
            </a:r>
            <a:endParaRPr lang="en-CA"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CA" b="0" dirty="0" smtClean="0"/>
              <a:t>Amniotic Fluid</a:t>
            </a:r>
            <a:endParaRPr lang="en-CA" b="0" dirty="0"/>
          </a:p>
        </p:txBody>
      </p:sp>
      <p:sp>
        <p:nvSpPr>
          <p:cNvPr id="3" name="Content Placeholder 2"/>
          <p:cNvSpPr>
            <a:spLocks noGrp="1"/>
          </p:cNvSpPr>
          <p:nvPr>
            <p:ph idx="1"/>
          </p:nvPr>
        </p:nvSpPr>
        <p:spPr>
          <a:xfrm>
            <a:off x="500034" y="1241212"/>
            <a:ext cx="8229600" cy="5572164"/>
          </a:xfrm>
        </p:spPr>
        <p:txBody>
          <a:bodyPr>
            <a:noAutofit/>
          </a:bodyPr>
          <a:lstStyle/>
          <a:p>
            <a:pPr marL="355600" indent="-355600"/>
            <a:r>
              <a:rPr lang="en-CA" sz="3000" dirty="0" smtClean="0">
                <a:solidFill>
                  <a:schemeClr val="tx1"/>
                </a:solidFill>
              </a:rPr>
              <a:t>Protects the fetus from trauma by cushioning any blows or impacts to the maternal abdomen and also allows the fetus to move freely, permitting fetal growth and development</a:t>
            </a:r>
          </a:p>
          <a:p>
            <a:pPr marL="355600" indent="-355600"/>
            <a:r>
              <a:rPr lang="en-CA" sz="3000" dirty="0" smtClean="0">
                <a:solidFill>
                  <a:schemeClr val="tx1"/>
                </a:solidFill>
              </a:rPr>
              <a:t>Helps control the temperature of the fetus by maintaining a relatively constant thermal environment</a:t>
            </a:r>
          </a:p>
          <a:p>
            <a:pPr marL="355600" indent="-355600"/>
            <a:r>
              <a:rPr lang="en-CA" sz="3000" dirty="0" smtClean="0"/>
              <a:t>Fluid is replenished by fetal urination and lung fluid</a:t>
            </a:r>
          </a:p>
          <a:p>
            <a:pPr marL="355600" indent="-355600"/>
            <a:endParaRPr lang="en-CA" sz="3000" dirty="0" smtClean="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CA" b="0" dirty="0" smtClean="0"/>
              <a:t>Amniotic Fluid</a:t>
            </a:r>
            <a:endParaRPr lang="en-CA" b="0" dirty="0"/>
          </a:p>
        </p:txBody>
      </p:sp>
      <p:sp>
        <p:nvSpPr>
          <p:cNvPr id="3" name="Content Placeholder 2"/>
          <p:cNvSpPr>
            <a:spLocks noGrp="1"/>
          </p:cNvSpPr>
          <p:nvPr>
            <p:ph idx="1"/>
          </p:nvPr>
        </p:nvSpPr>
        <p:spPr>
          <a:xfrm>
            <a:off x="500034" y="1241212"/>
            <a:ext cx="8229600" cy="5572164"/>
          </a:xfrm>
        </p:spPr>
        <p:txBody>
          <a:bodyPr>
            <a:noAutofit/>
          </a:bodyPr>
          <a:lstStyle/>
          <a:p>
            <a:pPr marL="355600" indent="-355600"/>
            <a:r>
              <a:rPr lang="en-CA" sz="3000" dirty="0" smtClean="0">
                <a:solidFill>
                  <a:schemeClr val="tx1"/>
                </a:solidFill>
              </a:rPr>
              <a:t>Clear liquid produced by the fetal membranes inside the amnion (Sac that surround the fetus as it develops)     </a:t>
            </a:r>
          </a:p>
          <a:p>
            <a:pPr marL="355600" indent="-355600"/>
            <a:r>
              <a:rPr lang="en-CA" sz="3000" dirty="0" smtClean="0">
                <a:solidFill>
                  <a:schemeClr val="tx1"/>
                </a:solidFill>
              </a:rPr>
              <a:t>The fluid is continuously secreted and reabsorbed with a volume reaching approximately 1000 mL at full term</a:t>
            </a:r>
          </a:p>
          <a:p>
            <a:pPr marL="355600" indent="-355600"/>
            <a:r>
              <a:rPr lang="en-CA" sz="3000" dirty="0" smtClean="0">
                <a:solidFill>
                  <a:schemeClr val="tx1"/>
                </a:solidFill>
              </a:rPr>
              <a:t>The fetus swallows this fluid (~500 ml/day), which is then absorbed by the respiratory and digestive tracts and excreted as urine (~ 500 ml/day)</a:t>
            </a:r>
          </a:p>
          <a:p>
            <a:pPr marL="0" indent="0">
              <a:buNone/>
            </a:pPr>
            <a:r>
              <a:rPr lang="en-CA" sz="3000" dirty="0" smtClean="0">
                <a:solidFill>
                  <a:schemeClr val="tx1"/>
                </a:solidFill>
              </a:rPr>
              <a:t>     </a:t>
            </a:r>
            <a:endParaRPr lang="en-CA" sz="30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Polyhydramnios</a:t>
            </a:r>
            <a:r>
              <a:rPr lang="en-CA" b="0" dirty="0" smtClean="0"/>
              <a:t>	</a:t>
            </a:r>
            <a:endParaRPr lang="en-CA" b="0" dirty="0"/>
          </a:p>
        </p:txBody>
      </p:sp>
      <p:sp>
        <p:nvSpPr>
          <p:cNvPr id="3" name="Content Placeholder 2"/>
          <p:cNvSpPr>
            <a:spLocks noGrp="1"/>
          </p:cNvSpPr>
          <p:nvPr>
            <p:ph idx="1"/>
          </p:nvPr>
        </p:nvSpPr>
        <p:spPr/>
        <p:txBody>
          <a:bodyPr>
            <a:noAutofit/>
          </a:bodyPr>
          <a:lstStyle/>
          <a:p>
            <a:r>
              <a:rPr lang="en-CA" sz="2800" dirty="0" smtClean="0"/>
              <a:t>A</a:t>
            </a:r>
            <a:r>
              <a:rPr lang="en-CA" sz="2800" dirty="0" smtClean="0">
                <a:solidFill>
                  <a:schemeClr val="tx1"/>
                </a:solidFill>
              </a:rPr>
              <a:t>n excessive amount of amniotic fluid occurs when the fetus does not swallow and absorb the usual amount of amniotic fluid</a:t>
            </a:r>
          </a:p>
          <a:p>
            <a:r>
              <a:rPr lang="en-CA" sz="2800" dirty="0" smtClean="0">
                <a:solidFill>
                  <a:schemeClr val="tx1"/>
                </a:solidFill>
              </a:rPr>
              <a:t>The most common cause of polyhydramnios is a birth defect of the central nervous system or gastrointestinal tract resulting in a fetal swallowing dysfunction</a:t>
            </a:r>
          </a:p>
          <a:p>
            <a:r>
              <a:rPr lang="en-CA" sz="2800" dirty="0" smtClean="0">
                <a:solidFill>
                  <a:schemeClr val="tx1"/>
                </a:solidFill>
              </a:rPr>
              <a:t>A complication associated with polyhydramnios is premature rupture of amniotic membranes, which may lead to premature delivery</a:t>
            </a:r>
          </a:p>
          <a:p>
            <a:endParaRPr lang="en-CA" sz="30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Oligohydramnios</a:t>
            </a:r>
            <a:endParaRPr lang="en-CA" b="0" dirty="0"/>
          </a:p>
        </p:txBody>
      </p:sp>
      <p:sp>
        <p:nvSpPr>
          <p:cNvPr id="3" name="Content Placeholder 2"/>
          <p:cNvSpPr>
            <a:spLocks noGrp="1"/>
          </p:cNvSpPr>
          <p:nvPr>
            <p:ph idx="1"/>
          </p:nvPr>
        </p:nvSpPr>
        <p:spPr>
          <a:xfrm>
            <a:off x="611560" y="1600200"/>
            <a:ext cx="8075240" cy="4525963"/>
          </a:xfrm>
        </p:spPr>
        <p:txBody>
          <a:bodyPr>
            <a:normAutofit/>
          </a:bodyPr>
          <a:lstStyle/>
          <a:p>
            <a:r>
              <a:rPr lang="en-CA" dirty="0" smtClean="0">
                <a:solidFill>
                  <a:schemeClr val="tx1"/>
                </a:solidFill>
              </a:rPr>
              <a:t>Oligohydramnios, or too little amniotic fluid, results from prematurely ruptured membranes, placental dysfunction, or fetal abnormalities such as renal agenesis (failure of the kidneys to form) </a:t>
            </a:r>
          </a:p>
          <a:p>
            <a:r>
              <a:rPr lang="en-CA" dirty="0" smtClean="0">
                <a:solidFill>
                  <a:schemeClr val="tx1"/>
                </a:solidFill>
              </a:rPr>
              <a:t>The absence of fetal urine as a component of amniotic fluid is the most common cause of </a:t>
            </a:r>
            <a:r>
              <a:rPr lang="en-CA" dirty="0" err="1" smtClean="0">
                <a:solidFill>
                  <a:schemeClr val="tx1"/>
                </a:solidFill>
              </a:rPr>
              <a:t>oligohydramnios</a:t>
            </a:r>
            <a:endParaRPr lang="en-CA" dirty="0" smtClean="0">
              <a:solidFill>
                <a:schemeClr val="tx1"/>
              </a:solidFill>
            </a:endParaRPr>
          </a:p>
          <a:p>
            <a:r>
              <a:rPr lang="en-CA" dirty="0" smtClean="0">
                <a:solidFill>
                  <a:schemeClr val="tx1"/>
                </a:solidFill>
              </a:rPr>
              <a:t>Complications for the fetus with oligohydramnios include asphyxia, secondary to umbilical cord compression, and skeletal deformities caused by uterine wall compression of the fetus</a:t>
            </a: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http://www.embryology.ch/images/rrespiratory/01phasen/r1a_ueberblick_lunge_603.gif"/>
          <p:cNvPicPr>
            <a:picLocks noChangeAspect="1" noChangeArrowheads="1"/>
          </p:cNvPicPr>
          <p:nvPr/>
        </p:nvPicPr>
        <p:blipFill>
          <a:blip r:embed="rId2" cstate="print"/>
          <a:srcRect/>
          <a:stretch>
            <a:fillRect/>
          </a:stretch>
        </p:blipFill>
        <p:spPr bwMode="auto">
          <a:xfrm>
            <a:off x="971600" y="1340768"/>
            <a:ext cx="7490092" cy="496855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16632"/>
            <a:ext cx="7920880" cy="5392245"/>
          </a:xfrm>
          <a:prstGeom prst="rect">
            <a:avLst/>
          </a:prstGeom>
          <a:noFill/>
        </p:spPr>
        <p:txBody>
          <a:bodyPr wrap="square" rtlCol="0">
            <a:spAutoFit/>
          </a:bodyPr>
          <a:lstStyle/>
          <a:p>
            <a:r>
              <a:rPr lang="en-US" sz="3200" dirty="0" smtClean="0">
                <a:solidFill>
                  <a:schemeClr val="bg1"/>
                </a:solidFill>
              </a:rPr>
              <a:t>Key Pulmonary Requirements for Extra-Uterine Life</a:t>
            </a:r>
          </a:p>
          <a:p>
            <a:endParaRPr lang="en-US" dirty="0" smtClean="0"/>
          </a:p>
          <a:p>
            <a:pPr marL="342900" indent="-342900" fontAlgn="base">
              <a:spcBef>
                <a:spcPct val="20000"/>
              </a:spcBef>
              <a:spcAft>
                <a:spcPct val="0"/>
              </a:spcAft>
              <a:buClr>
                <a:srgbClr val="003366"/>
              </a:buClr>
              <a:buSzPct val="90000"/>
              <a:buFont typeface="Wingdings" pitchFamily="2" charset="2"/>
              <a:buChar char="n"/>
            </a:pPr>
            <a:r>
              <a:rPr lang="en-US" sz="2400" dirty="0"/>
              <a:t>Pulmonary vasculature must be sufficient enough to permit transport of O</a:t>
            </a:r>
            <a:r>
              <a:rPr lang="en-US" sz="2400" baseline="-25000" dirty="0"/>
              <a:t>2</a:t>
            </a:r>
            <a:r>
              <a:rPr lang="en-US" sz="2400" dirty="0"/>
              <a:t> and </a:t>
            </a:r>
            <a:r>
              <a:rPr lang="en-US" sz="2400" dirty="0" smtClean="0"/>
              <a:t>CO</a:t>
            </a:r>
            <a:r>
              <a:rPr lang="en-US" sz="2400" baseline="-25000" dirty="0" smtClean="0"/>
              <a:t>2</a:t>
            </a:r>
            <a:r>
              <a:rPr lang="en-US" sz="2400" dirty="0" smtClean="0"/>
              <a:t> </a:t>
            </a:r>
            <a:r>
              <a:rPr lang="en-US" sz="2400" dirty="0"/>
              <a:t>to </a:t>
            </a:r>
            <a:r>
              <a:rPr lang="en-US" sz="2400" dirty="0" smtClean="0"/>
              <a:t>and </a:t>
            </a:r>
            <a:r>
              <a:rPr lang="en-US" sz="2400" dirty="0"/>
              <a:t>from the lung</a:t>
            </a:r>
          </a:p>
          <a:p>
            <a:pPr marL="342900" indent="-342900" fontAlgn="base">
              <a:spcBef>
                <a:spcPct val="20000"/>
              </a:spcBef>
              <a:spcAft>
                <a:spcPct val="0"/>
              </a:spcAft>
              <a:buClr>
                <a:srgbClr val="003366"/>
              </a:buClr>
              <a:buSzPct val="90000"/>
              <a:buFont typeface="Wingdings" pitchFamily="2" charset="2"/>
              <a:buChar char="n"/>
            </a:pPr>
            <a:r>
              <a:rPr lang="en-US" sz="2400" dirty="0" smtClean="0"/>
              <a:t>Gas </a:t>
            </a:r>
            <a:r>
              <a:rPr lang="en-US" sz="2400" dirty="0"/>
              <a:t>exchange surface must be structurally stable, functional, and elastic to require minimal effort for ventilation and response to metabolic needs</a:t>
            </a:r>
          </a:p>
          <a:p>
            <a:pPr marL="342900" indent="-342900" fontAlgn="base">
              <a:spcBef>
                <a:spcPct val="20000"/>
              </a:spcBef>
              <a:spcAft>
                <a:spcPct val="0"/>
              </a:spcAft>
              <a:buClr>
                <a:srgbClr val="003366"/>
              </a:buClr>
              <a:buSzPct val="90000"/>
              <a:buFont typeface="Wingdings" pitchFamily="2" charset="2"/>
              <a:buChar char="n"/>
            </a:pPr>
            <a:r>
              <a:rPr lang="en-US" sz="2400" dirty="0" smtClean="0"/>
              <a:t>Structural </a:t>
            </a:r>
            <a:r>
              <a:rPr lang="en-US" sz="2400" dirty="0"/>
              <a:t>maturation of the airways, chest </a:t>
            </a:r>
            <a:r>
              <a:rPr lang="en-US" sz="2400" dirty="0" smtClean="0"/>
              <a:t>wall, </a:t>
            </a:r>
            <a:r>
              <a:rPr lang="en-US" sz="2400" dirty="0" smtClean="0"/>
              <a:t>respiratory muscles, </a:t>
            </a:r>
            <a:r>
              <a:rPr lang="en-US" sz="2400" dirty="0"/>
              <a:t>and neural control </a:t>
            </a:r>
            <a:r>
              <a:rPr lang="en-US" sz="2400" dirty="0" smtClean="0"/>
              <a:t>is </a:t>
            </a:r>
            <a:r>
              <a:rPr lang="en-US" sz="2400" dirty="0"/>
              <a:t>fundamentally required</a:t>
            </a:r>
          </a:p>
          <a:p>
            <a:pPr>
              <a:buFontTx/>
              <a:buChar char="-"/>
            </a:pPr>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t>Key Pulmonary Requirements for Extra-Uterine Life</a:t>
            </a:r>
            <a:endParaRPr lang="en-US" b="0" dirty="0"/>
          </a:p>
        </p:txBody>
      </p:sp>
      <p:sp>
        <p:nvSpPr>
          <p:cNvPr id="3" name="Content Placeholder 2"/>
          <p:cNvSpPr>
            <a:spLocks noGrp="1"/>
          </p:cNvSpPr>
          <p:nvPr>
            <p:ph idx="1"/>
          </p:nvPr>
        </p:nvSpPr>
        <p:spPr>
          <a:xfrm>
            <a:off x="611560" y="1752600"/>
            <a:ext cx="7922840" cy="4724400"/>
          </a:xfrm>
        </p:spPr>
        <p:txBody>
          <a:bodyPr/>
          <a:lstStyle/>
          <a:p>
            <a:r>
              <a:rPr lang="en-US" sz="2800" dirty="0" smtClean="0">
                <a:solidFill>
                  <a:schemeClr val="tx1"/>
                </a:solidFill>
              </a:rPr>
              <a:t>Pulmonary vasculature must be sufficient to permit transport of gas exchange of O</a:t>
            </a:r>
            <a:r>
              <a:rPr lang="en-US" sz="2800" baseline="-25000" dirty="0" smtClean="0">
                <a:solidFill>
                  <a:schemeClr val="tx1"/>
                </a:solidFill>
              </a:rPr>
              <a:t>2</a:t>
            </a:r>
            <a:r>
              <a:rPr lang="en-US" sz="2800" dirty="0" smtClean="0">
                <a:solidFill>
                  <a:schemeClr val="tx1"/>
                </a:solidFill>
              </a:rPr>
              <a:t> and CO</a:t>
            </a:r>
            <a:r>
              <a:rPr lang="en-US" sz="2800" baseline="-25000" dirty="0" smtClean="0">
                <a:solidFill>
                  <a:schemeClr val="tx1"/>
                </a:solidFill>
              </a:rPr>
              <a:t>2</a:t>
            </a:r>
            <a:endParaRPr lang="en-US" sz="2800" dirty="0" smtClean="0"/>
          </a:p>
          <a:p>
            <a:r>
              <a:rPr lang="en-US" sz="2800" dirty="0"/>
              <a:t>E</a:t>
            </a:r>
            <a:r>
              <a:rPr lang="en-US" sz="2800" dirty="0" smtClean="0">
                <a:solidFill>
                  <a:schemeClr val="tx1"/>
                </a:solidFill>
              </a:rPr>
              <a:t>xchange surface must be structurally stable, functional, and elastic  to require minimal effort for ventilation and response to metabolic needs</a:t>
            </a:r>
          </a:p>
          <a:p>
            <a:r>
              <a:rPr lang="en-US" sz="2800" dirty="0" smtClean="0">
                <a:solidFill>
                  <a:schemeClr val="tx1"/>
                </a:solidFill>
              </a:rPr>
              <a:t>Structural maturation of the airways, chest wall, </a:t>
            </a:r>
            <a:r>
              <a:rPr lang="en-US" sz="2800" dirty="0" smtClean="0">
                <a:solidFill>
                  <a:schemeClr val="tx1"/>
                </a:solidFill>
              </a:rPr>
              <a:t>respiratory muscles, </a:t>
            </a:r>
            <a:r>
              <a:rPr lang="en-US" sz="2800" dirty="0" smtClean="0">
                <a:solidFill>
                  <a:schemeClr val="tx1"/>
                </a:solidFill>
              </a:rPr>
              <a:t>and neural control is fundamentally required</a:t>
            </a:r>
            <a:endParaRPr lang="en-US" sz="2800" dirty="0">
              <a:solidFill>
                <a:schemeClr val="tx1"/>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Fetal Lung Fluid</a:t>
            </a:r>
            <a:endParaRPr lang="en-US" b="0" dirty="0"/>
          </a:p>
        </p:txBody>
      </p:sp>
      <p:sp>
        <p:nvSpPr>
          <p:cNvPr id="3" name="Content Placeholder 2"/>
          <p:cNvSpPr>
            <a:spLocks noGrp="1"/>
          </p:cNvSpPr>
          <p:nvPr>
            <p:ph idx="1"/>
          </p:nvPr>
        </p:nvSpPr>
        <p:spPr>
          <a:xfrm>
            <a:off x="611560" y="1600200"/>
            <a:ext cx="8075240" cy="4525963"/>
          </a:xfrm>
        </p:spPr>
        <p:txBody>
          <a:bodyPr/>
          <a:lstStyle/>
          <a:p>
            <a:r>
              <a:rPr lang="en-US" dirty="0" smtClean="0">
                <a:solidFill>
                  <a:schemeClr val="tx1"/>
                </a:solidFill>
              </a:rPr>
              <a:t>Fetal </a:t>
            </a:r>
            <a:r>
              <a:rPr lang="en-US" dirty="0" smtClean="0">
                <a:solidFill>
                  <a:schemeClr val="tx1"/>
                </a:solidFill>
              </a:rPr>
              <a:t>breathing</a:t>
            </a:r>
            <a:endParaRPr lang="en-US" dirty="0" smtClean="0">
              <a:solidFill>
                <a:schemeClr val="tx1"/>
              </a:solidFill>
            </a:endParaRPr>
          </a:p>
          <a:p>
            <a:pPr lvl="1"/>
            <a:r>
              <a:rPr lang="en-US" dirty="0" smtClean="0">
                <a:solidFill>
                  <a:schemeClr val="tx1"/>
                </a:solidFill>
              </a:rPr>
              <a:t>Results in egress of fluid from lung at a predictable rate</a:t>
            </a:r>
          </a:p>
          <a:p>
            <a:pPr lvl="1"/>
            <a:r>
              <a:rPr lang="en-US" dirty="0" smtClean="0">
                <a:solidFill>
                  <a:schemeClr val="tx1"/>
                </a:solidFill>
              </a:rPr>
              <a:t>Ensures that lung volumes stay about 30 </a:t>
            </a:r>
            <a:r>
              <a:rPr lang="en-US" dirty="0" err="1" smtClean="0">
                <a:solidFill>
                  <a:schemeClr val="tx1"/>
                </a:solidFill>
              </a:rPr>
              <a:t>mls</a:t>
            </a:r>
            <a:r>
              <a:rPr lang="en-US" dirty="0" smtClean="0">
                <a:solidFill>
                  <a:schemeClr val="tx1"/>
                </a:solidFill>
              </a:rPr>
              <a:t>/kg </a:t>
            </a:r>
            <a:r>
              <a:rPr lang="en-US" dirty="0" smtClean="0">
                <a:solidFill>
                  <a:schemeClr val="tx1"/>
                </a:solidFill>
              </a:rPr>
              <a:t>(Equivalent </a:t>
            </a:r>
            <a:r>
              <a:rPr lang="en-US" dirty="0" smtClean="0">
                <a:solidFill>
                  <a:schemeClr val="tx1"/>
                </a:solidFill>
              </a:rPr>
              <a:t>to FRC)</a:t>
            </a:r>
          </a:p>
          <a:p>
            <a:pPr lvl="1"/>
            <a:r>
              <a:rPr lang="en-US" dirty="0" smtClean="0">
                <a:solidFill>
                  <a:schemeClr val="tx1"/>
                </a:solidFill>
              </a:rPr>
              <a:t>Excessive egress results in pulmonary </a:t>
            </a:r>
            <a:r>
              <a:rPr lang="en-US" dirty="0" err="1" smtClean="0">
                <a:solidFill>
                  <a:schemeClr val="tx1"/>
                </a:solidFill>
              </a:rPr>
              <a:t>hypoplasia</a:t>
            </a:r>
            <a:endParaRPr lang="en-US" dirty="0" smtClean="0">
              <a:solidFill>
                <a:schemeClr val="tx1"/>
              </a:solidFill>
            </a:endParaRPr>
          </a:p>
          <a:p>
            <a:pPr lvl="1"/>
            <a:r>
              <a:rPr lang="en-US" dirty="0" smtClean="0">
                <a:solidFill>
                  <a:schemeClr val="tx1"/>
                </a:solidFill>
              </a:rPr>
              <a:t>Inadequate egress results in pulmonary hyperplasia</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075240" cy="1143000"/>
          </a:xfrm>
        </p:spPr>
        <p:txBody>
          <a:bodyPr/>
          <a:lstStyle/>
          <a:p>
            <a:r>
              <a:rPr lang="en-CA" b="0" dirty="0" smtClean="0"/>
              <a:t>Fetal Lung Fluid</a:t>
            </a:r>
            <a:endParaRPr lang="en-US" b="0" dirty="0"/>
          </a:p>
        </p:txBody>
      </p:sp>
      <p:sp>
        <p:nvSpPr>
          <p:cNvPr id="3" name="Content Placeholder 2"/>
          <p:cNvSpPr>
            <a:spLocks noGrp="1"/>
          </p:cNvSpPr>
          <p:nvPr>
            <p:ph idx="1"/>
          </p:nvPr>
        </p:nvSpPr>
        <p:spPr/>
        <p:txBody>
          <a:bodyPr/>
          <a:lstStyle/>
          <a:p>
            <a:r>
              <a:rPr lang="en-CA" dirty="0" smtClean="0">
                <a:solidFill>
                  <a:schemeClr val="tx1"/>
                </a:solidFill>
              </a:rPr>
              <a:t>Surfactant</a:t>
            </a:r>
          </a:p>
          <a:p>
            <a:pPr lvl="1"/>
            <a:r>
              <a:rPr lang="en-CA" dirty="0" smtClean="0">
                <a:solidFill>
                  <a:schemeClr val="tx1"/>
                </a:solidFill>
              </a:rPr>
              <a:t>Assessment of fetal surfactant is </a:t>
            </a:r>
            <a:r>
              <a:rPr lang="en-CA" dirty="0" smtClean="0">
                <a:solidFill>
                  <a:schemeClr val="tx1"/>
                </a:solidFill>
              </a:rPr>
              <a:t>possible; however, use of a </a:t>
            </a:r>
            <a:r>
              <a:rPr lang="en-CA" dirty="0" smtClean="0">
                <a:solidFill>
                  <a:schemeClr val="tx1"/>
                </a:solidFill>
              </a:rPr>
              <a:t>standard test (L/S ratio) </a:t>
            </a:r>
            <a:r>
              <a:rPr lang="en-CA" dirty="0" smtClean="0">
                <a:solidFill>
                  <a:schemeClr val="tx1"/>
                </a:solidFill>
              </a:rPr>
              <a:t>is </a:t>
            </a:r>
            <a:r>
              <a:rPr lang="en-CA" dirty="0" smtClean="0">
                <a:solidFill>
                  <a:schemeClr val="tx1"/>
                </a:solidFill>
              </a:rPr>
              <a:t>in decline</a:t>
            </a:r>
          </a:p>
          <a:p>
            <a:pPr lvl="1"/>
            <a:r>
              <a:rPr lang="en-CA" dirty="0" smtClean="0">
                <a:solidFill>
                  <a:schemeClr val="tx1"/>
                </a:solidFill>
              </a:rPr>
              <a:t>First, the standard!</a:t>
            </a:r>
          </a:p>
          <a:p>
            <a:pPr lvl="2"/>
            <a:r>
              <a:rPr lang="en-CA" dirty="0" smtClean="0">
                <a:solidFill>
                  <a:schemeClr val="tx1"/>
                </a:solidFill>
              </a:rPr>
              <a:t>L = Lecithin, which is a </a:t>
            </a:r>
            <a:r>
              <a:rPr lang="en-CA" dirty="0" err="1" smtClean="0">
                <a:solidFill>
                  <a:schemeClr val="tx1"/>
                </a:solidFill>
              </a:rPr>
              <a:t>phospholid</a:t>
            </a:r>
            <a:r>
              <a:rPr lang="en-CA" dirty="0" smtClean="0">
                <a:solidFill>
                  <a:schemeClr val="tx1"/>
                </a:solidFill>
              </a:rPr>
              <a:t>, (</a:t>
            </a:r>
            <a:r>
              <a:rPr lang="en-CA" dirty="0" err="1" smtClean="0">
                <a:solidFill>
                  <a:schemeClr val="tx1"/>
                </a:solidFill>
              </a:rPr>
              <a:t>phosphitadyl</a:t>
            </a:r>
            <a:r>
              <a:rPr lang="en-CA" dirty="0" smtClean="0">
                <a:solidFill>
                  <a:schemeClr val="tx1"/>
                </a:solidFill>
              </a:rPr>
              <a:t> </a:t>
            </a:r>
            <a:r>
              <a:rPr lang="en-CA" dirty="0" err="1" smtClean="0">
                <a:solidFill>
                  <a:schemeClr val="tx1"/>
                </a:solidFill>
              </a:rPr>
              <a:t>choline</a:t>
            </a:r>
            <a:r>
              <a:rPr lang="en-CA" dirty="0" smtClean="0">
                <a:solidFill>
                  <a:schemeClr val="tx1"/>
                </a:solidFill>
              </a:rPr>
              <a:t>)</a:t>
            </a:r>
          </a:p>
          <a:p>
            <a:pPr lvl="2"/>
            <a:r>
              <a:rPr lang="en-CA" dirty="0" smtClean="0">
                <a:solidFill>
                  <a:schemeClr val="tx1"/>
                </a:solidFill>
              </a:rPr>
              <a:t>S = </a:t>
            </a:r>
            <a:r>
              <a:rPr lang="en-CA" dirty="0" err="1" smtClean="0">
                <a:solidFill>
                  <a:schemeClr val="tx1"/>
                </a:solidFill>
              </a:rPr>
              <a:t>Sphyngomyelin</a:t>
            </a:r>
            <a:r>
              <a:rPr lang="en-CA" dirty="0" smtClean="0">
                <a:solidFill>
                  <a:schemeClr val="tx1"/>
                </a:solidFill>
              </a:rPr>
              <a:t>, a long-chain lipid that is a non-pulmonary lipid but exists in a relatively stable concentration</a:t>
            </a:r>
            <a:endParaRPr lang="en-US"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L/S Ratio</a:t>
            </a:r>
            <a:endParaRPr lang="en-US" b="0" dirty="0"/>
          </a:p>
        </p:txBody>
      </p:sp>
      <p:pic>
        <p:nvPicPr>
          <p:cNvPr id="4" name="Content Placeholder 3" descr="C:\Documents and Settings\ianp\Local Settings\Temporary Internet Files\Content.MSO\65C852AC.jpg"/>
          <p:cNvPicPr>
            <a:picLocks noGrp="1"/>
          </p:cNvPicPr>
          <p:nvPr>
            <p:ph idx="1"/>
          </p:nvPr>
        </p:nvPicPr>
        <p:blipFill>
          <a:blip r:embed="rId3" cstate="print"/>
          <a:srcRect/>
          <a:stretch>
            <a:fillRect/>
          </a:stretch>
        </p:blipFill>
        <p:spPr bwMode="auto">
          <a:xfrm>
            <a:off x="1066800" y="1262082"/>
            <a:ext cx="70104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L/S Ratio</a:t>
            </a:r>
            <a:endParaRPr lang="en-US" b="0" dirty="0"/>
          </a:p>
        </p:txBody>
      </p:sp>
      <p:sp>
        <p:nvSpPr>
          <p:cNvPr id="3" name="Content Placeholder 2"/>
          <p:cNvSpPr>
            <a:spLocks noGrp="1"/>
          </p:cNvSpPr>
          <p:nvPr>
            <p:ph idx="1"/>
          </p:nvPr>
        </p:nvSpPr>
        <p:spPr>
          <a:xfrm>
            <a:off x="611560" y="1219200"/>
            <a:ext cx="7999040" cy="4724400"/>
          </a:xfrm>
        </p:spPr>
        <p:txBody>
          <a:bodyPr>
            <a:normAutofit/>
          </a:bodyPr>
          <a:lstStyle/>
          <a:p>
            <a:r>
              <a:rPr lang="en-CA" dirty="0" smtClean="0">
                <a:solidFill>
                  <a:schemeClr val="tx1"/>
                </a:solidFill>
              </a:rPr>
              <a:t>Clinical significance</a:t>
            </a:r>
          </a:p>
          <a:p>
            <a:pPr lvl="1"/>
            <a:r>
              <a:rPr lang="en-CA" dirty="0" smtClean="0">
                <a:solidFill>
                  <a:schemeClr val="tx1"/>
                </a:solidFill>
              </a:rPr>
              <a:t>&gt;2.0 indicates lung maturity and no RDS in 98% of patients</a:t>
            </a:r>
          </a:p>
          <a:p>
            <a:pPr lvl="1"/>
            <a:r>
              <a:rPr lang="en-CA" dirty="0" smtClean="0">
                <a:solidFill>
                  <a:schemeClr val="tx1"/>
                </a:solidFill>
              </a:rPr>
              <a:t>1.5 - 1.9 indicates increased risk of RDS in 50% of population</a:t>
            </a:r>
          </a:p>
          <a:p>
            <a:pPr lvl="1"/>
            <a:r>
              <a:rPr lang="en-CA" dirty="0" smtClean="0">
                <a:solidFill>
                  <a:schemeClr val="tx1"/>
                </a:solidFill>
              </a:rPr>
              <a:t>&lt;1.5 = 73% risk of RDS </a:t>
            </a:r>
          </a:p>
          <a:p>
            <a:pPr lvl="1"/>
            <a:r>
              <a:rPr lang="en-CA" dirty="0" smtClean="0">
                <a:solidFill>
                  <a:schemeClr val="tx1"/>
                </a:solidFill>
              </a:rPr>
              <a:t>IDM (Infant of a Diabetic Mother) can develop RDS with an L/S ratio &gt;2.0 </a:t>
            </a:r>
          </a:p>
          <a:p>
            <a:r>
              <a:rPr lang="en-CA" dirty="0" smtClean="0">
                <a:solidFill>
                  <a:schemeClr val="tx1"/>
                </a:solidFill>
              </a:rPr>
              <a:t>Indication for test includes		</a:t>
            </a:r>
          </a:p>
          <a:p>
            <a:pPr lvl="1"/>
            <a:r>
              <a:rPr lang="en-CA" dirty="0" smtClean="0">
                <a:solidFill>
                  <a:schemeClr val="tx1"/>
                </a:solidFill>
              </a:rPr>
              <a:t>Prem labour, prom, etc. where early delivery is possible</a:t>
            </a:r>
            <a:endParaRPr lang="en-US"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7" descr="ei_0329"/>
          <p:cNvPicPr>
            <a:picLocks noChangeAspect="1" noChangeArrowheads="1"/>
          </p:cNvPicPr>
          <p:nvPr/>
        </p:nvPicPr>
        <p:blipFill>
          <a:blip r:embed="rId2" cstate="print"/>
          <a:srcRect/>
          <a:stretch>
            <a:fillRect/>
          </a:stretch>
        </p:blipFill>
        <p:spPr bwMode="auto">
          <a:xfrm>
            <a:off x="2124075" y="1268760"/>
            <a:ext cx="5048250" cy="5048250"/>
          </a:xfrm>
          <a:prstGeom prst="rect">
            <a:avLst/>
          </a:prstGeom>
          <a:noFill/>
          <a:ln w="9525">
            <a:noFill/>
            <a:miter lim="800000"/>
            <a:headEnd/>
            <a:tailEnd/>
          </a:ln>
        </p:spPr>
      </p:pic>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5" descr="Illustration demonstrating fetal circulation"/>
          <p:cNvPicPr>
            <a:picLocks noChangeAspect="1" noChangeArrowheads="1"/>
          </p:cNvPicPr>
          <p:nvPr/>
        </p:nvPicPr>
        <p:blipFill>
          <a:blip r:embed="rId2" cstate="print"/>
          <a:srcRect/>
          <a:stretch>
            <a:fillRect/>
          </a:stretch>
        </p:blipFill>
        <p:spPr bwMode="auto">
          <a:xfrm>
            <a:off x="1835696" y="1196752"/>
            <a:ext cx="5545137" cy="5229225"/>
          </a:xfrm>
          <a:prstGeom prst="rect">
            <a:avLst/>
          </a:prstGeom>
          <a:noFill/>
          <a:ln w="9525">
            <a:noFill/>
            <a:miter lim="800000"/>
            <a:headEnd/>
            <a:tailEnd/>
          </a:ln>
        </p:spPr>
      </p:pic>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pPr lvl="1"/>
            <a:r>
              <a:rPr lang="en-US" dirty="0">
                <a:solidFill>
                  <a:schemeClr val="tx1"/>
                </a:solidFill>
              </a:rPr>
              <a:t>Blood travels from the placenta through the umbilical cord via the </a:t>
            </a:r>
            <a:r>
              <a:rPr lang="en-US" dirty="0" smtClean="0">
                <a:solidFill>
                  <a:schemeClr val="tx1"/>
                </a:solidFill>
              </a:rPr>
              <a:t>Umbilical Vein </a:t>
            </a:r>
            <a:r>
              <a:rPr lang="en-US" dirty="0">
                <a:solidFill>
                  <a:schemeClr val="tx1"/>
                </a:solidFill>
              </a:rPr>
              <a:t>(UV) to the </a:t>
            </a:r>
            <a:r>
              <a:rPr lang="en-US" dirty="0" smtClean="0">
                <a:solidFill>
                  <a:schemeClr val="tx1"/>
                </a:solidFill>
              </a:rPr>
              <a:t>fetus</a:t>
            </a:r>
            <a:endParaRPr lang="en-US" dirty="0">
              <a:solidFill>
                <a:schemeClr val="tx1"/>
              </a:solidFill>
            </a:endParaRPr>
          </a:p>
          <a:p>
            <a:pPr lvl="2"/>
            <a:r>
              <a:rPr lang="en-US" sz="2000" dirty="0" smtClean="0">
                <a:solidFill>
                  <a:schemeClr val="tx1"/>
                </a:solidFill>
              </a:rPr>
              <a:t>This blood is effectively the baby’s arterial blood in that it is oxygen- and nutrient-rich and scrubbed of waste metabolites and carbon dioxide</a:t>
            </a:r>
          </a:p>
          <a:p>
            <a:pPr lvl="2"/>
            <a:r>
              <a:rPr lang="en-CA" sz="2000" dirty="0" smtClean="0">
                <a:solidFill>
                  <a:schemeClr val="tx1"/>
                </a:solidFill>
              </a:rPr>
              <a:t>This vessel is used after delivery as a site for venous access and delivery of medications and volume expanders</a:t>
            </a:r>
            <a:endParaRPr lang="en-US" sz="2000" dirty="0" smtClean="0">
              <a:solidFill>
                <a:schemeClr val="tx1"/>
              </a:solidFill>
            </a:endParaRPr>
          </a:p>
          <a:p>
            <a:pPr lvl="1"/>
            <a:r>
              <a:rPr lang="en-US" dirty="0">
                <a:solidFill>
                  <a:schemeClr val="tx1"/>
                </a:solidFill>
              </a:rPr>
              <a:t>The UV enters the </a:t>
            </a:r>
            <a:r>
              <a:rPr lang="en-US" dirty="0" smtClean="0">
                <a:solidFill>
                  <a:schemeClr val="tx1"/>
                </a:solidFill>
              </a:rPr>
              <a:t>liver, </a:t>
            </a:r>
            <a:r>
              <a:rPr lang="en-US" dirty="0">
                <a:solidFill>
                  <a:schemeClr val="tx1"/>
                </a:solidFill>
              </a:rPr>
              <a:t>where about ½ of the flow supplies the organ and the other ½ flows through the </a:t>
            </a:r>
            <a:r>
              <a:rPr lang="en-US" dirty="0" err="1" smtClean="0">
                <a:solidFill>
                  <a:schemeClr val="tx1"/>
                </a:solidFill>
              </a:rPr>
              <a:t>ductus</a:t>
            </a:r>
            <a:r>
              <a:rPr lang="en-US" dirty="0" smtClean="0">
                <a:solidFill>
                  <a:schemeClr val="tx1"/>
                </a:solidFill>
              </a:rPr>
              <a:t> </a:t>
            </a:r>
            <a:r>
              <a:rPr lang="en-US" dirty="0" err="1">
                <a:solidFill>
                  <a:schemeClr val="tx1"/>
                </a:solidFill>
              </a:rPr>
              <a:t>v</a:t>
            </a:r>
            <a:r>
              <a:rPr lang="en-US" dirty="0" err="1" smtClean="0">
                <a:solidFill>
                  <a:schemeClr val="tx1"/>
                </a:solidFill>
              </a:rPr>
              <a:t>enosus</a:t>
            </a:r>
            <a:r>
              <a:rPr lang="en-US" dirty="0" smtClean="0">
                <a:solidFill>
                  <a:schemeClr val="tx1"/>
                </a:solidFill>
              </a:rPr>
              <a:t> </a:t>
            </a:r>
            <a:r>
              <a:rPr lang="en-US" dirty="0">
                <a:solidFill>
                  <a:schemeClr val="tx1"/>
                </a:solidFill>
              </a:rPr>
              <a:t>to the inferior vena </a:t>
            </a:r>
            <a:r>
              <a:rPr lang="en-US" dirty="0" smtClean="0">
                <a:solidFill>
                  <a:schemeClr val="tx1"/>
                </a:solidFill>
              </a:rPr>
              <a:t>cava</a:t>
            </a:r>
            <a:endParaRPr lang="en-US" dirty="0">
              <a:solidFill>
                <a:schemeClr val="tx1"/>
              </a:solidFill>
            </a:endParaRPr>
          </a:p>
        </p:txBody>
      </p:sp>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r>
              <a:rPr lang="en-CA" sz="2400" dirty="0" smtClean="0">
                <a:solidFill>
                  <a:schemeClr val="tx1"/>
                </a:solidFill>
              </a:rPr>
              <a:t>After entering the inferior vena cava, blood mixes in the right atrium with blood from the superior vena cava </a:t>
            </a:r>
            <a:r>
              <a:rPr lang="en-CA" sz="2400" dirty="0" smtClean="0">
                <a:solidFill>
                  <a:schemeClr val="tx1"/>
                </a:solidFill>
              </a:rPr>
              <a:t>(Deoxygenated </a:t>
            </a:r>
            <a:r>
              <a:rPr lang="en-CA" sz="2400" dirty="0" smtClean="0">
                <a:solidFill>
                  <a:schemeClr val="tx1"/>
                </a:solidFill>
              </a:rPr>
              <a:t>blood)</a:t>
            </a:r>
          </a:p>
          <a:p>
            <a:r>
              <a:rPr lang="en-CA" sz="2400" dirty="0" smtClean="0">
                <a:solidFill>
                  <a:schemeClr val="tx1"/>
                </a:solidFill>
              </a:rPr>
              <a:t>Most of the blood then flows through the Foramen </a:t>
            </a:r>
            <a:r>
              <a:rPr lang="en-CA" sz="2400" dirty="0" err="1" smtClean="0">
                <a:solidFill>
                  <a:schemeClr val="tx1"/>
                </a:solidFill>
              </a:rPr>
              <a:t>Ovale</a:t>
            </a:r>
            <a:r>
              <a:rPr lang="en-CA" sz="2400" dirty="0" smtClean="0">
                <a:solidFill>
                  <a:schemeClr val="tx1"/>
                </a:solidFill>
              </a:rPr>
              <a:t> into the left atrium</a:t>
            </a:r>
          </a:p>
          <a:p>
            <a:r>
              <a:rPr lang="en-CA" sz="2400" dirty="0" smtClean="0">
                <a:solidFill>
                  <a:schemeClr val="tx1"/>
                </a:solidFill>
              </a:rPr>
              <a:t>A small amount (~10-15%) of additional deoxygenated blood from the pulmonary veins enters the left atrium, further decreasing the overall saturation before being pumped out of the left ventricle to provide systemic perfusion</a:t>
            </a:r>
            <a:endParaRPr lang="en-US" sz="2400" dirty="0" smtClean="0">
              <a:solidFill>
                <a:schemeClr val="tx1"/>
              </a:solidFill>
            </a:endParaRPr>
          </a:p>
          <a:p>
            <a:pPr eaLnBrk="1" hangingPunct="1"/>
            <a:endParaRPr lang="en-US" sz="2400" dirty="0" smtClean="0">
              <a:solidFill>
                <a:schemeClr val="tx1"/>
              </a:solidFill>
            </a:endParaRPr>
          </a:p>
        </p:txBody>
      </p:sp>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Embryonic Period	</a:t>
            </a:r>
            <a:endParaRPr lang="en-CA" b="0" dirty="0"/>
          </a:p>
        </p:txBody>
      </p:sp>
      <p:sp>
        <p:nvSpPr>
          <p:cNvPr id="3" name="Content Placeholder 2"/>
          <p:cNvSpPr>
            <a:spLocks noGrp="1"/>
          </p:cNvSpPr>
          <p:nvPr>
            <p:ph idx="1"/>
          </p:nvPr>
        </p:nvSpPr>
        <p:spPr/>
        <p:txBody>
          <a:bodyPr>
            <a:normAutofit/>
          </a:bodyPr>
          <a:lstStyle/>
          <a:p>
            <a:r>
              <a:rPr lang="en-CA" dirty="0" smtClean="0">
                <a:solidFill>
                  <a:schemeClr val="tx1"/>
                </a:solidFill>
              </a:rPr>
              <a:t>Generally regarded as the first 2 months of gestation</a:t>
            </a:r>
          </a:p>
          <a:p>
            <a:r>
              <a:rPr lang="en-CA" dirty="0" smtClean="0">
                <a:solidFill>
                  <a:schemeClr val="tx1"/>
                </a:solidFill>
              </a:rPr>
              <a:t>26 days </a:t>
            </a:r>
            <a:r>
              <a:rPr lang="en-CA" dirty="0" smtClean="0"/>
              <a:t>–</a:t>
            </a:r>
            <a:r>
              <a:rPr lang="en-CA" dirty="0" smtClean="0">
                <a:solidFill>
                  <a:schemeClr val="tx1"/>
                </a:solidFill>
              </a:rPr>
              <a:t> Lung bud emerges from the primordial pharyngeal tissue</a:t>
            </a:r>
          </a:p>
          <a:p>
            <a:r>
              <a:rPr lang="en-CA" dirty="0" err="1" smtClean="0">
                <a:solidFill>
                  <a:schemeClr val="tx1"/>
                </a:solidFill>
              </a:rPr>
              <a:t>Mainstem</a:t>
            </a:r>
            <a:r>
              <a:rPr lang="en-CA" dirty="0" smtClean="0">
                <a:solidFill>
                  <a:schemeClr val="tx1"/>
                </a:solidFill>
              </a:rPr>
              <a:t> bronchi formed and the </a:t>
            </a:r>
            <a:r>
              <a:rPr lang="en-CA" dirty="0" err="1" smtClean="0">
                <a:solidFill>
                  <a:schemeClr val="tx1"/>
                </a:solidFill>
              </a:rPr>
              <a:t>trachealbronchial</a:t>
            </a:r>
            <a:r>
              <a:rPr lang="en-CA" dirty="0" smtClean="0">
                <a:solidFill>
                  <a:schemeClr val="tx1"/>
                </a:solidFill>
              </a:rPr>
              <a:t> tree </a:t>
            </a:r>
            <a:r>
              <a:rPr lang="en-CA" dirty="0" smtClean="0">
                <a:solidFill>
                  <a:schemeClr val="tx1"/>
                </a:solidFill>
              </a:rPr>
              <a:t>emerges</a:t>
            </a:r>
            <a:endParaRPr lang="en-CA" dirty="0" smtClean="0">
              <a:solidFill>
                <a:schemeClr val="tx1"/>
              </a:solidFill>
            </a:endParaRPr>
          </a:p>
          <a:p>
            <a:r>
              <a:rPr lang="en-CA" dirty="0" err="1" smtClean="0"/>
              <a:t>Tracheoesophageal</a:t>
            </a:r>
            <a:r>
              <a:rPr lang="en-CA" dirty="0" smtClean="0"/>
              <a:t> septum is formed </a:t>
            </a:r>
            <a:endParaRPr lang="en-CA" dirty="0" smtClean="0">
              <a:solidFill>
                <a:schemeClr val="tx1"/>
              </a:solidFill>
            </a:endParaRPr>
          </a:p>
          <a:p>
            <a:r>
              <a:rPr lang="en-CA" dirty="0" smtClean="0">
                <a:solidFill>
                  <a:schemeClr val="tx1"/>
                </a:solidFill>
              </a:rPr>
              <a:t>Lobar bronchi formed </a:t>
            </a:r>
            <a:r>
              <a:rPr lang="en-CA" dirty="0" smtClean="0">
                <a:solidFill>
                  <a:schemeClr val="tx1"/>
                </a:solidFill>
              </a:rPr>
              <a:t>(Airway </a:t>
            </a:r>
            <a:r>
              <a:rPr lang="en-CA" dirty="0" smtClean="0">
                <a:solidFill>
                  <a:schemeClr val="tx1"/>
                </a:solidFill>
              </a:rPr>
              <a:t>divides)</a:t>
            </a:r>
          </a:p>
          <a:p>
            <a:r>
              <a:rPr lang="en-CA" dirty="0" smtClean="0">
                <a:solidFill>
                  <a:schemeClr val="tx1"/>
                </a:solidFill>
              </a:rPr>
              <a:t>Segmental bronchi formed </a:t>
            </a:r>
            <a:r>
              <a:rPr lang="en-CA" dirty="0" smtClean="0">
                <a:solidFill>
                  <a:schemeClr val="tx1"/>
                </a:solidFill>
              </a:rPr>
              <a:t>(Lung </a:t>
            </a:r>
            <a:r>
              <a:rPr lang="en-CA" dirty="0" smtClean="0">
                <a:solidFill>
                  <a:schemeClr val="tx1"/>
                </a:solidFill>
              </a:rPr>
              <a:t>tissue develops)</a:t>
            </a: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CA" sz="2400" dirty="0" smtClean="0">
                <a:solidFill>
                  <a:schemeClr val="tx1"/>
                </a:solidFill>
              </a:rPr>
              <a:t>The blood that is not involved in this normally occurring shunt enters the right </a:t>
            </a:r>
            <a:r>
              <a:rPr lang="en-CA" dirty="0" smtClean="0">
                <a:solidFill>
                  <a:schemeClr val="tx1"/>
                </a:solidFill>
              </a:rPr>
              <a:t>v</a:t>
            </a:r>
            <a:r>
              <a:rPr lang="en-CA" sz="2400" dirty="0" smtClean="0">
                <a:solidFill>
                  <a:schemeClr val="tx1"/>
                </a:solidFill>
              </a:rPr>
              <a:t>entricle, where it is pumped into the pulmonary artery.  Of this, only about </a:t>
            </a:r>
            <a:r>
              <a:rPr lang="en-CA" sz="2400" dirty="0" smtClean="0">
                <a:solidFill>
                  <a:schemeClr val="tx1"/>
                </a:solidFill>
              </a:rPr>
              <a:t>10 - 15</a:t>
            </a:r>
            <a:r>
              <a:rPr lang="en-CA" sz="2400" dirty="0" smtClean="0">
                <a:solidFill>
                  <a:schemeClr val="tx1"/>
                </a:solidFill>
              </a:rPr>
              <a:t>% actually passes through the </a:t>
            </a:r>
            <a:r>
              <a:rPr lang="en-CA" sz="2400" dirty="0" smtClean="0">
                <a:solidFill>
                  <a:schemeClr val="tx1"/>
                </a:solidFill>
              </a:rPr>
              <a:t>lung, </a:t>
            </a:r>
            <a:r>
              <a:rPr lang="en-CA" sz="2400" dirty="0" smtClean="0">
                <a:solidFill>
                  <a:schemeClr val="tx1"/>
                </a:solidFill>
              </a:rPr>
              <a:t>and the rest is shunted through the </a:t>
            </a:r>
            <a:r>
              <a:rPr lang="en-CA" sz="2400" dirty="0" err="1" smtClean="0">
                <a:solidFill>
                  <a:schemeClr val="tx1"/>
                </a:solidFill>
              </a:rPr>
              <a:t>ductus</a:t>
            </a:r>
            <a:r>
              <a:rPr lang="en-CA" sz="2400" dirty="0" smtClean="0">
                <a:solidFill>
                  <a:schemeClr val="tx1"/>
                </a:solidFill>
              </a:rPr>
              <a:t> </a:t>
            </a:r>
            <a:r>
              <a:rPr lang="en-CA" sz="2400" dirty="0" err="1" smtClean="0">
                <a:solidFill>
                  <a:schemeClr val="tx1"/>
                </a:solidFill>
              </a:rPr>
              <a:t>arteriosis</a:t>
            </a:r>
            <a:r>
              <a:rPr lang="en-CA" sz="2400" dirty="0" smtClean="0">
                <a:solidFill>
                  <a:schemeClr val="tx1"/>
                </a:solidFill>
              </a:rPr>
              <a:t> </a:t>
            </a:r>
            <a:r>
              <a:rPr lang="en-CA" sz="2400" dirty="0" smtClean="0">
                <a:solidFill>
                  <a:schemeClr val="tx1"/>
                </a:solidFill>
              </a:rPr>
              <a:t>into the aorta.</a:t>
            </a:r>
            <a:endParaRPr lang="en-US" sz="2400" dirty="0" smtClean="0">
              <a:solidFill>
                <a:schemeClr val="tx1"/>
              </a:solidFill>
            </a:endParaRPr>
          </a:p>
          <a:p>
            <a:pPr eaLnBrk="1" hangingPunct="1"/>
            <a:endParaRPr lang="en-US" sz="2400" dirty="0" smtClean="0">
              <a:solidFill>
                <a:schemeClr val="tx1"/>
              </a:solidFill>
            </a:endParaRPr>
          </a:p>
        </p:txBody>
      </p:sp>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bwMode="auto">
          <a:xfrm>
            <a:off x="468313" y="2057400"/>
            <a:ext cx="7761287" cy="4068763"/>
          </a:xfrm>
          <a:ln>
            <a:miter lim="800000"/>
            <a:headEnd/>
            <a:tailEnd/>
          </a:ln>
        </p:spPr>
        <p:txBody>
          <a:bodyPr vert="horz" wrap="square" lIns="91440" tIns="45720" rIns="91440" bIns="45720" numCol="1" anchor="t" anchorCtr="0" compatLnSpc="1">
            <a:prstTxWarp prst="textNoShape">
              <a:avLst/>
            </a:prstTxWarp>
          </a:bodyPr>
          <a:lstStyle/>
          <a:p>
            <a:pPr marL="228600" indent="-228600">
              <a:defRPr/>
            </a:pPr>
            <a:r>
              <a:rPr lang="en-CA" sz="2400" dirty="0" smtClean="0">
                <a:solidFill>
                  <a:schemeClr val="tx1"/>
                </a:solidFill>
                <a:cs typeface="Arial" pitchFamily="34" charset="0"/>
              </a:rPr>
              <a:t>At birth, several changes are required to support extra-uterine </a:t>
            </a:r>
            <a:r>
              <a:rPr lang="en-CA" sz="2400" dirty="0" smtClean="0">
                <a:solidFill>
                  <a:schemeClr val="tx1"/>
                </a:solidFill>
                <a:cs typeface="Arial" pitchFamily="34" charset="0"/>
              </a:rPr>
              <a:t>life</a:t>
            </a:r>
            <a:endParaRPr lang="en-CA" sz="2400" dirty="0" smtClean="0">
              <a:solidFill>
                <a:schemeClr val="tx1"/>
              </a:solidFill>
              <a:cs typeface="Arial" pitchFamily="34" charset="0"/>
            </a:endParaRPr>
          </a:p>
          <a:p>
            <a:pPr lvl="1">
              <a:buFont typeface="Arial" pitchFamily="34" charset="0"/>
              <a:buChar char="•"/>
              <a:defRPr/>
            </a:pPr>
            <a:r>
              <a:rPr lang="en-CA" sz="2000" dirty="0" smtClean="0">
                <a:solidFill>
                  <a:schemeClr val="tx1"/>
                </a:solidFill>
                <a:cs typeface="Arial" pitchFamily="34" charset="0"/>
              </a:rPr>
              <a:t>Fluid-filled lungs air-aerated by the removal of fetal lung fluid by the pulmonary circulation and </a:t>
            </a:r>
            <a:r>
              <a:rPr lang="en-CA" sz="2000" dirty="0" err="1" smtClean="0">
                <a:solidFill>
                  <a:schemeClr val="tx1"/>
                </a:solidFill>
                <a:cs typeface="Arial" pitchFamily="34" charset="0"/>
              </a:rPr>
              <a:t>lymphatics</a:t>
            </a:r>
            <a:r>
              <a:rPr lang="en-CA" sz="2000" dirty="0" smtClean="0">
                <a:solidFill>
                  <a:schemeClr val="tx1"/>
                </a:solidFill>
                <a:cs typeface="Arial" pitchFamily="34" charset="0"/>
              </a:rPr>
              <a:t>, and squeezing during delivery</a:t>
            </a:r>
          </a:p>
          <a:p>
            <a:pPr lvl="1">
              <a:buFont typeface="Arial" pitchFamily="34" charset="0"/>
              <a:buChar char="•"/>
              <a:defRPr/>
            </a:pPr>
            <a:r>
              <a:rPr lang="en-CA" sz="2000" dirty="0" smtClean="0">
                <a:solidFill>
                  <a:schemeClr val="tx1"/>
                </a:solidFill>
                <a:cs typeface="Arial" pitchFamily="34" charset="0"/>
              </a:rPr>
              <a:t>With the aid of surfactant to maintain some FRC, pulmonary gas exchange results in elevated PO</a:t>
            </a:r>
            <a:r>
              <a:rPr lang="en-CA" sz="2000" baseline="-25000" dirty="0" smtClean="0">
                <a:solidFill>
                  <a:schemeClr val="tx1"/>
                </a:solidFill>
                <a:cs typeface="Arial" pitchFamily="34" charset="0"/>
              </a:rPr>
              <a:t>2</a:t>
            </a:r>
            <a:r>
              <a:rPr lang="en-CA" sz="2000" dirty="0" smtClean="0">
                <a:solidFill>
                  <a:schemeClr val="tx1"/>
                </a:solidFill>
                <a:cs typeface="Arial" pitchFamily="34" charset="0"/>
              </a:rPr>
              <a:t>’s (must be at least 45-50 mmHg).  This causes vasodilation of the pulmonary circulation and constriction of the </a:t>
            </a:r>
            <a:r>
              <a:rPr lang="en-CA" sz="2000" dirty="0" err="1" smtClean="0">
                <a:solidFill>
                  <a:schemeClr val="tx1"/>
                </a:solidFill>
                <a:cs typeface="Arial" pitchFamily="34" charset="0"/>
              </a:rPr>
              <a:t>ductus</a:t>
            </a:r>
            <a:r>
              <a:rPr lang="en-CA" sz="2000" dirty="0" smtClean="0">
                <a:solidFill>
                  <a:schemeClr val="tx1"/>
                </a:solidFill>
                <a:cs typeface="Arial" pitchFamily="34" charset="0"/>
              </a:rPr>
              <a:t> </a:t>
            </a:r>
            <a:r>
              <a:rPr lang="en-CA" sz="2000" dirty="0" err="1" smtClean="0">
                <a:solidFill>
                  <a:schemeClr val="tx1"/>
                </a:solidFill>
                <a:cs typeface="Arial" pitchFamily="34" charset="0"/>
              </a:rPr>
              <a:t>arteriosis</a:t>
            </a:r>
            <a:r>
              <a:rPr lang="en-CA" sz="2000" dirty="0" smtClean="0">
                <a:solidFill>
                  <a:schemeClr val="tx1"/>
                </a:solidFill>
                <a:cs typeface="Arial" pitchFamily="34" charset="0"/>
              </a:rPr>
              <a:t>.</a:t>
            </a:r>
          </a:p>
          <a:p>
            <a:pPr marL="228600" lvl="2">
              <a:defRPr/>
            </a:pPr>
            <a:r>
              <a:rPr lang="en-CA" dirty="0" smtClean="0">
                <a:solidFill>
                  <a:schemeClr val="tx1"/>
                </a:solidFill>
                <a:cs typeface="Arial" pitchFamily="34" charset="0"/>
              </a:rPr>
              <a:t>Blood from the right heart now follows the normal adult course through the lungs</a:t>
            </a:r>
          </a:p>
          <a:p>
            <a:pPr eaLnBrk="1" hangingPunct="1">
              <a:defRPr/>
            </a:pPr>
            <a:endParaRPr lang="en-US" sz="2400" dirty="0" smtClean="0">
              <a:solidFill>
                <a:schemeClr val="tx1"/>
              </a:solidFill>
            </a:endParaRPr>
          </a:p>
        </p:txBody>
      </p:sp>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Transition from</a:t>
            </a:r>
            <a:r>
              <a:rPr kumimoji="0" lang="en-US" sz="4400" b="0" i="0" u="none" strike="noStrike" kern="1200" cap="none" spc="0" normalizeH="0" noProof="0" dirty="0" smtClean="0">
                <a:ln>
                  <a:noFill/>
                </a:ln>
                <a:solidFill>
                  <a:schemeClr val="bg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bwMode="auto">
          <a:xfrm>
            <a:off x="468313" y="2057400"/>
            <a:ext cx="7761287" cy="4251920"/>
          </a:xfrm>
          <a:noFill/>
          <a:ln>
            <a:miter lim="800000"/>
            <a:headEnd/>
            <a:tailEnd/>
          </a:ln>
        </p:spPr>
        <p:txBody>
          <a:bodyPr vert="horz" wrap="square" lIns="91440" tIns="45720" rIns="91440" bIns="45720" numCol="1" anchor="t" anchorCtr="0" compatLnSpc="1">
            <a:prstTxWarp prst="textNoShape">
              <a:avLst/>
            </a:prstTxWarp>
          </a:bodyPr>
          <a:lstStyle/>
          <a:p>
            <a:r>
              <a:rPr lang="en-CA" sz="2400" dirty="0" smtClean="0">
                <a:solidFill>
                  <a:schemeClr val="tx1"/>
                </a:solidFill>
                <a:cs typeface="Arial" charset="0"/>
              </a:rPr>
              <a:t>The consequent fall in right </a:t>
            </a:r>
            <a:r>
              <a:rPr lang="en-CA" dirty="0" err="1" smtClean="0">
                <a:solidFill>
                  <a:schemeClr val="tx1"/>
                </a:solidFill>
                <a:cs typeface="Arial" charset="0"/>
              </a:rPr>
              <a:t>a</a:t>
            </a:r>
            <a:r>
              <a:rPr lang="en-CA" sz="2400" dirty="0" err="1" smtClean="0">
                <a:solidFill>
                  <a:schemeClr val="tx1"/>
                </a:solidFill>
                <a:cs typeface="Arial" charset="0"/>
              </a:rPr>
              <a:t>trial</a:t>
            </a:r>
            <a:r>
              <a:rPr lang="en-CA" sz="2400" dirty="0" smtClean="0">
                <a:solidFill>
                  <a:schemeClr val="tx1"/>
                </a:solidFill>
                <a:cs typeface="Arial" charset="0"/>
              </a:rPr>
              <a:t> pressures causes the pressure gradient across the foramen </a:t>
            </a:r>
            <a:r>
              <a:rPr lang="en-CA" sz="2400" dirty="0" err="1" smtClean="0">
                <a:solidFill>
                  <a:schemeClr val="tx1"/>
                </a:solidFill>
                <a:cs typeface="Arial" charset="0"/>
              </a:rPr>
              <a:t>ovale</a:t>
            </a:r>
            <a:r>
              <a:rPr lang="en-CA" sz="2400" dirty="0" smtClean="0">
                <a:solidFill>
                  <a:schemeClr val="tx1"/>
                </a:solidFill>
                <a:cs typeface="Arial" charset="0"/>
              </a:rPr>
              <a:t> to reverse</a:t>
            </a:r>
          </a:p>
          <a:p>
            <a:pPr lvl="1">
              <a:buFont typeface="Arial" charset="0"/>
              <a:buChar char="•"/>
            </a:pPr>
            <a:r>
              <a:rPr lang="en-CA" sz="2000" dirty="0" smtClean="0">
                <a:solidFill>
                  <a:schemeClr val="tx1"/>
                </a:solidFill>
                <a:cs typeface="Arial" charset="0"/>
              </a:rPr>
              <a:t>Functional closure within hours</a:t>
            </a:r>
          </a:p>
          <a:p>
            <a:pPr lvl="1">
              <a:buFont typeface="Arial" charset="0"/>
              <a:buChar char="•"/>
            </a:pPr>
            <a:r>
              <a:rPr lang="en-CA" sz="2000" dirty="0" smtClean="0">
                <a:solidFill>
                  <a:schemeClr val="tx1"/>
                </a:solidFill>
                <a:cs typeface="Arial" charset="0"/>
              </a:rPr>
              <a:t>~20% of adults have some degree of patent foramen </a:t>
            </a:r>
            <a:r>
              <a:rPr lang="en-CA" sz="2000" dirty="0" err="1" smtClean="0">
                <a:solidFill>
                  <a:schemeClr val="tx1"/>
                </a:solidFill>
                <a:cs typeface="Arial" charset="0"/>
              </a:rPr>
              <a:t>ovale</a:t>
            </a:r>
            <a:r>
              <a:rPr lang="en-CA" sz="2000" dirty="0" smtClean="0">
                <a:solidFill>
                  <a:schemeClr val="tx1"/>
                </a:solidFill>
                <a:cs typeface="Arial" charset="0"/>
              </a:rPr>
              <a:t> that is generally of no consequence</a:t>
            </a:r>
          </a:p>
          <a:p>
            <a:r>
              <a:rPr lang="en-CA" sz="2400" dirty="0" smtClean="0">
                <a:solidFill>
                  <a:schemeClr val="tx1"/>
                </a:solidFill>
                <a:cs typeface="Arial" charset="0"/>
              </a:rPr>
              <a:t>Removal of blood flow through the </a:t>
            </a:r>
            <a:r>
              <a:rPr lang="en-CA" sz="2400" dirty="0" err="1" smtClean="0">
                <a:solidFill>
                  <a:schemeClr val="tx1"/>
                </a:solidFill>
                <a:cs typeface="Arial" charset="0"/>
              </a:rPr>
              <a:t>ductus</a:t>
            </a:r>
            <a:r>
              <a:rPr lang="en-CA" sz="2400" dirty="0" smtClean="0">
                <a:solidFill>
                  <a:schemeClr val="tx1"/>
                </a:solidFill>
                <a:cs typeface="Arial" charset="0"/>
              </a:rPr>
              <a:t> </a:t>
            </a:r>
            <a:r>
              <a:rPr lang="en-CA" dirty="0" err="1" smtClean="0">
                <a:solidFill>
                  <a:schemeClr val="tx1"/>
                </a:solidFill>
                <a:cs typeface="Arial" charset="0"/>
              </a:rPr>
              <a:t>v</a:t>
            </a:r>
            <a:r>
              <a:rPr lang="en-CA" sz="2400" dirty="0" err="1" smtClean="0">
                <a:solidFill>
                  <a:schemeClr val="tx1"/>
                </a:solidFill>
                <a:cs typeface="Arial" charset="0"/>
              </a:rPr>
              <a:t>enosus</a:t>
            </a:r>
            <a:r>
              <a:rPr lang="en-CA" sz="2400" dirty="0" smtClean="0">
                <a:solidFill>
                  <a:schemeClr val="tx1"/>
                </a:solidFill>
                <a:cs typeface="Arial" charset="0"/>
              </a:rPr>
              <a:t> as the placenta is removed from the equation results in rapid closure of this vessel</a:t>
            </a:r>
          </a:p>
          <a:p>
            <a:r>
              <a:rPr lang="en-CA" sz="2400" dirty="0" smtClean="0">
                <a:solidFill>
                  <a:schemeClr val="tx1"/>
                </a:solidFill>
                <a:cs typeface="Arial" charset="0"/>
              </a:rPr>
              <a:t>The closure of the </a:t>
            </a:r>
            <a:r>
              <a:rPr lang="en-CA" dirty="0" err="1" smtClean="0">
                <a:solidFill>
                  <a:schemeClr val="tx1"/>
                </a:solidFill>
                <a:cs typeface="Arial" charset="0"/>
              </a:rPr>
              <a:t>d</a:t>
            </a:r>
            <a:r>
              <a:rPr lang="en-CA" sz="2400" dirty="0" err="1" smtClean="0">
                <a:solidFill>
                  <a:schemeClr val="tx1"/>
                </a:solidFill>
                <a:cs typeface="Arial" charset="0"/>
              </a:rPr>
              <a:t>uctus</a:t>
            </a:r>
            <a:r>
              <a:rPr lang="en-CA" sz="2400" dirty="0" smtClean="0">
                <a:solidFill>
                  <a:schemeClr val="tx1"/>
                </a:solidFill>
                <a:cs typeface="Arial" charset="0"/>
              </a:rPr>
              <a:t> </a:t>
            </a:r>
            <a:r>
              <a:rPr lang="en-CA" dirty="0" err="1" smtClean="0">
                <a:solidFill>
                  <a:schemeClr val="tx1"/>
                </a:solidFill>
                <a:cs typeface="Arial" charset="0"/>
              </a:rPr>
              <a:t>v</a:t>
            </a:r>
            <a:r>
              <a:rPr lang="en-CA" sz="2400" dirty="0" err="1" smtClean="0">
                <a:solidFill>
                  <a:schemeClr val="tx1"/>
                </a:solidFill>
                <a:cs typeface="Arial" charset="0"/>
              </a:rPr>
              <a:t>enosus</a:t>
            </a:r>
            <a:r>
              <a:rPr lang="en-CA" sz="2400" dirty="0" smtClean="0">
                <a:solidFill>
                  <a:schemeClr val="tx1"/>
                </a:solidFill>
                <a:cs typeface="Arial" charset="0"/>
              </a:rPr>
              <a:t> and </a:t>
            </a:r>
            <a:r>
              <a:rPr lang="en-CA" sz="2400" dirty="0" smtClean="0">
                <a:solidFill>
                  <a:schemeClr val="tx1"/>
                </a:solidFill>
                <a:cs typeface="Arial" charset="0"/>
              </a:rPr>
              <a:t>loss </a:t>
            </a:r>
            <a:r>
              <a:rPr lang="en-CA" sz="2400" dirty="0" smtClean="0">
                <a:solidFill>
                  <a:schemeClr val="tx1"/>
                </a:solidFill>
                <a:cs typeface="Arial" charset="0"/>
              </a:rPr>
              <a:t>of the placenta results in an increase in SVR</a:t>
            </a:r>
            <a:endParaRPr lang="en-US" sz="2400" dirty="0" smtClean="0">
              <a:solidFill>
                <a:schemeClr val="tx1"/>
              </a:solidFill>
              <a:cs typeface="Arial" charset="0"/>
            </a:endParaRPr>
          </a:p>
          <a:p>
            <a:pPr eaLnBrk="1" hangingPunct="1"/>
            <a:endParaRPr lang="en-US" sz="2400" dirty="0" smtClean="0">
              <a:solidFill>
                <a:schemeClr val="tx1"/>
              </a:solidFill>
            </a:endParaRPr>
          </a:p>
        </p:txBody>
      </p:sp>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Transition from</a:t>
            </a:r>
            <a:r>
              <a:rPr kumimoji="0" lang="en-US" sz="4400" b="0" i="0" u="none" strike="noStrike" kern="1200" cap="none" spc="0" normalizeH="0" noProof="0" dirty="0" smtClean="0">
                <a:ln>
                  <a:noFill/>
                </a:ln>
                <a:solidFill>
                  <a:schemeClr val="bg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3" name="Object 2"/>
          <p:cNvGraphicFramePr>
            <a:graphicFrameLocks noChangeAspect="1"/>
          </p:cNvGraphicFramePr>
          <p:nvPr>
            <p:extLst>
              <p:ext uri="{D42A27DB-BD31-4B8C-83A1-F6EECF244321}">
                <p14:modId xmlns="" xmlns:p14="http://schemas.microsoft.com/office/powerpoint/2010/main" val="1375257594"/>
              </p:ext>
            </p:extLst>
          </p:nvPr>
        </p:nvGraphicFramePr>
        <p:xfrm>
          <a:off x="1187624" y="1602067"/>
          <a:ext cx="6667500" cy="4762500"/>
        </p:xfrm>
        <a:graphic>
          <a:graphicData uri="http://schemas.openxmlformats.org/presentationml/2006/ole">
            <p:oleObj spid="_x0000_s1038" name="Acrobat Document" r:id="rId3" imgW="5599800" imgH="3999960" progId="AcroExch.Document.7">
              <p:embed/>
            </p:oleObj>
          </a:graphicData>
        </a:graphic>
      </p:graphicFrame>
      <p:sp>
        <p:nvSpPr>
          <p:cNvPr id="4" name="Title 1"/>
          <p:cNvSpPr txBox="1">
            <a:spLocks/>
          </p:cNvSpPr>
          <p:nvPr/>
        </p:nvSpPr>
        <p:spPr>
          <a:xfrm>
            <a:off x="609600" y="11663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Fetal Circulation</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212725" y="273968"/>
            <a:ext cx="8686800" cy="1066800"/>
          </a:xfrm>
          <a:no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en-US" sz="4400" b="0" dirty="0" smtClean="0"/>
              <a:t>Transition from Fetal Circulation</a:t>
            </a:r>
          </a:p>
        </p:txBody>
      </p:sp>
      <p:sp>
        <p:nvSpPr>
          <p:cNvPr id="11267"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r>
              <a:rPr lang="en-CA" sz="2400" dirty="0" smtClean="0">
                <a:solidFill>
                  <a:schemeClr val="tx1"/>
                </a:solidFill>
                <a:cs typeface="Arial" charset="0"/>
              </a:rPr>
              <a:t>As the placenta dramatically ceases to function, pH and PO</a:t>
            </a:r>
            <a:r>
              <a:rPr lang="en-CA" sz="2400" baseline="-25000" dirty="0" smtClean="0">
                <a:solidFill>
                  <a:schemeClr val="tx1"/>
                </a:solidFill>
                <a:cs typeface="Arial" charset="0"/>
              </a:rPr>
              <a:t>2</a:t>
            </a:r>
            <a:r>
              <a:rPr lang="en-CA" sz="2400" dirty="0" smtClean="0">
                <a:solidFill>
                  <a:schemeClr val="tx1"/>
                </a:solidFill>
                <a:cs typeface="Arial" charset="0"/>
              </a:rPr>
              <a:t> </a:t>
            </a:r>
            <a:r>
              <a:rPr lang="en-CA" sz="2400" dirty="0" smtClean="0">
                <a:solidFill>
                  <a:schemeClr val="tx1"/>
                </a:solidFill>
                <a:cs typeface="Arial" charset="0"/>
              </a:rPr>
              <a:t>fall </a:t>
            </a:r>
            <a:r>
              <a:rPr lang="en-CA" sz="2400" dirty="0" smtClean="0">
                <a:solidFill>
                  <a:schemeClr val="tx1"/>
                </a:solidFill>
                <a:cs typeface="Arial" charset="0"/>
              </a:rPr>
              <a:t>and PCO</a:t>
            </a:r>
            <a:r>
              <a:rPr lang="en-CA" sz="2400" baseline="-25000" dirty="0" smtClean="0">
                <a:solidFill>
                  <a:schemeClr val="tx1"/>
                </a:solidFill>
                <a:cs typeface="Arial" charset="0"/>
              </a:rPr>
              <a:t>2</a:t>
            </a:r>
            <a:r>
              <a:rPr lang="en-CA" sz="2400" dirty="0" smtClean="0">
                <a:solidFill>
                  <a:schemeClr val="tx1"/>
                </a:solidFill>
                <a:cs typeface="Arial" charset="0"/>
              </a:rPr>
              <a:t> rises.  The exact mechanism is unknown, however the central and peripheral </a:t>
            </a:r>
            <a:r>
              <a:rPr lang="en-CA" sz="2400" dirty="0" err="1" smtClean="0">
                <a:solidFill>
                  <a:schemeClr val="tx1"/>
                </a:solidFill>
                <a:cs typeface="Arial" charset="0"/>
              </a:rPr>
              <a:t>chemoreceptors</a:t>
            </a:r>
            <a:r>
              <a:rPr lang="en-CA" sz="2400" dirty="0" smtClean="0">
                <a:solidFill>
                  <a:schemeClr val="tx1"/>
                </a:solidFill>
                <a:cs typeface="Arial" charset="0"/>
              </a:rPr>
              <a:t> </a:t>
            </a:r>
            <a:r>
              <a:rPr lang="en-CA" sz="2400" dirty="0" smtClean="0">
                <a:solidFill>
                  <a:schemeClr val="tx1"/>
                </a:solidFill>
                <a:cs typeface="Arial" charset="0"/>
              </a:rPr>
              <a:t>acutely increase in sensitivity, and a stimulus to take the first breath is triggered</a:t>
            </a:r>
          </a:p>
          <a:p>
            <a:r>
              <a:rPr lang="en-CA" sz="2400" dirty="0" smtClean="0">
                <a:solidFill>
                  <a:schemeClr val="tx1"/>
                </a:solidFill>
                <a:cs typeface="Arial" charset="0"/>
              </a:rPr>
              <a:t>The increase in PO</a:t>
            </a:r>
            <a:r>
              <a:rPr lang="en-CA" sz="2400" baseline="-25000" dirty="0" smtClean="0">
                <a:solidFill>
                  <a:schemeClr val="tx1"/>
                </a:solidFill>
                <a:cs typeface="Arial" charset="0"/>
              </a:rPr>
              <a:t>2</a:t>
            </a:r>
            <a:r>
              <a:rPr lang="en-CA" sz="2400" dirty="0" smtClean="0">
                <a:solidFill>
                  <a:schemeClr val="tx1"/>
                </a:solidFill>
                <a:cs typeface="Arial" charset="0"/>
              </a:rPr>
              <a:t> causes dilation of the pulmonary vascular bed, resulting in a reduction in PVR</a:t>
            </a:r>
          </a:p>
          <a:p>
            <a:r>
              <a:rPr lang="en-CA" sz="2400" dirty="0" smtClean="0">
                <a:solidFill>
                  <a:schemeClr val="tx1"/>
                </a:solidFill>
                <a:cs typeface="Arial" charset="0"/>
              </a:rPr>
              <a:t>SVR is now greater than PVR, and right to </a:t>
            </a:r>
            <a:r>
              <a:rPr lang="en-CA" sz="2400" dirty="0" smtClean="0">
                <a:solidFill>
                  <a:schemeClr val="tx1"/>
                </a:solidFill>
                <a:cs typeface="Arial" charset="0"/>
              </a:rPr>
              <a:t>left </a:t>
            </a:r>
            <a:r>
              <a:rPr lang="en-CA" sz="2400" dirty="0" smtClean="0">
                <a:solidFill>
                  <a:schemeClr val="tx1"/>
                </a:solidFill>
                <a:cs typeface="Arial" charset="0"/>
              </a:rPr>
              <a:t>shunting is decreased</a:t>
            </a:r>
          </a:p>
          <a:p>
            <a:endParaRPr lang="en-CA" sz="2400" dirty="0" smtClean="0">
              <a:solidFill>
                <a:schemeClr val="tx1"/>
              </a:solidFill>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212725" y="273968"/>
            <a:ext cx="8686800" cy="1066800"/>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r>
              <a:rPr lang="en-US" sz="4400" b="0" dirty="0" smtClean="0"/>
              <a:t>Fetal Circulation – Shunts</a:t>
            </a:r>
          </a:p>
        </p:txBody>
      </p:sp>
      <p:sp>
        <p:nvSpPr>
          <p:cNvPr id="12291"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r>
              <a:rPr lang="en-CA" sz="2400" dirty="0" err="1" smtClean="0">
                <a:solidFill>
                  <a:schemeClr val="tx1"/>
                </a:solidFill>
                <a:cs typeface="Arial" charset="0"/>
              </a:rPr>
              <a:t>Ductus</a:t>
            </a:r>
            <a:r>
              <a:rPr lang="en-CA" sz="2400" dirty="0" smtClean="0">
                <a:solidFill>
                  <a:schemeClr val="tx1"/>
                </a:solidFill>
                <a:cs typeface="Arial" charset="0"/>
              </a:rPr>
              <a:t> </a:t>
            </a:r>
            <a:r>
              <a:rPr lang="en-CA" sz="2400" dirty="0" err="1" smtClean="0">
                <a:solidFill>
                  <a:schemeClr val="tx1"/>
                </a:solidFill>
                <a:cs typeface="Arial" charset="0"/>
              </a:rPr>
              <a:t>Venosus</a:t>
            </a:r>
            <a:endParaRPr lang="en-CA" sz="2400" dirty="0" smtClean="0">
              <a:solidFill>
                <a:schemeClr val="tx1"/>
              </a:solidFill>
              <a:cs typeface="Arial" charset="0"/>
            </a:endParaRPr>
          </a:p>
          <a:p>
            <a:pPr lvl="1">
              <a:buFont typeface="Arial" charset="0"/>
              <a:buChar char="•"/>
            </a:pPr>
            <a:r>
              <a:rPr lang="en-CA" sz="2000" dirty="0" smtClean="0">
                <a:solidFill>
                  <a:schemeClr val="tx1"/>
                </a:solidFill>
                <a:cs typeface="Arial" charset="0"/>
              </a:rPr>
              <a:t>Becomes the </a:t>
            </a:r>
            <a:r>
              <a:rPr lang="en-CA" sz="2000" i="1" dirty="0" err="1" smtClean="0">
                <a:solidFill>
                  <a:schemeClr val="tx1"/>
                </a:solidFill>
                <a:cs typeface="Arial" charset="0"/>
              </a:rPr>
              <a:t>Ligamentum</a:t>
            </a:r>
            <a:r>
              <a:rPr lang="en-CA" sz="2000" i="1" dirty="0" smtClean="0">
                <a:solidFill>
                  <a:schemeClr val="tx1"/>
                </a:solidFill>
                <a:cs typeface="Arial" charset="0"/>
              </a:rPr>
              <a:t> </a:t>
            </a:r>
            <a:r>
              <a:rPr lang="en-CA" sz="2000" i="1" dirty="0" err="1" smtClean="0">
                <a:solidFill>
                  <a:schemeClr val="tx1"/>
                </a:solidFill>
                <a:cs typeface="Arial" charset="0"/>
              </a:rPr>
              <a:t>Venosum</a:t>
            </a:r>
            <a:r>
              <a:rPr lang="en-CA" sz="2000" i="1" dirty="0" smtClean="0">
                <a:solidFill>
                  <a:schemeClr val="tx1"/>
                </a:solidFill>
                <a:cs typeface="Arial" charset="0"/>
              </a:rPr>
              <a:t> </a:t>
            </a:r>
            <a:r>
              <a:rPr lang="en-CA" sz="2000" dirty="0" smtClean="0"/>
              <a:t>–</a:t>
            </a:r>
            <a:r>
              <a:rPr lang="en-CA" sz="2000" i="1" dirty="0" smtClean="0">
                <a:solidFill>
                  <a:schemeClr val="tx1"/>
                </a:solidFill>
                <a:cs typeface="Arial" charset="0"/>
              </a:rPr>
              <a:t> </a:t>
            </a:r>
            <a:r>
              <a:rPr lang="en-CA" sz="2000" dirty="0" smtClean="0">
                <a:solidFill>
                  <a:schemeClr val="tx1"/>
                </a:solidFill>
                <a:cs typeface="Arial" charset="0"/>
              </a:rPr>
              <a:t>A </a:t>
            </a:r>
            <a:r>
              <a:rPr lang="en-CA" sz="2000" dirty="0" smtClean="0">
                <a:solidFill>
                  <a:schemeClr val="tx1"/>
                </a:solidFill>
                <a:cs typeface="Arial" charset="0"/>
              </a:rPr>
              <a:t>fibrous cord in the liver</a:t>
            </a:r>
          </a:p>
          <a:p>
            <a:r>
              <a:rPr lang="en-CA" sz="2400" dirty="0" smtClean="0">
                <a:solidFill>
                  <a:schemeClr val="tx1"/>
                </a:solidFill>
                <a:cs typeface="Arial" charset="0"/>
              </a:rPr>
              <a:t>Foramen </a:t>
            </a:r>
            <a:r>
              <a:rPr lang="en-CA" sz="2400" dirty="0" err="1" smtClean="0">
                <a:solidFill>
                  <a:schemeClr val="tx1"/>
                </a:solidFill>
                <a:cs typeface="Arial" charset="0"/>
              </a:rPr>
              <a:t>Ovale</a:t>
            </a:r>
            <a:endParaRPr lang="en-CA" sz="2400" dirty="0" smtClean="0">
              <a:solidFill>
                <a:schemeClr val="tx1"/>
              </a:solidFill>
              <a:cs typeface="Arial" charset="0"/>
            </a:endParaRPr>
          </a:p>
          <a:p>
            <a:pPr lvl="1">
              <a:buFont typeface="Arial" charset="0"/>
              <a:buChar char="•"/>
            </a:pPr>
            <a:r>
              <a:rPr lang="en-CA" sz="2000" dirty="0" smtClean="0">
                <a:solidFill>
                  <a:schemeClr val="tx1"/>
                </a:solidFill>
                <a:cs typeface="Arial" charset="0"/>
              </a:rPr>
              <a:t>Becomes a depression in the </a:t>
            </a:r>
            <a:r>
              <a:rPr lang="en-CA" sz="2000" dirty="0" err="1" smtClean="0">
                <a:solidFill>
                  <a:schemeClr val="tx1"/>
                </a:solidFill>
                <a:cs typeface="Arial" charset="0"/>
              </a:rPr>
              <a:t>atrial</a:t>
            </a:r>
            <a:r>
              <a:rPr lang="en-CA" sz="2000" dirty="0" smtClean="0">
                <a:solidFill>
                  <a:schemeClr val="tx1"/>
                </a:solidFill>
                <a:cs typeface="Arial" charset="0"/>
              </a:rPr>
              <a:t> septum called the </a:t>
            </a:r>
            <a:r>
              <a:rPr lang="en-CA" sz="2000" i="1" dirty="0" err="1" smtClean="0">
                <a:solidFill>
                  <a:schemeClr val="tx1"/>
                </a:solidFill>
                <a:cs typeface="Arial" charset="0"/>
              </a:rPr>
              <a:t>Fossa</a:t>
            </a:r>
            <a:r>
              <a:rPr lang="en-CA" sz="2000" i="1" dirty="0" smtClean="0">
                <a:solidFill>
                  <a:schemeClr val="tx1"/>
                </a:solidFill>
                <a:cs typeface="Arial" charset="0"/>
              </a:rPr>
              <a:t> </a:t>
            </a:r>
            <a:r>
              <a:rPr lang="en-CA" sz="2000" i="1" dirty="0" err="1" smtClean="0">
                <a:solidFill>
                  <a:schemeClr val="tx1"/>
                </a:solidFill>
                <a:cs typeface="Arial" charset="0"/>
              </a:rPr>
              <a:t>Ovalis</a:t>
            </a:r>
            <a:endParaRPr lang="en-CA" sz="2000" dirty="0" smtClean="0">
              <a:solidFill>
                <a:schemeClr val="tx1"/>
              </a:solidFill>
              <a:cs typeface="Arial" charset="0"/>
            </a:endParaRPr>
          </a:p>
          <a:p>
            <a:r>
              <a:rPr lang="en-CA" sz="2400" dirty="0" err="1" smtClean="0">
                <a:solidFill>
                  <a:schemeClr val="tx1"/>
                </a:solidFill>
                <a:cs typeface="Arial" charset="0"/>
              </a:rPr>
              <a:t>Ductus</a:t>
            </a:r>
            <a:r>
              <a:rPr lang="en-CA" sz="2400" dirty="0" smtClean="0">
                <a:solidFill>
                  <a:schemeClr val="tx1"/>
                </a:solidFill>
                <a:cs typeface="Arial" charset="0"/>
              </a:rPr>
              <a:t> </a:t>
            </a:r>
            <a:r>
              <a:rPr lang="en-CA" sz="2400" dirty="0" err="1" smtClean="0">
                <a:solidFill>
                  <a:schemeClr val="tx1"/>
                </a:solidFill>
                <a:cs typeface="Arial" charset="0"/>
              </a:rPr>
              <a:t>Arteriosis</a:t>
            </a:r>
            <a:endParaRPr lang="en-CA" sz="2400" dirty="0" smtClean="0">
              <a:solidFill>
                <a:schemeClr val="tx1"/>
              </a:solidFill>
              <a:cs typeface="Arial" charset="0"/>
            </a:endParaRPr>
          </a:p>
          <a:p>
            <a:pPr lvl="1">
              <a:buFont typeface="Arial" charset="0"/>
              <a:buChar char="•"/>
            </a:pPr>
            <a:r>
              <a:rPr lang="en-CA" sz="2000" dirty="0" smtClean="0">
                <a:solidFill>
                  <a:schemeClr val="tx1"/>
                </a:solidFill>
                <a:cs typeface="Arial" charset="0"/>
              </a:rPr>
              <a:t>Atrophies into the </a:t>
            </a:r>
            <a:r>
              <a:rPr lang="en-CA" sz="2000" i="1" dirty="0" err="1" smtClean="0">
                <a:solidFill>
                  <a:schemeClr val="tx1"/>
                </a:solidFill>
                <a:cs typeface="Arial" charset="0"/>
              </a:rPr>
              <a:t>Ligamentum</a:t>
            </a:r>
            <a:r>
              <a:rPr lang="en-CA" sz="2000" i="1" dirty="0" smtClean="0">
                <a:solidFill>
                  <a:schemeClr val="tx1"/>
                </a:solidFill>
                <a:cs typeface="Arial" charset="0"/>
              </a:rPr>
              <a:t> </a:t>
            </a:r>
            <a:r>
              <a:rPr lang="en-CA" sz="2000" i="1" dirty="0" err="1" smtClean="0">
                <a:solidFill>
                  <a:schemeClr val="tx1"/>
                </a:solidFill>
                <a:cs typeface="Arial" charset="0"/>
              </a:rPr>
              <a:t>Arteriosum</a:t>
            </a:r>
            <a:r>
              <a:rPr lang="en-CA" sz="2000" i="1" dirty="0" smtClean="0">
                <a:solidFill>
                  <a:schemeClr val="tx1"/>
                </a:solidFill>
                <a:cs typeface="Arial" charset="0"/>
              </a:rPr>
              <a:t>,</a:t>
            </a:r>
            <a:r>
              <a:rPr lang="en-CA" sz="2000" dirty="0" smtClean="0">
                <a:solidFill>
                  <a:schemeClr val="tx1"/>
                </a:solidFill>
                <a:cs typeface="Arial" charset="0"/>
              </a:rPr>
              <a:t> a fibrous cord between the PA and aorta</a:t>
            </a:r>
          </a:p>
          <a:p>
            <a:pPr lvl="1">
              <a:buFont typeface="Arial" charset="0"/>
              <a:buChar char="•"/>
            </a:pPr>
            <a:r>
              <a:rPr lang="en-CA" sz="2000" dirty="0" smtClean="0">
                <a:solidFill>
                  <a:schemeClr val="tx1"/>
                </a:solidFill>
                <a:cs typeface="Arial" charset="0"/>
              </a:rPr>
              <a:t>Occurs </a:t>
            </a:r>
            <a:r>
              <a:rPr lang="en-CA" sz="2000" dirty="0" smtClean="0">
                <a:solidFill>
                  <a:schemeClr val="tx1"/>
                </a:solidFill>
                <a:cs typeface="Arial" charset="0"/>
              </a:rPr>
              <a:t>between 24 hrs </a:t>
            </a:r>
            <a:r>
              <a:rPr lang="en-CA" sz="2000" dirty="0" smtClean="0">
                <a:solidFill>
                  <a:schemeClr val="tx1"/>
                </a:solidFill>
                <a:cs typeface="Arial" charset="0"/>
              </a:rPr>
              <a:t>- </a:t>
            </a:r>
            <a:r>
              <a:rPr lang="en-CA" sz="2000" dirty="0" smtClean="0">
                <a:solidFill>
                  <a:schemeClr val="tx1"/>
                </a:solidFill>
                <a:cs typeface="Arial" charset="0"/>
              </a:rPr>
              <a:t>2 weeks’ </a:t>
            </a:r>
            <a:r>
              <a:rPr lang="en-CA" sz="2000" dirty="0" smtClean="0">
                <a:solidFill>
                  <a:schemeClr val="tx1"/>
                </a:solidFill>
                <a:cs typeface="Arial" charset="0"/>
              </a:rPr>
              <a:t>postpartum</a:t>
            </a:r>
            <a:endParaRPr lang="en-US" sz="2000" dirty="0" smtClean="0">
              <a:solidFill>
                <a:schemeClr val="tx1"/>
              </a:solidFill>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212725" y="273968"/>
            <a:ext cx="8686800" cy="10668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400" b="0" dirty="0" smtClean="0"/>
              <a:t>Postpartum Circulation</a:t>
            </a:r>
          </a:p>
        </p:txBody>
      </p:sp>
      <p:sp>
        <p:nvSpPr>
          <p:cNvPr id="13315" name="Rectangle 3"/>
          <p:cNvSpPr>
            <a:spLocks noGrp="1" noChangeArrowheads="1"/>
          </p:cNvSpPr>
          <p:nvPr>
            <p:ph idx="1"/>
          </p:nvPr>
        </p:nvSpPr>
        <p:spPr bwMode="auto">
          <a:xfrm>
            <a:off x="468313" y="2057400"/>
            <a:ext cx="7761287" cy="4068763"/>
          </a:xfrm>
          <a:noFill/>
          <a:ln>
            <a:miter lim="800000"/>
            <a:headEnd/>
            <a:tailEnd/>
          </a:ln>
        </p:spPr>
        <p:txBody>
          <a:bodyPr vert="horz" wrap="square" lIns="91440" tIns="45720" rIns="91440" bIns="45720" numCol="1" anchor="t" anchorCtr="0" compatLnSpc="1">
            <a:prstTxWarp prst="textNoShape">
              <a:avLst/>
            </a:prstTxWarp>
          </a:bodyPr>
          <a:lstStyle/>
          <a:p>
            <a:r>
              <a:rPr lang="en-CA" sz="2400" dirty="0" smtClean="0">
                <a:solidFill>
                  <a:schemeClr val="tx1"/>
                </a:solidFill>
                <a:cs typeface="Arial" charset="0"/>
              </a:rPr>
              <a:t>Blood flow through the foramen </a:t>
            </a:r>
            <a:r>
              <a:rPr lang="en-CA" dirty="0" err="1" smtClean="0">
                <a:solidFill>
                  <a:schemeClr val="tx1"/>
                </a:solidFill>
                <a:cs typeface="Arial" charset="0"/>
              </a:rPr>
              <a:t>o</a:t>
            </a:r>
            <a:r>
              <a:rPr lang="en-CA" sz="2400" dirty="0" err="1" smtClean="0">
                <a:solidFill>
                  <a:schemeClr val="tx1"/>
                </a:solidFill>
                <a:cs typeface="Arial" charset="0"/>
              </a:rPr>
              <a:t>vale</a:t>
            </a:r>
            <a:r>
              <a:rPr lang="en-CA" sz="2400" dirty="0" smtClean="0">
                <a:solidFill>
                  <a:schemeClr val="tx1"/>
                </a:solidFill>
                <a:cs typeface="Arial" charset="0"/>
              </a:rPr>
              <a:t> and the </a:t>
            </a:r>
            <a:r>
              <a:rPr lang="en-CA" sz="2400" dirty="0" err="1" smtClean="0">
                <a:solidFill>
                  <a:schemeClr val="tx1"/>
                </a:solidFill>
                <a:cs typeface="Arial" charset="0"/>
              </a:rPr>
              <a:t>ductus</a:t>
            </a:r>
            <a:r>
              <a:rPr lang="en-CA" sz="2400" dirty="0" smtClean="0">
                <a:solidFill>
                  <a:schemeClr val="tx1"/>
                </a:solidFill>
                <a:cs typeface="Arial" charset="0"/>
              </a:rPr>
              <a:t> </a:t>
            </a:r>
            <a:r>
              <a:rPr lang="en-CA" sz="2400" dirty="0" err="1" smtClean="0">
                <a:solidFill>
                  <a:schemeClr val="tx1"/>
                </a:solidFill>
                <a:cs typeface="Arial" charset="0"/>
              </a:rPr>
              <a:t>arteriosus</a:t>
            </a:r>
            <a:r>
              <a:rPr lang="en-CA" sz="2400" dirty="0" smtClean="0">
                <a:solidFill>
                  <a:schemeClr val="tx1"/>
                </a:solidFill>
                <a:cs typeface="Arial" charset="0"/>
              </a:rPr>
              <a:t> is dependent on the balance between PVR and SVR</a:t>
            </a:r>
          </a:p>
          <a:p>
            <a:r>
              <a:rPr lang="en-CA" sz="2400" dirty="0" smtClean="0">
                <a:solidFill>
                  <a:schemeClr val="tx1"/>
                </a:solidFill>
                <a:cs typeface="Arial" charset="0"/>
              </a:rPr>
              <a:t>This balance can be greatly affected by the presence of </a:t>
            </a:r>
            <a:r>
              <a:rPr lang="en-CA" dirty="0" smtClean="0">
                <a:solidFill>
                  <a:schemeClr val="tx1"/>
                </a:solidFill>
                <a:cs typeface="Arial" charset="0"/>
              </a:rPr>
              <a:t>c</a:t>
            </a:r>
            <a:r>
              <a:rPr lang="en-CA" sz="2400" dirty="0" smtClean="0">
                <a:solidFill>
                  <a:schemeClr val="tx1"/>
                </a:solidFill>
                <a:cs typeface="Arial" charset="0"/>
              </a:rPr>
              <a:t>ongenital </a:t>
            </a:r>
            <a:r>
              <a:rPr lang="en-CA" dirty="0" smtClean="0">
                <a:solidFill>
                  <a:schemeClr val="tx1"/>
                </a:solidFill>
                <a:cs typeface="Arial" charset="0"/>
              </a:rPr>
              <a:t>h</a:t>
            </a:r>
            <a:r>
              <a:rPr lang="en-CA" sz="2400" dirty="0" smtClean="0">
                <a:solidFill>
                  <a:schemeClr val="tx1"/>
                </a:solidFill>
                <a:cs typeface="Arial" charset="0"/>
              </a:rPr>
              <a:t>eart </a:t>
            </a:r>
            <a:r>
              <a:rPr lang="en-CA" dirty="0" smtClean="0">
                <a:solidFill>
                  <a:schemeClr val="tx1"/>
                </a:solidFill>
                <a:cs typeface="Arial" charset="0"/>
              </a:rPr>
              <a:t>d</a:t>
            </a:r>
            <a:r>
              <a:rPr lang="en-CA" sz="2400" dirty="0" smtClean="0">
                <a:solidFill>
                  <a:schemeClr val="tx1"/>
                </a:solidFill>
                <a:cs typeface="Arial" charset="0"/>
              </a:rPr>
              <a:t>efects </a:t>
            </a:r>
          </a:p>
          <a:p>
            <a:r>
              <a:rPr lang="en-CA" sz="2400" dirty="0" smtClean="0">
                <a:solidFill>
                  <a:schemeClr val="tx1"/>
                </a:solidFill>
                <a:cs typeface="Arial" charset="0"/>
              </a:rPr>
              <a:t>These CHDs can be classified as </a:t>
            </a:r>
            <a:r>
              <a:rPr lang="en-CA" sz="2400" dirty="0" smtClean="0">
                <a:solidFill>
                  <a:schemeClr val="tx1"/>
                </a:solidFill>
                <a:cs typeface="Arial" charset="0"/>
              </a:rPr>
              <a:t>either</a:t>
            </a:r>
            <a:endParaRPr lang="en-CA" sz="2400" dirty="0" smtClean="0">
              <a:solidFill>
                <a:schemeClr val="tx1"/>
              </a:solidFill>
              <a:cs typeface="Arial" charset="0"/>
            </a:endParaRPr>
          </a:p>
          <a:p>
            <a:pPr lvl="1">
              <a:buFont typeface="Arial" charset="0"/>
              <a:buChar char="•"/>
            </a:pPr>
            <a:r>
              <a:rPr lang="en-CA" sz="2000" dirty="0" smtClean="0">
                <a:solidFill>
                  <a:schemeClr val="tx1"/>
                </a:solidFill>
                <a:cs typeface="Arial" charset="0"/>
              </a:rPr>
              <a:t>Cyanotic – Right to </a:t>
            </a:r>
            <a:r>
              <a:rPr lang="en-CA" sz="2000" dirty="0" smtClean="0">
                <a:solidFill>
                  <a:schemeClr val="tx1"/>
                </a:solidFill>
                <a:cs typeface="Arial" charset="0"/>
              </a:rPr>
              <a:t>left shunting</a:t>
            </a:r>
            <a:endParaRPr lang="en-CA" sz="2000" dirty="0" smtClean="0">
              <a:solidFill>
                <a:schemeClr val="tx1"/>
              </a:solidFill>
              <a:cs typeface="Arial" charset="0"/>
            </a:endParaRPr>
          </a:p>
          <a:p>
            <a:pPr lvl="1">
              <a:buFont typeface="Arial" charset="0"/>
              <a:buChar char="•"/>
            </a:pPr>
            <a:r>
              <a:rPr lang="en-CA" sz="2000" dirty="0" err="1" smtClean="0">
                <a:solidFill>
                  <a:schemeClr val="tx1"/>
                </a:solidFill>
                <a:cs typeface="Arial" charset="0"/>
              </a:rPr>
              <a:t>Acyanotic</a:t>
            </a:r>
            <a:r>
              <a:rPr lang="en-CA" sz="2000" dirty="0" smtClean="0">
                <a:solidFill>
                  <a:schemeClr val="tx1"/>
                </a:solidFill>
                <a:cs typeface="Arial" charset="0"/>
              </a:rPr>
              <a:t> – Left to </a:t>
            </a:r>
            <a:r>
              <a:rPr lang="en-CA" sz="2000" dirty="0" smtClean="0">
                <a:solidFill>
                  <a:schemeClr val="tx1"/>
                </a:solidFill>
                <a:cs typeface="Arial" charset="0"/>
              </a:rPr>
              <a:t>right shunting</a:t>
            </a:r>
            <a:endParaRPr lang="en-US" sz="2000" dirty="0" smtClean="0">
              <a:solidFill>
                <a:schemeClr val="tx1"/>
              </a:solidFill>
              <a:cs typeface="Arial"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1"/>
          <p:cNvSpPr>
            <a:spLocks noChangeArrowheads="1"/>
          </p:cNvSpPr>
          <p:nvPr/>
        </p:nvSpPr>
        <p:spPr bwMode="auto">
          <a:xfrm>
            <a:off x="611560" y="332656"/>
            <a:ext cx="7920880" cy="594316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47700" algn="l"/>
              </a:tabLst>
            </a:pPr>
            <a:r>
              <a:rPr kumimoji="0" lang="en-US" sz="4000" i="0" u="none" strike="noStrike" cap="none" normalizeH="0" baseline="0" dirty="0" smtClean="0">
                <a:ln>
                  <a:noFill/>
                </a:ln>
                <a:solidFill>
                  <a:schemeClr val="bg1"/>
                </a:solidFill>
                <a:effectLst/>
                <a:cs typeface="Calibri" pitchFamily="34" charset="0"/>
              </a:rPr>
              <a:t>Fetal Blood Gases</a:t>
            </a:r>
          </a:p>
          <a:p>
            <a:pPr marL="0" marR="0" lvl="0" indent="0" algn="l" defTabSz="914400" rtl="0" eaLnBrk="0" fontAlgn="base" latinLnBrk="0" hangingPunct="0">
              <a:lnSpc>
                <a:spcPct val="100000"/>
              </a:lnSpc>
              <a:spcBef>
                <a:spcPct val="0"/>
              </a:spcBef>
              <a:spcAft>
                <a:spcPct val="0"/>
              </a:spcAft>
              <a:buClrTx/>
              <a:buSzTx/>
              <a:buFontTx/>
              <a:buNone/>
              <a:tabLst>
                <a:tab pos="647700" algn="l"/>
              </a:tabLst>
            </a:pPr>
            <a:endPar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47700" algn="l"/>
              </a:tabLst>
            </a:pPr>
            <a:r>
              <a:rPr lang="en-US" sz="2800" dirty="0" smtClean="0">
                <a:latin typeface="Calibri" pitchFamily="34" charset="0"/>
                <a:ea typeface="Times New Roman" pitchFamily="18" charset="0"/>
                <a:cs typeface="Calibri" pitchFamily="34" charset="0"/>
              </a:rPr>
              <a:t>U</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mbilical vein PO</a:t>
            </a:r>
            <a:r>
              <a:rPr kumimoji="0" lang="en-US" sz="2800" b="0" i="0" u="none" strike="noStrike" cap="none" normalizeH="0" baseline="-25000" dirty="0" smtClean="0">
                <a:ln>
                  <a:noFill/>
                </a:ln>
                <a:solidFill>
                  <a:schemeClr val="tx1"/>
                </a:solidFill>
                <a:effectLst/>
                <a:latin typeface="Calibri" pitchFamily="34" charset="0"/>
                <a:ea typeface="Times New Roman" pitchFamily="18" charset="0"/>
                <a:cs typeface="Calibri" pitchFamily="34" charset="0"/>
              </a:rPr>
              <a:t>2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29 mm Hg , saturation=80%</a:t>
            </a: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a:p>
            <a:pPr lvl="0" eaLnBrk="0" fontAlgn="base" hangingPunct="0">
              <a:spcBef>
                <a:spcPct val="0"/>
              </a:spcBef>
              <a:spcAft>
                <a:spcPct val="0"/>
              </a:spcAft>
              <a:tabLst>
                <a:tab pos="647700" algn="l"/>
              </a:tabLst>
            </a:pPr>
            <a:r>
              <a:rPr lang="en-US" sz="2800" dirty="0" smtClean="0">
                <a:latin typeface="Calibri" pitchFamily="34" charset="0"/>
                <a:ea typeface="Times New Roman" pitchFamily="18" charset="0"/>
                <a:cs typeface="Calibri" pitchFamily="34" charset="0"/>
              </a:rPr>
              <a:t>U</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mbilical arteries PO</a:t>
            </a:r>
            <a:r>
              <a:rPr lang="en-US" sz="2800" baseline="-25000" dirty="0" smtClean="0">
                <a:latin typeface="Calibri" pitchFamily="34" charset="0"/>
                <a:ea typeface="Times New Roman" pitchFamily="18" charset="0"/>
                <a:cs typeface="Calibri" pitchFamily="34" charset="0"/>
              </a:rPr>
              <a:t>2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17 mm Hg</a:t>
            </a: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a:p>
            <a:pPr lvl="0" eaLnBrk="0" fontAlgn="base" hangingPunct="0">
              <a:spcBef>
                <a:spcPct val="0"/>
              </a:spcBef>
              <a:spcAft>
                <a:spcPct val="0"/>
              </a:spcAft>
              <a:tabLst>
                <a:tab pos="647700" algn="l"/>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Maternal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PO</a:t>
            </a:r>
            <a:r>
              <a:rPr lang="en-US" sz="2800" baseline="-25000" dirty="0" smtClean="0">
                <a:latin typeface="Calibri" pitchFamily="34" charset="0"/>
                <a:ea typeface="Times New Roman" pitchFamily="18" charset="0"/>
                <a:cs typeface="Calibri" pitchFamily="34" charset="0"/>
              </a:rPr>
              <a:t>2</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 80 - 100</a:t>
            </a: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47700" algn="l"/>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Sufficient oxygenation occurs in the fetus</a:t>
            </a: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a:p>
            <a:pPr lvl="0" eaLnBrk="0" fontAlgn="base" hangingPunct="0">
              <a:spcBef>
                <a:spcPct val="0"/>
              </a:spcBef>
              <a:spcAft>
                <a:spcPct val="0"/>
              </a:spcAft>
              <a:tabLst>
                <a:tab pos="647700" algn="l"/>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decrease in PO</a:t>
            </a:r>
            <a:r>
              <a:rPr lang="en-US" sz="2800" baseline="-25000" dirty="0" smtClean="0">
                <a:latin typeface="Calibri" pitchFamily="34" charset="0"/>
                <a:ea typeface="Times New Roman" pitchFamily="18" charset="0"/>
                <a:cs typeface="Calibri" pitchFamily="34" charset="0"/>
              </a:rPr>
              <a:t>2</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between mother and fetus is due </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to</a:t>
            </a: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tab pos="647700" algn="l"/>
              </a:tabLst>
            </a:pPr>
            <a:r>
              <a:rPr lang="en-US" sz="2400" dirty="0">
                <a:cs typeface="Arial" charset="0"/>
              </a:rPr>
              <a:t>V</a:t>
            </a:r>
            <a:r>
              <a:rPr lang="en-US" sz="2400" dirty="0" smtClean="0">
                <a:cs typeface="Arial" charset="0"/>
              </a:rPr>
              <a:t>arying </a:t>
            </a:r>
            <a:r>
              <a:rPr lang="en-US" sz="2400" dirty="0">
                <a:cs typeface="Arial" charset="0"/>
              </a:rPr>
              <a:t>thickness of the placental </a:t>
            </a:r>
            <a:r>
              <a:rPr lang="en-US" sz="2400" dirty="0" smtClean="0">
                <a:cs typeface="Arial" charset="0"/>
              </a:rPr>
              <a:t>(Diffusion </a:t>
            </a:r>
            <a:r>
              <a:rPr lang="en-US" sz="2400" dirty="0">
                <a:cs typeface="Arial" charset="0"/>
              </a:rPr>
              <a:t>is limited)</a:t>
            </a:r>
            <a:endParaRPr lang="en-CA" sz="2400" dirty="0">
              <a:cs typeface="Arial" charset="0"/>
            </a:endParaRP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tab pos="647700" algn="l"/>
              </a:tabLst>
            </a:pPr>
            <a:r>
              <a:rPr lang="en-US" sz="2400" dirty="0">
                <a:cs typeface="Arial" charset="0"/>
              </a:rPr>
              <a:t>U</a:t>
            </a:r>
            <a:r>
              <a:rPr lang="en-US" sz="2400" dirty="0" smtClean="0">
                <a:cs typeface="Arial" charset="0"/>
              </a:rPr>
              <a:t>neven </a:t>
            </a:r>
            <a:r>
              <a:rPr lang="en-US" sz="2400" dirty="0">
                <a:cs typeface="Arial" charset="0"/>
              </a:rPr>
              <a:t>distribution of maternal blood flow</a:t>
            </a:r>
            <a:endParaRPr lang="en-CA" sz="2400" dirty="0">
              <a:cs typeface="Arial" charset="0"/>
            </a:endParaRP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tab pos="647700" algn="l"/>
              </a:tabLst>
            </a:pPr>
            <a:r>
              <a:rPr lang="en-US" sz="2400" dirty="0" smtClean="0">
                <a:cs typeface="Arial" charset="0"/>
              </a:rPr>
              <a:t>(Spurting </a:t>
            </a:r>
            <a:r>
              <a:rPr lang="en-US" sz="2400" dirty="0">
                <a:cs typeface="Arial" charset="0"/>
              </a:rPr>
              <a:t>of maternal blood)</a:t>
            </a:r>
            <a:endParaRPr lang="en-CA" sz="2400" dirty="0">
              <a:cs typeface="Arial" charset="0"/>
            </a:endParaRPr>
          </a:p>
          <a:p>
            <a:pPr marL="800100" lvl="1" indent="-342900" fontAlgn="base">
              <a:spcBef>
                <a:spcPct val="20000"/>
              </a:spcBef>
              <a:spcAft>
                <a:spcPct val="0"/>
              </a:spcAft>
              <a:buClr>
                <a:srgbClr val="003366"/>
              </a:buClr>
              <a:buSzPct val="90000"/>
              <a:buFont typeface="Wingdings" pitchFamily="2" charset="2"/>
              <a:buChar char="n"/>
              <a:tabLst>
                <a:tab pos="647700" algn="l"/>
              </a:tabLst>
            </a:pPr>
            <a:r>
              <a:rPr lang="en-US" sz="2400" dirty="0" smtClean="0">
                <a:cs typeface="Arial" charset="0"/>
              </a:rPr>
              <a:t>Oxygen </a:t>
            </a:r>
            <a:r>
              <a:rPr lang="en-US" sz="2400" dirty="0">
                <a:cs typeface="Arial" charset="0"/>
              </a:rPr>
              <a:t>consumption of the placenta</a:t>
            </a:r>
            <a:endParaRPr lang="en-CA" sz="2400" dirty="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tab pos="647700" algn="l"/>
              </a:tabLst>
            </a:pPr>
            <a:endParaRPr kumimoji="0" lang="en-CA" sz="2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t>Embryonic Period	</a:t>
            </a:r>
            <a:endParaRPr lang="en-CA" b="0" dirty="0"/>
          </a:p>
        </p:txBody>
      </p:sp>
      <p:sp>
        <p:nvSpPr>
          <p:cNvPr id="3" name="Content Placeholder 2"/>
          <p:cNvSpPr>
            <a:spLocks noGrp="1"/>
          </p:cNvSpPr>
          <p:nvPr>
            <p:ph idx="1"/>
          </p:nvPr>
        </p:nvSpPr>
        <p:spPr/>
        <p:txBody>
          <a:bodyPr>
            <a:normAutofit/>
          </a:bodyPr>
          <a:lstStyle/>
          <a:p>
            <a:r>
              <a:rPr lang="en-CA" dirty="0" err="1" smtClean="0">
                <a:solidFill>
                  <a:schemeClr val="tx1"/>
                </a:solidFill>
              </a:rPr>
              <a:t>Mesenchyme</a:t>
            </a:r>
            <a:r>
              <a:rPr lang="en-CA" dirty="0" smtClean="0">
                <a:solidFill>
                  <a:schemeClr val="tx1"/>
                </a:solidFill>
              </a:rPr>
              <a:t> – (Embryonic connective tissue in the mesoderm) will develop into the pulmonary </a:t>
            </a:r>
            <a:r>
              <a:rPr lang="en-CA" dirty="0" err="1" smtClean="0">
                <a:solidFill>
                  <a:schemeClr val="tx1"/>
                </a:solidFill>
              </a:rPr>
              <a:t>intersitium</a:t>
            </a:r>
            <a:r>
              <a:rPr lang="en-CA" dirty="0" smtClean="0">
                <a:solidFill>
                  <a:schemeClr val="tx1"/>
                </a:solidFill>
              </a:rPr>
              <a:t>, smooth muscle, blood vessels, and cartilage</a:t>
            </a:r>
          </a:p>
          <a:p>
            <a:r>
              <a:rPr lang="en-CA" dirty="0" smtClean="0"/>
              <a:t>Week 7 – Complete development of the diaphragm</a:t>
            </a:r>
            <a:r>
              <a:rPr lang="en-CA" dirty="0" smtClean="0">
                <a:solidFill>
                  <a:schemeClr val="tx1"/>
                </a:solidFill>
              </a:rPr>
              <a:t> </a:t>
            </a:r>
          </a:p>
          <a:p>
            <a:r>
              <a:rPr lang="en-CA" dirty="0" smtClean="0">
                <a:solidFill>
                  <a:schemeClr val="tx1"/>
                </a:solidFill>
              </a:rPr>
              <a:t>Pulmonary arteries form plexuses</a:t>
            </a:r>
          </a:p>
          <a:p>
            <a:r>
              <a:rPr lang="en-CA" dirty="0" smtClean="0"/>
              <a:t>Left and right pulmonary </a:t>
            </a:r>
            <a:r>
              <a:rPr lang="en-CA" dirty="0" smtClean="0">
                <a:solidFill>
                  <a:schemeClr val="tx1"/>
                </a:solidFill>
              </a:rPr>
              <a:t>veins emerge</a:t>
            </a: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978553" y="1196752"/>
            <a:ext cx="4734420" cy="4811852"/>
          </a:xfrm>
          <a:prstGeom prst="rect">
            <a:avLst/>
          </a:prstGeom>
          <a:noFill/>
          <a:ln w="9525">
            <a:noFill/>
            <a:miter lim="800000"/>
            <a:headEnd/>
            <a:tailEnd/>
          </a:ln>
        </p:spPr>
      </p:pic>
      <p:sp>
        <p:nvSpPr>
          <p:cNvPr id="3"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dirty="0" smtClean="0">
                <a:ln>
                  <a:noFill/>
                </a:ln>
                <a:solidFill>
                  <a:schemeClr val="bg1"/>
                </a:solidFill>
                <a:effectLst/>
                <a:uLnTx/>
                <a:uFillTx/>
                <a:latin typeface="+mj-lt"/>
                <a:ea typeface="+mj-ea"/>
                <a:cs typeface="+mj-cs"/>
              </a:rPr>
              <a:t>Embryonic Period	</a:t>
            </a:r>
            <a:endParaRPr kumimoji="0" lang="en-CA"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Pseudoglandular</a:t>
            </a:r>
            <a:r>
              <a:rPr lang="en-CA" b="0" dirty="0" smtClean="0"/>
              <a:t> Period</a:t>
            </a:r>
            <a:endParaRPr lang="en-CA" b="0" dirty="0"/>
          </a:p>
        </p:txBody>
      </p:sp>
      <p:sp>
        <p:nvSpPr>
          <p:cNvPr id="3" name="Content Placeholder 2"/>
          <p:cNvSpPr>
            <a:spLocks noGrp="1"/>
          </p:cNvSpPr>
          <p:nvPr>
            <p:ph idx="1"/>
          </p:nvPr>
        </p:nvSpPr>
        <p:spPr/>
        <p:txBody>
          <a:bodyPr>
            <a:normAutofit/>
          </a:bodyPr>
          <a:lstStyle/>
          <a:p>
            <a:r>
              <a:rPr lang="en-CA" dirty="0" smtClean="0">
                <a:solidFill>
                  <a:schemeClr val="tx1"/>
                </a:solidFill>
              </a:rPr>
              <a:t>Week 7 - </a:t>
            </a:r>
            <a:r>
              <a:rPr lang="en-CA" dirty="0" smtClean="0">
                <a:solidFill>
                  <a:schemeClr val="tx1"/>
                </a:solidFill>
              </a:rPr>
              <a:t>16</a:t>
            </a:r>
            <a:endParaRPr lang="en-CA" dirty="0" smtClean="0">
              <a:solidFill>
                <a:schemeClr val="tx1"/>
              </a:solidFill>
            </a:endParaRPr>
          </a:p>
          <a:p>
            <a:r>
              <a:rPr lang="en-CA" dirty="0" smtClean="0">
                <a:solidFill>
                  <a:schemeClr val="tx1"/>
                </a:solidFill>
              </a:rPr>
              <a:t>Type II </a:t>
            </a:r>
            <a:r>
              <a:rPr lang="en-CA" dirty="0" err="1" smtClean="0">
                <a:solidFill>
                  <a:schemeClr val="tx1"/>
                </a:solidFill>
              </a:rPr>
              <a:t>Pneumocytes</a:t>
            </a:r>
            <a:endParaRPr lang="en-CA" dirty="0" smtClean="0">
              <a:solidFill>
                <a:schemeClr val="tx1"/>
              </a:solidFill>
            </a:endParaRPr>
          </a:p>
          <a:p>
            <a:r>
              <a:rPr lang="en-CA" dirty="0" smtClean="0">
                <a:solidFill>
                  <a:schemeClr val="tx1"/>
                </a:solidFill>
              </a:rPr>
              <a:t>Cilia – Epithelium of the trachea and </a:t>
            </a:r>
            <a:r>
              <a:rPr lang="en-CA" dirty="0" err="1" smtClean="0">
                <a:solidFill>
                  <a:schemeClr val="tx1"/>
                </a:solidFill>
              </a:rPr>
              <a:t>mainstem</a:t>
            </a:r>
            <a:r>
              <a:rPr lang="en-CA" dirty="0" smtClean="0">
                <a:solidFill>
                  <a:schemeClr val="tx1"/>
                </a:solidFill>
              </a:rPr>
              <a:t> bronchi</a:t>
            </a:r>
          </a:p>
          <a:p>
            <a:r>
              <a:rPr lang="en-CA" dirty="0" smtClean="0">
                <a:solidFill>
                  <a:schemeClr val="tx1"/>
                </a:solidFill>
              </a:rPr>
              <a:t>Goblet cells appear</a:t>
            </a:r>
          </a:p>
          <a:p>
            <a:r>
              <a:rPr lang="en-CA" dirty="0" err="1" smtClean="0"/>
              <a:t>Submucosal</a:t>
            </a:r>
            <a:r>
              <a:rPr lang="en-CA" dirty="0" smtClean="0"/>
              <a:t> glands develop</a:t>
            </a:r>
            <a:endParaRPr lang="en-CA" dirty="0" smtClean="0">
              <a:solidFill>
                <a:schemeClr val="tx1"/>
              </a:solidFill>
            </a:endParaRPr>
          </a:p>
          <a:p>
            <a:r>
              <a:rPr lang="en-CA" dirty="0" smtClean="0">
                <a:solidFill>
                  <a:schemeClr val="tx1"/>
                </a:solidFill>
              </a:rPr>
              <a:t>Smooth muscle present in large </a:t>
            </a:r>
            <a:r>
              <a:rPr lang="en-CA" dirty="0" err="1" smtClean="0">
                <a:solidFill>
                  <a:schemeClr val="tx1"/>
                </a:solidFill>
              </a:rPr>
              <a:t>bronchii</a:t>
            </a:r>
            <a:endParaRPr lang="en-CA" dirty="0" smtClean="0">
              <a:solidFill>
                <a:schemeClr val="tx1"/>
              </a:solidFill>
            </a:endParaRPr>
          </a:p>
          <a:p>
            <a:r>
              <a:rPr lang="en-CA" dirty="0" smtClean="0">
                <a:solidFill>
                  <a:schemeClr val="tx1"/>
                </a:solidFill>
              </a:rPr>
              <a:t>Conducting airways completed – Determines the airway pattern in the adult lung</a:t>
            </a:r>
          </a:p>
          <a:p>
            <a:endParaRPr lang="en-CA" dirty="0" smtClean="0">
              <a:solidFill>
                <a:schemeClr val="tx1"/>
              </a:solidFill>
            </a:endParaRPr>
          </a:p>
          <a:p>
            <a:endParaRPr lang="en-CA"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Pseudoglandular</a:t>
            </a:r>
            <a:r>
              <a:rPr lang="en-CA" b="0" dirty="0" smtClean="0"/>
              <a:t> Period</a:t>
            </a:r>
            <a:endParaRPr lang="en-CA" b="0" dirty="0"/>
          </a:p>
        </p:txBody>
      </p:sp>
      <p:sp>
        <p:nvSpPr>
          <p:cNvPr id="3" name="Content Placeholder 2"/>
          <p:cNvSpPr>
            <a:spLocks noGrp="1"/>
          </p:cNvSpPr>
          <p:nvPr>
            <p:ph idx="1"/>
          </p:nvPr>
        </p:nvSpPr>
        <p:spPr/>
        <p:txBody>
          <a:bodyPr>
            <a:normAutofit/>
          </a:bodyPr>
          <a:lstStyle/>
          <a:p>
            <a:endParaRPr lang="en-CA" dirty="0" smtClean="0">
              <a:solidFill>
                <a:schemeClr val="tx1"/>
              </a:solidFill>
            </a:endParaRPr>
          </a:p>
          <a:p>
            <a:endParaRPr lang="en-CA" dirty="0">
              <a:solidFill>
                <a:schemeClr val="tx1"/>
              </a:solidFill>
            </a:endParaRPr>
          </a:p>
        </p:txBody>
      </p:sp>
      <p:sp>
        <p:nvSpPr>
          <p:cNvPr id="4"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a:t>Respiratory bronchioles near completion with 16 generations developed</a:t>
            </a: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a:t>Pulmonary </a:t>
            </a:r>
            <a:r>
              <a:rPr lang="en-CA" sz="2600" dirty="0" err="1"/>
              <a:t>Acinii</a:t>
            </a:r>
            <a:r>
              <a:rPr lang="en-CA" sz="2600" dirty="0"/>
              <a:t> – </a:t>
            </a:r>
            <a:r>
              <a:rPr lang="en-CA" sz="2600" dirty="0" smtClean="0"/>
              <a:t>Terminal </a:t>
            </a:r>
            <a:r>
              <a:rPr lang="en-CA" sz="2600" dirty="0"/>
              <a:t>respiratory units begin to develop</a:t>
            </a: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a:t>Immature cartilage development</a:t>
            </a: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err="1"/>
              <a:t>Lymphatics</a:t>
            </a:r>
            <a:r>
              <a:rPr lang="en-CA" sz="2600" dirty="0"/>
              <a:t> rise from the </a:t>
            </a:r>
            <a:r>
              <a:rPr lang="en-CA" sz="2600" dirty="0" err="1"/>
              <a:t>h</a:t>
            </a:r>
            <a:r>
              <a:rPr lang="en-CA" sz="2600" dirty="0" err="1" smtClean="0"/>
              <a:t>ilum</a:t>
            </a:r>
            <a:r>
              <a:rPr lang="en-CA" sz="2600" dirty="0" smtClean="0"/>
              <a:t> </a:t>
            </a:r>
            <a:r>
              <a:rPr lang="en-CA" sz="2600" dirty="0"/>
              <a:t>to the </a:t>
            </a:r>
            <a:r>
              <a:rPr lang="en-CA" sz="2600" dirty="0" smtClean="0"/>
              <a:t>lung</a:t>
            </a:r>
            <a:endParaRPr lang="en-CA" sz="2600" dirty="0"/>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a:t>Airways, </a:t>
            </a:r>
            <a:r>
              <a:rPr lang="en-CA" sz="2600" dirty="0" smtClean="0"/>
              <a:t>arteries, </a:t>
            </a:r>
            <a:r>
              <a:rPr lang="en-CA" sz="2600" dirty="0"/>
              <a:t>and veins developed </a:t>
            </a:r>
          </a:p>
          <a:p>
            <a:pPr marL="342900" marR="0" lvl="0" indent="-342900" defTabSz="914400" fontAlgn="base" latinLnBrk="0">
              <a:lnSpc>
                <a:spcPct val="100000"/>
              </a:lnSpc>
              <a:spcBef>
                <a:spcPct val="20000"/>
              </a:spcBef>
              <a:spcAft>
                <a:spcPct val="0"/>
              </a:spcAft>
              <a:buClr>
                <a:srgbClr val="003366"/>
              </a:buClr>
              <a:buSzPct val="90000"/>
              <a:buFont typeface="Wingdings" pitchFamily="2" charset="2"/>
              <a:buChar char="n"/>
              <a:tabLst/>
              <a:defRPr/>
            </a:pPr>
            <a:r>
              <a:rPr lang="en-CA" sz="2600" dirty="0"/>
              <a:t>Immune system – T </a:t>
            </a:r>
            <a:r>
              <a:rPr lang="en-CA" sz="2600" dirty="0" smtClean="0"/>
              <a:t>lymphocytes </a:t>
            </a:r>
            <a:r>
              <a:rPr lang="en-CA" sz="2600" dirty="0"/>
              <a:t>by week 14</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CA"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CA"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err="1" smtClean="0"/>
              <a:t>Pseudoglandular</a:t>
            </a:r>
            <a:r>
              <a:rPr lang="en-CA" b="0" dirty="0" smtClean="0"/>
              <a:t> Period</a:t>
            </a:r>
            <a:endParaRPr lang="en-CA" b="0" dirty="0"/>
          </a:p>
        </p:txBody>
      </p:sp>
      <p:sp>
        <p:nvSpPr>
          <p:cNvPr id="3" name="Content Placeholder 2"/>
          <p:cNvSpPr>
            <a:spLocks noGrp="1"/>
          </p:cNvSpPr>
          <p:nvPr>
            <p:ph idx="1"/>
          </p:nvPr>
        </p:nvSpPr>
        <p:spPr/>
        <p:txBody>
          <a:bodyPr>
            <a:normAutofit/>
          </a:bodyPr>
          <a:lstStyle/>
          <a:p>
            <a:endParaRPr lang="en-CA" dirty="0" smtClean="0">
              <a:solidFill>
                <a:schemeClr val="tx1"/>
              </a:solidFill>
            </a:endParaRPr>
          </a:p>
          <a:p>
            <a:endParaRPr lang="en-CA" dirty="0">
              <a:solidFill>
                <a:schemeClr val="tx1"/>
              </a:solidFill>
            </a:endParaRPr>
          </a:p>
        </p:txBody>
      </p:sp>
      <p:pic>
        <p:nvPicPr>
          <p:cNvPr id="219138" name="Picture 2" descr="http://www.embryology.ch/images/rrespiratory/01phasen/r1e_pseudogland.gif">
            <a:hlinkClick r:id="rId3"/>
          </p:cNvPr>
          <p:cNvPicPr>
            <a:picLocks noChangeAspect="1" noChangeArrowheads="1"/>
          </p:cNvPicPr>
          <p:nvPr/>
        </p:nvPicPr>
        <p:blipFill>
          <a:blip r:embed="rId4" cstate="print"/>
          <a:srcRect/>
          <a:stretch>
            <a:fillRect/>
          </a:stretch>
        </p:blipFill>
        <p:spPr bwMode="auto">
          <a:xfrm>
            <a:off x="1403648" y="2132855"/>
            <a:ext cx="3795476" cy="3744417"/>
          </a:xfrm>
          <a:prstGeom prst="rect">
            <a:avLst/>
          </a:prstGeom>
          <a:noFill/>
        </p:spPr>
      </p:pic>
      <p:sp>
        <p:nvSpPr>
          <p:cNvPr id="6" name="TextBox 5"/>
          <p:cNvSpPr txBox="1"/>
          <p:nvPr/>
        </p:nvSpPr>
        <p:spPr>
          <a:xfrm>
            <a:off x="6228184" y="3140968"/>
            <a:ext cx="2520280" cy="923330"/>
          </a:xfrm>
          <a:prstGeom prst="rect">
            <a:avLst/>
          </a:prstGeom>
          <a:noFill/>
        </p:spPr>
        <p:txBody>
          <a:bodyPr wrap="square" rtlCol="0">
            <a:spAutoFit/>
          </a:bodyPr>
          <a:lstStyle/>
          <a:p>
            <a:r>
              <a:rPr lang="en-CA" dirty="0" smtClean="0"/>
              <a:t>1 – Type I </a:t>
            </a:r>
            <a:r>
              <a:rPr lang="en-CA" dirty="0" err="1" smtClean="0"/>
              <a:t>pneumocytes</a:t>
            </a:r>
            <a:endParaRPr lang="en-CA" dirty="0" smtClean="0"/>
          </a:p>
          <a:p>
            <a:r>
              <a:rPr lang="en-CA" dirty="0" smtClean="0"/>
              <a:t>2 – Type II </a:t>
            </a:r>
            <a:r>
              <a:rPr lang="en-CA" dirty="0" err="1" smtClean="0"/>
              <a:t>pneumocytes</a:t>
            </a:r>
            <a:endParaRPr lang="en-CA" dirty="0" smtClean="0"/>
          </a:p>
          <a:p>
            <a:r>
              <a:rPr lang="en-CA" dirty="0" smtClean="0"/>
              <a:t>3 – Capillaries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_Theme">
  <a:themeElements>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I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I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I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I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I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I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I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I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I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I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I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Standard_Theme</Template>
  <TotalTime>4700</TotalTime>
  <Words>3360</Words>
  <Application>Microsoft Office PowerPoint</Application>
  <PresentationFormat>On-screen Show (4:3)</PresentationFormat>
  <Paragraphs>317</Paragraphs>
  <Slides>47</Slides>
  <Notes>31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Standard_Theme</vt:lpstr>
      <vt:lpstr>Acrobat Document</vt:lpstr>
      <vt:lpstr> RET 203 LOG 1 Lung Development and Fetal Circulation</vt:lpstr>
      <vt:lpstr>Slide 2</vt:lpstr>
      <vt:lpstr>Slide 3</vt:lpstr>
      <vt:lpstr>Embryonic Period </vt:lpstr>
      <vt:lpstr>Embryonic Period </vt:lpstr>
      <vt:lpstr>Slide 6</vt:lpstr>
      <vt:lpstr>Pseudoglandular Period</vt:lpstr>
      <vt:lpstr>Pseudoglandular Period</vt:lpstr>
      <vt:lpstr>Pseudoglandular Period</vt:lpstr>
      <vt:lpstr>Canalicular Period</vt:lpstr>
      <vt:lpstr>Canalicular Period</vt:lpstr>
      <vt:lpstr>Canalicular Period</vt:lpstr>
      <vt:lpstr>Saccular Period</vt:lpstr>
      <vt:lpstr>Saccular Period</vt:lpstr>
      <vt:lpstr>Alveolar Period</vt:lpstr>
      <vt:lpstr>Alveolar Period</vt:lpstr>
      <vt:lpstr>Fetal Lung Development</vt:lpstr>
      <vt:lpstr>Postnatal Lung Growth</vt:lpstr>
      <vt:lpstr>Postnatal Lung Growth</vt:lpstr>
      <vt:lpstr>The Placenta</vt:lpstr>
      <vt:lpstr>Placenta</vt:lpstr>
      <vt:lpstr>Slide 22</vt:lpstr>
      <vt:lpstr>Placenta</vt:lpstr>
      <vt:lpstr>Placenta – Blood Supply</vt:lpstr>
      <vt:lpstr>Slide 25</vt:lpstr>
      <vt:lpstr>Amniotic Fluid</vt:lpstr>
      <vt:lpstr>Amniotic Fluid</vt:lpstr>
      <vt:lpstr>Polyhydramnios </vt:lpstr>
      <vt:lpstr>Oligohydramnios</vt:lpstr>
      <vt:lpstr>Slide 30</vt:lpstr>
      <vt:lpstr>Key Pulmonary Requirements for Extra-Uterine Life</vt:lpstr>
      <vt:lpstr>Fetal Lung Fluid</vt:lpstr>
      <vt:lpstr>Fetal Lung Fluid</vt:lpstr>
      <vt:lpstr>L/S Ratio</vt:lpstr>
      <vt:lpstr>L/S Ratio</vt:lpstr>
      <vt:lpstr>Slide 36</vt:lpstr>
      <vt:lpstr>Slide 37</vt:lpstr>
      <vt:lpstr>Slide 38</vt:lpstr>
      <vt:lpstr>Slide 39</vt:lpstr>
      <vt:lpstr>Slide 40</vt:lpstr>
      <vt:lpstr>Slide 41</vt:lpstr>
      <vt:lpstr>Slide 42</vt:lpstr>
      <vt:lpstr>Slide 43</vt:lpstr>
      <vt:lpstr>Transition from Fetal Circulation</vt:lpstr>
      <vt:lpstr>Fetal Circulation – Shunts</vt:lpstr>
      <vt:lpstr>Postpartum Circulation</vt:lpstr>
      <vt:lpstr>Slide 47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Bluekuchen</dc:creator>
  <cp:lastModifiedBy>Joel</cp:lastModifiedBy>
  <cp:revision>247</cp:revision>
  <dcterms:created xsi:type="dcterms:W3CDTF">2009-12-19T21:43:50Z</dcterms:created>
  <dcterms:modified xsi:type="dcterms:W3CDTF">2012-05-08T02:54:48Z</dcterms:modified>
</cp:coreProperties>
</file>