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notesSlides/notesSlide55.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71"/>
  </p:notesMasterIdLst>
  <p:sldIdLst>
    <p:sldId id="256" r:id="rId2"/>
    <p:sldId id="257" r:id="rId3"/>
    <p:sldId id="258" r:id="rId4"/>
    <p:sldId id="259" r:id="rId5"/>
    <p:sldId id="260" r:id="rId6"/>
    <p:sldId id="261" r:id="rId7"/>
    <p:sldId id="262" r:id="rId8"/>
    <p:sldId id="263" r:id="rId9"/>
    <p:sldId id="320" r:id="rId10"/>
    <p:sldId id="265" r:id="rId11"/>
    <p:sldId id="264" r:id="rId12"/>
    <p:sldId id="266" r:id="rId13"/>
    <p:sldId id="267" r:id="rId14"/>
    <p:sldId id="268" r:id="rId15"/>
    <p:sldId id="269" r:id="rId16"/>
    <p:sldId id="336" r:id="rId17"/>
    <p:sldId id="270" r:id="rId18"/>
    <p:sldId id="271" r:id="rId19"/>
    <p:sldId id="272" r:id="rId20"/>
    <p:sldId id="273" r:id="rId21"/>
    <p:sldId id="274" r:id="rId22"/>
    <p:sldId id="275" r:id="rId23"/>
    <p:sldId id="276" r:id="rId24"/>
    <p:sldId id="277" r:id="rId25"/>
    <p:sldId id="278" r:id="rId26"/>
    <p:sldId id="279" r:id="rId27"/>
    <p:sldId id="280" r:id="rId28"/>
    <p:sldId id="322" r:id="rId29"/>
    <p:sldId id="338" r:id="rId30"/>
    <p:sldId id="325" r:id="rId31"/>
    <p:sldId id="324" r:id="rId32"/>
    <p:sldId id="323" r:id="rId33"/>
    <p:sldId id="285" r:id="rId34"/>
    <p:sldId id="286" r:id="rId35"/>
    <p:sldId id="287" r:id="rId36"/>
    <p:sldId id="329" r:id="rId37"/>
    <p:sldId id="293" r:id="rId38"/>
    <p:sldId id="294" r:id="rId39"/>
    <p:sldId id="295" r:id="rId40"/>
    <p:sldId id="296" r:id="rId41"/>
    <p:sldId id="297" r:id="rId42"/>
    <p:sldId id="333" r:id="rId43"/>
    <p:sldId id="298" r:id="rId44"/>
    <p:sldId id="334" r:id="rId45"/>
    <p:sldId id="299" r:id="rId46"/>
    <p:sldId id="335" r:id="rId47"/>
    <p:sldId id="326" r:id="rId48"/>
    <p:sldId id="300" r:id="rId49"/>
    <p:sldId id="301" r:id="rId50"/>
    <p:sldId id="302" r:id="rId51"/>
    <p:sldId id="304" r:id="rId52"/>
    <p:sldId id="305" r:id="rId53"/>
    <p:sldId id="306" r:id="rId54"/>
    <p:sldId id="307" r:id="rId55"/>
    <p:sldId id="308" r:id="rId56"/>
    <p:sldId id="309" r:id="rId57"/>
    <p:sldId id="310" r:id="rId58"/>
    <p:sldId id="311" r:id="rId59"/>
    <p:sldId id="312" r:id="rId60"/>
    <p:sldId id="313" r:id="rId61"/>
    <p:sldId id="330" r:id="rId62"/>
    <p:sldId id="315" r:id="rId63"/>
    <p:sldId id="316" r:id="rId64"/>
    <p:sldId id="317" r:id="rId65"/>
    <p:sldId id="318" r:id="rId66"/>
    <p:sldId id="331" r:id="rId67"/>
    <p:sldId id="332" r:id="rId68"/>
    <p:sldId id="337" r:id="rId69"/>
    <p:sldId id="328" r:id="rId7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1892" autoAdjust="0"/>
  </p:normalViewPr>
  <p:slideViewPr>
    <p:cSldViewPr>
      <p:cViewPr varScale="1">
        <p:scale>
          <a:sx n="67" d="100"/>
          <a:sy n="67" d="100"/>
        </p:scale>
        <p:origin x="-1476" y="-96"/>
      </p:cViewPr>
      <p:guideLst>
        <p:guide orient="horz" pos="2160"/>
        <p:guide pos="2880"/>
      </p:guideLst>
    </p:cSldViewPr>
  </p:slideViewPr>
  <p:outlineViewPr>
    <p:cViewPr>
      <p:scale>
        <a:sx n="33" d="100"/>
        <a:sy n="33" d="100"/>
      </p:scale>
      <p:origin x="0" y="22542"/>
    </p:cViewPr>
  </p:outlineViewPr>
  <p:notesTextViewPr>
    <p:cViewPr>
      <p:scale>
        <a:sx n="100" d="100"/>
        <a:sy n="100" d="100"/>
      </p:scale>
      <p:origin x="0" y="0"/>
    </p:cViewPr>
  </p:notesTextViewPr>
  <p:notesViewPr>
    <p:cSldViewPr>
      <p:cViewPr varScale="1">
        <p:scale>
          <a:sx n="56" d="100"/>
          <a:sy n="56" d="100"/>
        </p:scale>
        <p:origin x="-1812"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56C0C-D1CD-4AD7-BB58-5B3AACAF5DEB}" type="datetimeFigureOut">
              <a:rPr lang="en-US" smtClean="0"/>
              <a:pPr/>
              <a:t>5/9/2012</a:t>
            </a:fld>
            <a:endParaRPr lang="en-C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5029F60-F553-424B-8D41-4FF15D2549C1}" type="slidenum">
              <a:rPr lang="en-CA" smtClean="0"/>
              <a:pPr/>
              <a:t>‹#›</a:t>
            </a:fld>
            <a:endParaRPr lang="en-CA"/>
          </a:p>
        </p:txBody>
      </p:sp>
    </p:spTree>
    <p:extLst>
      <p:ext uri="{BB962C8B-B14F-4D97-AF65-F5344CB8AC3E}">
        <p14:creationId xmlns="" xmlns:p14="http://schemas.microsoft.com/office/powerpoint/2010/main" val="2309070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CA" dirty="0" smtClean="0"/>
              <a:t>The newborn's history begins with the mother's history.  Was the mother healthy before she was pregnant?  Does she have chronic diseases?  Is she taking medications or illicit drugs?  For example, infants born to mothers with diabetes mellitus often are </a:t>
            </a:r>
            <a:r>
              <a:rPr lang="en-CA" dirty="0" err="1" smtClean="0"/>
              <a:t>maturationally</a:t>
            </a:r>
            <a:r>
              <a:rPr lang="en-CA" dirty="0" smtClean="0"/>
              <a:t> delayed and may be susceptible to diseases of prematurity such as </a:t>
            </a:r>
            <a:r>
              <a:rPr lang="en-CA" b="0" dirty="0" smtClean="0"/>
              <a:t>Respiratory Distress Syndrome </a:t>
            </a:r>
            <a:r>
              <a:rPr lang="en-CA" dirty="0" smtClean="0"/>
              <a:t>(RDS).  Conversely, infants born to mothers who have chronic hypertension may be </a:t>
            </a:r>
            <a:r>
              <a:rPr lang="en-CA" dirty="0" err="1" smtClean="0"/>
              <a:t>maturationally</a:t>
            </a:r>
            <a:r>
              <a:rPr lang="en-CA" dirty="0" smtClean="0"/>
              <a:t> advanced for their gestational age.</a:t>
            </a:r>
          </a:p>
          <a:p>
            <a:r>
              <a:rPr lang="en-CA" dirty="0" smtClean="0"/>
              <a:t>The mother's previous pregnancy history can give the historian valuable information.  Obstetricians note this information in the mother's medical record using the terms </a:t>
            </a:r>
            <a:r>
              <a:rPr lang="en-CA" b="0" dirty="0" err="1" smtClean="0"/>
              <a:t>gravida</a:t>
            </a:r>
            <a:r>
              <a:rPr lang="en-CA" b="0" dirty="0" smtClean="0"/>
              <a:t>, </a:t>
            </a:r>
            <a:r>
              <a:rPr lang="en-CA" b="0" dirty="0" err="1" smtClean="0"/>
              <a:t>para</a:t>
            </a:r>
            <a:r>
              <a:rPr lang="en-CA" b="0" dirty="0" smtClean="0"/>
              <a:t>, and abortion</a:t>
            </a:r>
            <a:r>
              <a:rPr lang="en-CA" dirty="0" smtClean="0"/>
              <a:t>.  </a:t>
            </a:r>
            <a:r>
              <a:rPr lang="en-CA" i="1" dirty="0" err="1" smtClean="0"/>
              <a:t>Gravida</a:t>
            </a:r>
            <a:r>
              <a:rPr lang="en-CA" dirty="0" smtClean="0"/>
              <a:t> is a pregnant woman, </a:t>
            </a:r>
            <a:r>
              <a:rPr lang="en-CA" i="1" dirty="0" err="1" smtClean="0"/>
              <a:t>para</a:t>
            </a:r>
            <a:r>
              <a:rPr lang="en-CA" dirty="0" smtClean="0"/>
              <a:t> is a woman who delivers a live infant, and </a:t>
            </a:r>
            <a:r>
              <a:rPr lang="en-CA" i="1" dirty="0" smtClean="0"/>
              <a:t>abortion</a:t>
            </a:r>
            <a:r>
              <a:rPr lang="en-CA" dirty="0" smtClean="0"/>
              <a:t>  is the delivering of a dead infant.  These terms will most likely be abbreviated and followed by numbers (e.g. G2, P1, Ab0, which means this woman is in her second pregnancy, has delivered a living infant, and has not had any abortions).  Abortions can be further subdivided into therapeutic and spontaneous; these are frequently abbreviated as </a:t>
            </a:r>
            <a:r>
              <a:rPr lang="en-CA" dirty="0" err="1" smtClean="0"/>
              <a:t>TAb</a:t>
            </a:r>
            <a:r>
              <a:rPr lang="en-CA" dirty="0" smtClean="0"/>
              <a:t> and </a:t>
            </a:r>
            <a:r>
              <a:rPr lang="en-CA" dirty="0" err="1" smtClean="0"/>
              <a:t>SAb</a:t>
            </a:r>
            <a:r>
              <a:rPr lang="en-CA" dirty="0" smtClean="0"/>
              <a:t>, respectively.  If the mother has had multiple pregnancies that have ended with </a:t>
            </a:r>
            <a:r>
              <a:rPr lang="en-CA" b="0" dirty="0" smtClean="0"/>
              <a:t>spontaneous abortions </a:t>
            </a:r>
            <a:r>
              <a:rPr lang="en-CA" dirty="0" smtClean="0"/>
              <a:t>rather than living infants, there is the possibility of chromosomal or metabolic disease that can have serious consequences for the current pregnancy or the mother may have an incompetent cervix that is associated with chronic preterm deliveries.  If the mother has had multiple pregnancies that have ended with </a:t>
            </a:r>
            <a:r>
              <a:rPr lang="en-CA" b="0" dirty="0" smtClean="0"/>
              <a:t>therapeutic abortions</a:t>
            </a:r>
            <a:r>
              <a:rPr lang="en-CA" dirty="0" smtClean="0"/>
              <a:t>, the historian should think about the possibility of maternal drug abuse.  Finally, for a mother who has had multiple pregnancies that have ended with the delivery of living children, the historian should inquire about the </a:t>
            </a:r>
            <a:r>
              <a:rPr lang="en-CA" dirty="0" err="1" smtClean="0"/>
              <a:t>perinatal</a:t>
            </a:r>
            <a:r>
              <a:rPr lang="en-CA" dirty="0" smtClean="0"/>
              <a:t> health of those children because severity of diseases tends to be similar in families.</a:t>
            </a:r>
          </a:p>
        </p:txBody>
      </p:sp>
      <p:sp>
        <p:nvSpPr>
          <p:cNvPr id="4" name="Slide Number Placeholder 3"/>
          <p:cNvSpPr>
            <a:spLocks noGrp="1"/>
          </p:cNvSpPr>
          <p:nvPr>
            <p:ph type="sldNum" sz="quarter" idx="10"/>
          </p:nvPr>
        </p:nvSpPr>
        <p:spPr/>
        <p:txBody>
          <a:bodyPr/>
          <a:lstStyle/>
          <a:p>
            <a:fld id="{85029F60-F553-424B-8D41-4FF15D2549C1}" type="slidenum">
              <a:rPr lang="en-CA" smtClean="0"/>
              <a:pPr/>
              <a:t>1</a:t>
            </a:fld>
            <a:endParaRPr lang="en-CA"/>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Placenta should implant in upper</a:t>
            </a:r>
            <a:r>
              <a:rPr lang="en-CA" baseline="0" dirty="0" smtClean="0"/>
              <a:t> ½ of uterine wall.</a:t>
            </a:r>
          </a:p>
          <a:p>
            <a:endParaRPr lang="en-CA" baseline="0" dirty="0" smtClean="0"/>
          </a:p>
          <a:p>
            <a:endParaRPr lang="en-CA" baseline="0" dirty="0" smtClean="0"/>
          </a:p>
        </p:txBody>
      </p:sp>
      <p:sp>
        <p:nvSpPr>
          <p:cNvPr id="4" name="Slide Number Placeholder 3"/>
          <p:cNvSpPr>
            <a:spLocks noGrp="1"/>
          </p:cNvSpPr>
          <p:nvPr>
            <p:ph type="sldNum" sz="quarter" idx="10"/>
          </p:nvPr>
        </p:nvSpPr>
        <p:spPr/>
        <p:txBody>
          <a:bodyPr/>
          <a:lstStyle/>
          <a:p>
            <a:fld id="{85029F60-F553-424B-8D41-4FF15D2549C1}" type="slidenum">
              <a:rPr lang="en-CA" smtClean="0"/>
              <a:pPr/>
              <a:t>10</a:t>
            </a:fld>
            <a:endParaRPr lang="en-CA"/>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85029F60-F553-424B-8D41-4FF15D2549C1}" type="slidenum">
              <a:rPr lang="en-CA" smtClean="0"/>
              <a:pPr/>
              <a:t>11</a:t>
            </a:fld>
            <a:endParaRPr lang="en-CA"/>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Three types</a:t>
            </a:r>
          </a:p>
          <a:p>
            <a:pPr marL="228600" indent="-228600">
              <a:buAutoNum type="arabicPeriod"/>
            </a:pPr>
            <a:r>
              <a:rPr lang="en-CA" dirty="0" smtClean="0"/>
              <a:t>Low implantation</a:t>
            </a:r>
          </a:p>
          <a:p>
            <a:pPr marL="228600" indent="-228600">
              <a:buAutoNum type="arabicPeriod"/>
            </a:pPr>
            <a:r>
              <a:rPr lang="en-CA" dirty="0" smtClean="0"/>
              <a:t>Partial</a:t>
            </a:r>
            <a:r>
              <a:rPr lang="en-CA" baseline="0" dirty="0" smtClean="0"/>
              <a:t> </a:t>
            </a:r>
            <a:r>
              <a:rPr lang="en-CA" baseline="0" dirty="0" err="1" smtClean="0"/>
              <a:t>previa</a:t>
            </a:r>
            <a:endParaRPr lang="en-CA" baseline="0" dirty="0" smtClean="0"/>
          </a:p>
          <a:p>
            <a:pPr marL="228600" indent="-228600">
              <a:buAutoNum type="arabicPeriod"/>
            </a:pPr>
            <a:r>
              <a:rPr lang="en-CA" baseline="0" dirty="0" smtClean="0"/>
              <a:t>Total </a:t>
            </a:r>
            <a:r>
              <a:rPr lang="en-CA" baseline="0" dirty="0" err="1" smtClean="0"/>
              <a:t>previa</a:t>
            </a:r>
            <a:endParaRPr lang="en-CA" baseline="0" dirty="0" smtClean="0"/>
          </a:p>
          <a:p>
            <a:pPr marL="228600" indent="-228600">
              <a:buAutoNum type="arabicPeriod"/>
            </a:pPr>
            <a:endParaRPr lang="en-CA" baseline="0" dirty="0" smtClean="0"/>
          </a:p>
          <a:p>
            <a:pPr marL="228600" indent="-228600">
              <a:buNone/>
            </a:pPr>
            <a:r>
              <a:rPr lang="en-CA" dirty="0" smtClean="0"/>
              <a:t>Increase risk</a:t>
            </a:r>
            <a:r>
              <a:rPr lang="en-CA" baseline="0" dirty="0" smtClean="0"/>
              <a:t> for this with increased maternal age, </a:t>
            </a:r>
            <a:r>
              <a:rPr lang="en-CA" baseline="0" dirty="0" err="1" smtClean="0"/>
              <a:t>muliparity</a:t>
            </a:r>
            <a:r>
              <a:rPr lang="en-CA" baseline="0" dirty="0" smtClean="0"/>
              <a:t>, multi </a:t>
            </a:r>
            <a:r>
              <a:rPr lang="en-CA" baseline="0" dirty="0" err="1" smtClean="0"/>
              <a:t>gest</a:t>
            </a:r>
            <a:r>
              <a:rPr lang="en-CA" baseline="0" dirty="0" smtClean="0"/>
              <a:t>. or prior C-sec.</a:t>
            </a:r>
            <a:endParaRPr lang="en-CA" dirty="0"/>
          </a:p>
        </p:txBody>
      </p:sp>
      <p:sp>
        <p:nvSpPr>
          <p:cNvPr id="4" name="Slide Number Placeholder 3"/>
          <p:cNvSpPr>
            <a:spLocks noGrp="1"/>
          </p:cNvSpPr>
          <p:nvPr>
            <p:ph type="sldNum" sz="quarter" idx="10"/>
          </p:nvPr>
        </p:nvSpPr>
        <p:spPr/>
        <p:txBody>
          <a:bodyPr/>
          <a:lstStyle/>
          <a:p>
            <a:fld id="{85029F60-F553-424B-8D41-4FF15D2549C1}" type="slidenum">
              <a:rPr lang="en-CA" smtClean="0"/>
              <a:pPr/>
              <a:t>12</a:t>
            </a:fld>
            <a:endParaRPr lang="en-CA"/>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Most</a:t>
            </a:r>
            <a:r>
              <a:rPr lang="en-CA" baseline="0" dirty="0" smtClean="0"/>
              <a:t> common cause is hypertension, which includes pre-</a:t>
            </a:r>
            <a:r>
              <a:rPr lang="en-CA" baseline="0" dirty="0" err="1" smtClean="0"/>
              <a:t>eclampsia</a:t>
            </a:r>
            <a:r>
              <a:rPr lang="en-CA" baseline="0" dirty="0" smtClean="0"/>
              <a:t>.</a:t>
            </a:r>
          </a:p>
          <a:p>
            <a:endParaRPr lang="en-CA" baseline="0" dirty="0" smtClean="0"/>
          </a:p>
          <a:p>
            <a:r>
              <a:rPr lang="en-CA" baseline="0" dirty="0" smtClean="0"/>
              <a:t>Grade 0 - 3  </a:t>
            </a:r>
            <a:r>
              <a:rPr lang="en-CA" sz="1200" kern="1200" dirty="0" smtClean="0">
                <a:solidFill>
                  <a:schemeClr val="tx1"/>
                </a:solidFill>
                <a:latin typeface="+mn-lt"/>
                <a:ea typeface="+mn-ea"/>
                <a:cs typeface="+mn-cs"/>
              </a:rPr>
              <a:t>–</a:t>
            </a:r>
            <a:r>
              <a:rPr lang="en-CA" baseline="0" dirty="0" smtClean="0"/>
              <a:t> </a:t>
            </a:r>
            <a:r>
              <a:rPr lang="en-CA" baseline="0" dirty="0" err="1" smtClean="0"/>
              <a:t>Hemorrage</a:t>
            </a:r>
            <a:r>
              <a:rPr lang="en-CA" baseline="0" dirty="0" smtClean="0"/>
              <a:t>, anemia, shock</a:t>
            </a:r>
          </a:p>
          <a:p>
            <a:r>
              <a:rPr lang="en-CA" baseline="0" dirty="0" smtClean="0"/>
              <a:t>Monitor fluid and blood vol.</a:t>
            </a:r>
          </a:p>
          <a:p>
            <a:endParaRPr lang="en-CA" baseline="0" dirty="0" smtClean="0"/>
          </a:p>
          <a:p>
            <a:r>
              <a:rPr lang="en-CA" baseline="0" dirty="0" smtClean="0"/>
              <a:t>Frequently causes </a:t>
            </a:r>
            <a:r>
              <a:rPr lang="en-CA" baseline="0" dirty="0" err="1" smtClean="0"/>
              <a:t>prem</a:t>
            </a:r>
            <a:r>
              <a:rPr lang="en-CA" baseline="0" dirty="0" smtClean="0"/>
              <a:t> labour to begin.</a:t>
            </a:r>
          </a:p>
          <a:p>
            <a:endParaRPr lang="en-CA" baseline="0" dirty="0" smtClean="0"/>
          </a:p>
          <a:p>
            <a:r>
              <a:rPr lang="en-CA" baseline="0" dirty="0" smtClean="0"/>
              <a:t>50% fetal mortality due to acute blood loss.</a:t>
            </a:r>
          </a:p>
          <a:p>
            <a:endParaRPr lang="en-CA" baseline="0" dirty="0" smtClean="0"/>
          </a:p>
          <a:p>
            <a:r>
              <a:rPr lang="en-CA" baseline="0" dirty="0" smtClean="0"/>
              <a:t>3 types</a:t>
            </a:r>
          </a:p>
          <a:p>
            <a:pPr marL="228600" indent="-228600">
              <a:buAutoNum type="arabicPeriod"/>
            </a:pPr>
            <a:r>
              <a:rPr lang="en-CA" baseline="0" dirty="0" smtClean="0"/>
              <a:t>Partial separation (Concealed hem.)</a:t>
            </a:r>
          </a:p>
          <a:p>
            <a:pPr marL="228600" indent="-228600">
              <a:buAutoNum type="arabicPeriod"/>
            </a:pPr>
            <a:r>
              <a:rPr lang="en-CA" baseline="0" dirty="0" smtClean="0"/>
              <a:t>Partial separation (External hem.)</a:t>
            </a:r>
          </a:p>
          <a:p>
            <a:pPr marL="228600" indent="-228600">
              <a:buAutoNum type="arabicPeriod"/>
            </a:pPr>
            <a:r>
              <a:rPr lang="en-CA" baseline="0" dirty="0" smtClean="0"/>
              <a:t>Complete sep.</a:t>
            </a:r>
          </a:p>
          <a:p>
            <a:pPr marL="228600" indent="-228600">
              <a:buAutoNum type="arabicPeriod"/>
            </a:pPr>
            <a:endParaRPr lang="en-CA" baseline="0" dirty="0" smtClean="0"/>
          </a:p>
          <a:p>
            <a:pPr marL="228600" indent="-228600">
              <a:buAutoNum type="arabicPeriod"/>
            </a:pPr>
            <a:endParaRPr lang="en-CA" baseline="0" dirty="0" smtClean="0"/>
          </a:p>
          <a:p>
            <a:pPr marL="228600" indent="-228600">
              <a:buNone/>
            </a:pPr>
            <a:r>
              <a:rPr lang="en-CA" baseline="0" dirty="0" smtClean="0"/>
              <a:t>Increased risk with maternal hypertension, </a:t>
            </a:r>
            <a:r>
              <a:rPr lang="en-CA" baseline="0" dirty="0" err="1" smtClean="0"/>
              <a:t>mulitparity</a:t>
            </a:r>
            <a:r>
              <a:rPr lang="en-CA" baseline="0" dirty="0" smtClean="0"/>
              <a:t>, PROM, trauma, substance abuse, uterine tumour.</a:t>
            </a:r>
          </a:p>
        </p:txBody>
      </p:sp>
      <p:sp>
        <p:nvSpPr>
          <p:cNvPr id="4" name="Slide Number Placeholder 3"/>
          <p:cNvSpPr>
            <a:spLocks noGrp="1"/>
          </p:cNvSpPr>
          <p:nvPr>
            <p:ph type="sldNum" sz="quarter" idx="10"/>
          </p:nvPr>
        </p:nvSpPr>
        <p:spPr/>
        <p:txBody>
          <a:bodyPr/>
          <a:lstStyle/>
          <a:p>
            <a:fld id="{85029F60-F553-424B-8D41-4FF15D2549C1}" type="slidenum">
              <a:rPr lang="en-CA" smtClean="0"/>
              <a:pPr/>
              <a:t>13</a:t>
            </a:fld>
            <a:endParaRPr lang="en-CA"/>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Common in breech.</a:t>
            </a:r>
          </a:p>
          <a:p>
            <a:endParaRPr lang="en-CA" dirty="0" smtClean="0"/>
          </a:p>
          <a:p>
            <a:r>
              <a:rPr lang="en-CA" dirty="0" smtClean="0"/>
              <a:t>Problem occurs as fetus passes through birth canal and compresses the cord – This leads to hypoxia</a:t>
            </a:r>
            <a:r>
              <a:rPr lang="en-CA" baseline="0" dirty="0" smtClean="0"/>
              <a:t> and eventual asphyxia and requires immediate intervention.</a:t>
            </a:r>
          </a:p>
          <a:p>
            <a:endParaRPr lang="en-CA" baseline="0" dirty="0" smtClean="0"/>
          </a:p>
          <a:p>
            <a:r>
              <a:rPr lang="en-CA" baseline="0" dirty="0" err="1" smtClean="0"/>
              <a:t>Tx</a:t>
            </a:r>
            <a:r>
              <a:rPr lang="en-CA" baseline="0" dirty="0" smtClean="0"/>
              <a:t> </a:t>
            </a:r>
            <a:r>
              <a:rPr lang="en-CA" sz="1200" kern="1200" dirty="0" smtClean="0">
                <a:solidFill>
                  <a:schemeClr val="tx1"/>
                </a:solidFill>
                <a:latin typeface="+mn-lt"/>
                <a:ea typeface="+mn-ea"/>
                <a:cs typeface="+mn-cs"/>
              </a:rPr>
              <a:t>–</a:t>
            </a:r>
            <a:r>
              <a:rPr lang="en-CA" baseline="0" dirty="0" smtClean="0"/>
              <a:t> </a:t>
            </a:r>
            <a:r>
              <a:rPr lang="en-CA" baseline="0" dirty="0" err="1" smtClean="0"/>
              <a:t>Amnioinfusion</a:t>
            </a:r>
            <a:r>
              <a:rPr lang="en-CA" baseline="0" dirty="0" smtClean="0"/>
              <a:t>, so there is incr. room for fetus and therefore </a:t>
            </a:r>
            <a:r>
              <a:rPr lang="en-CA" baseline="0" dirty="0" err="1" smtClean="0"/>
              <a:t>decr</a:t>
            </a:r>
            <a:r>
              <a:rPr lang="en-CA" baseline="0" dirty="0" smtClean="0"/>
              <a:t>. chances of compression.</a:t>
            </a:r>
            <a:endParaRPr lang="en-CA" dirty="0"/>
          </a:p>
        </p:txBody>
      </p:sp>
      <p:sp>
        <p:nvSpPr>
          <p:cNvPr id="4" name="Slide Number Placeholder 3"/>
          <p:cNvSpPr>
            <a:spLocks noGrp="1"/>
          </p:cNvSpPr>
          <p:nvPr>
            <p:ph type="sldNum" sz="quarter" idx="10"/>
          </p:nvPr>
        </p:nvSpPr>
        <p:spPr/>
        <p:txBody>
          <a:bodyPr/>
          <a:lstStyle/>
          <a:p>
            <a:fld id="{85029F60-F553-424B-8D41-4FF15D2549C1}" type="slidenum">
              <a:rPr lang="en-CA" smtClean="0"/>
              <a:pPr/>
              <a:t>14</a:t>
            </a:fld>
            <a:endParaRPr lang="en-CA"/>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Amniotic</a:t>
            </a:r>
            <a:r>
              <a:rPr lang="en-CA" baseline="0" dirty="0" smtClean="0"/>
              <a:t> fluid is derived from fetal membranes that compose the amniotic sac.  Later, the majority of product is fetal urination.</a:t>
            </a:r>
          </a:p>
          <a:p>
            <a:endParaRPr lang="en-CA" baseline="0" dirty="0" smtClean="0"/>
          </a:p>
          <a:p>
            <a:r>
              <a:rPr lang="en-CA" baseline="0" dirty="0" smtClean="0"/>
              <a:t>Fetal lungs help circulate fluid and fetal swallowing is an important mechanism of amniotic fluid absorption.</a:t>
            </a:r>
          </a:p>
          <a:p>
            <a:endParaRPr lang="en-CA" baseline="0" dirty="0" smtClean="0"/>
          </a:p>
          <a:p>
            <a:r>
              <a:rPr lang="en-CA" baseline="0" dirty="0" err="1" smtClean="0"/>
              <a:t>Polyhydramnios</a:t>
            </a:r>
            <a:r>
              <a:rPr lang="en-CA" baseline="0" dirty="0" smtClean="0"/>
              <a:t>: Common cause is </a:t>
            </a:r>
            <a:r>
              <a:rPr lang="en-CA" baseline="0" dirty="0" err="1" smtClean="0"/>
              <a:t>orogastric</a:t>
            </a:r>
            <a:r>
              <a:rPr lang="en-CA" baseline="0" dirty="0" smtClean="0"/>
              <a:t> malformations and CNS malformations.</a:t>
            </a:r>
          </a:p>
          <a:p>
            <a:endParaRPr lang="en-CA" baseline="0" dirty="0" smtClean="0"/>
          </a:p>
          <a:p>
            <a:r>
              <a:rPr lang="en-CA" baseline="0" dirty="0" smtClean="0"/>
              <a:t>Also higher risk of happening with maternal diabetes.</a:t>
            </a:r>
            <a:endParaRPr lang="en-CA" dirty="0"/>
          </a:p>
        </p:txBody>
      </p:sp>
      <p:sp>
        <p:nvSpPr>
          <p:cNvPr id="4" name="Slide Number Placeholder 3"/>
          <p:cNvSpPr>
            <a:spLocks noGrp="1"/>
          </p:cNvSpPr>
          <p:nvPr>
            <p:ph type="sldNum" sz="quarter" idx="10"/>
          </p:nvPr>
        </p:nvSpPr>
        <p:spPr/>
        <p:txBody>
          <a:bodyPr/>
          <a:lstStyle/>
          <a:p>
            <a:fld id="{85029F60-F553-424B-8D41-4FF15D2549C1}" type="slidenum">
              <a:rPr lang="en-CA" smtClean="0"/>
              <a:pPr/>
              <a:t>15</a:t>
            </a:fld>
            <a:endParaRPr lang="en-CA"/>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85029F60-F553-424B-8D41-4FF15D2549C1}" type="slidenum">
              <a:rPr lang="en-CA" smtClean="0"/>
              <a:pPr/>
              <a:t>17</a:t>
            </a:fld>
            <a:endParaRPr lang="en-CA"/>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Fetal mortality – renal </a:t>
            </a:r>
            <a:r>
              <a:rPr lang="en-CA" dirty="0" err="1" smtClean="0"/>
              <a:t>agenisis</a:t>
            </a:r>
            <a:r>
              <a:rPr lang="en-CA" dirty="0" smtClean="0"/>
              <a:t> – potters</a:t>
            </a:r>
            <a:r>
              <a:rPr lang="en-CA" baseline="0" dirty="0" smtClean="0"/>
              <a:t> syndrome – urinary tract obstruction.</a:t>
            </a:r>
            <a:endParaRPr lang="en-CA" dirty="0"/>
          </a:p>
        </p:txBody>
      </p:sp>
      <p:sp>
        <p:nvSpPr>
          <p:cNvPr id="4" name="Slide Number Placeholder 3"/>
          <p:cNvSpPr>
            <a:spLocks noGrp="1"/>
          </p:cNvSpPr>
          <p:nvPr>
            <p:ph type="sldNum" sz="quarter" idx="10"/>
          </p:nvPr>
        </p:nvSpPr>
        <p:spPr/>
        <p:txBody>
          <a:bodyPr/>
          <a:lstStyle/>
          <a:p>
            <a:fld id="{85029F60-F553-424B-8D41-4FF15D2549C1}" type="slidenum">
              <a:rPr lang="en-CA" smtClean="0"/>
              <a:pPr/>
              <a:t>18</a:t>
            </a:fld>
            <a:endParaRPr lang="en-CA"/>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smtClean="0"/>
          </a:p>
        </p:txBody>
      </p:sp>
      <p:sp>
        <p:nvSpPr>
          <p:cNvPr id="4" name="Slide Number Placeholder 3"/>
          <p:cNvSpPr>
            <a:spLocks noGrp="1"/>
          </p:cNvSpPr>
          <p:nvPr>
            <p:ph type="sldNum" sz="quarter" idx="10"/>
          </p:nvPr>
        </p:nvSpPr>
        <p:spPr/>
        <p:txBody>
          <a:bodyPr/>
          <a:lstStyle/>
          <a:p>
            <a:fld id="{85029F60-F553-424B-8D41-4FF15D2549C1}" type="slidenum">
              <a:rPr lang="en-CA" smtClean="0"/>
              <a:pPr/>
              <a:t>19</a:t>
            </a:fld>
            <a:endParaRPr lang="en-CA"/>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Pre </a:t>
            </a:r>
            <a:r>
              <a:rPr lang="en-CA" dirty="0" err="1" smtClean="0"/>
              <a:t>eclampsia</a:t>
            </a:r>
            <a:r>
              <a:rPr lang="en-CA" baseline="0" dirty="0" smtClean="0"/>
              <a:t> – 5 - 8% of </a:t>
            </a:r>
            <a:r>
              <a:rPr lang="en-CA" baseline="0" dirty="0" err="1" smtClean="0"/>
              <a:t>preg</a:t>
            </a:r>
            <a:r>
              <a:rPr lang="en-CA" baseline="0" dirty="0" smtClean="0"/>
              <a:t>.</a:t>
            </a:r>
          </a:p>
          <a:p>
            <a:endParaRPr lang="en-CA" baseline="0" dirty="0" smtClean="0"/>
          </a:p>
          <a:p>
            <a:r>
              <a:rPr lang="en-CA" baseline="0" dirty="0" smtClean="0"/>
              <a:t>Re </a:t>
            </a:r>
            <a:r>
              <a:rPr lang="en-CA" baseline="0" dirty="0" err="1" smtClean="0"/>
              <a:t>occurance</a:t>
            </a:r>
            <a:r>
              <a:rPr lang="en-CA" baseline="0" dirty="0" smtClean="0"/>
              <a:t> ~ 25 %</a:t>
            </a:r>
          </a:p>
          <a:p>
            <a:r>
              <a:rPr lang="en-CA" baseline="0" dirty="0" smtClean="0"/>
              <a:t>Predisposing factors: First </a:t>
            </a:r>
            <a:r>
              <a:rPr lang="en-CA" baseline="0" dirty="0" err="1" smtClean="0"/>
              <a:t>preg</a:t>
            </a:r>
            <a:r>
              <a:rPr lang="en-CA" baseline="0" dirty="0" smtClean="0"/>
              <a:t> (</a:t>
            </a:r>
            <a:r>
              <a:rPr lang="en-CA" baseline="0" dirty="0" err="1" smtClean="0"/>
              <a:t>nulliparity</a:t>
            </a:r>
            <a:r>
              <a:rPr lang="en-CA" baseline="0" dirty="0" smtClean="0"/>
              <a:t>), older mom, chronic hypertension, renal disease, diabetes mellitus, and more factors.</a:t>
            </a:r>
          </a:p>
          <a:p>
            <a:endParaRPr lang="en-CA" baseline="0" dirty="0" smtClean="0"/>
          </a:p>
          <a:p>
            <a:r>
              <a:rPr lang="en-CA" baseline="0" dirty="0" smtClean="0"/>
              <a:t>Severe pre:</a:t>
            </a:r>
          </a:p>
          <a:p>
            <a:r>
              <a:rPr lang="en-CA" baseline="0" dirty="0" smtClean="0"/>
              <a:t>-IUGR ; </a:t>
            </a:r>
            <a:r>
              <a:rPr lang="en-CA" baseline="0" dirty="0" err="1" smtClean="0"/>
              <a:t>oliguria</a:t>
            </a:r>
            <a:r>
              <a:rPr lang="en-CA" baseline="0" dirty="0" smtClean="0"/>
              <a:t> (</a:t>
            </a:r>
            <a:r>
              <a:rPr lang="en-CA" baseline="0" dirty="0" err="1" smtClean="0"/>
              <a:t>decr</a:t>
            </a:r>
            <a:r>
              <a:rPr lang="en-CA" baseline="0" dirty="0" smtClean="0"/>
              <a:t>. urine output); headache; </a:t>
            </a:r>
            <a:r>
              <a:rPr lang="en-CA" baseline="0" dirty="0" err="1" smtClean="0"/>
              <a:t>abd</a:t>
            </a:r>
            <a:r>
              <a:rPr lang="en-CA" baseline="0" dirty="0" smtClean="0"/>
              <a:t>.  Pain; liver dysfunction.</a:t>
            </a:r>
          </a:p>
          <a:p>
            <a:endParaRPr lang="en-CA" baseline="0" dirty="0" smtClean="0"/>
          </a:p>
          <a:p>
            <a:r>
              <a:rPr lang="en-CA" baseline="0" dirty="0" err="1" smtClean="0"/>
              <a:t>Eclampsia</a:t>
            </a:r>
            <a:r>
              <a:rPr lang="en-CA" baseline="0" dirty="0" smtClean="0"/>
              <a:t> – Can lead to grand mal seizures.</a:t>
            </a:r>
          </a:p>
          <a:p>
            <a:r>
              <a:rPr lang="en-CA" baseline="0" dirty="0" smtClean="0"/>
              <a:t>Magnesium sulfate given to prevent seizures.</a:t>
            </a:r>
          </a:p>
          <a:p>
            <a:r>
              <a:rPr lang="en-CA" baseline="0" dirty="0" smtClean="0"/>
              <a:t>Antihypertensive meds given.</a:t>
            </a:r>
            <a:endParaRPr lang="en-CA" dirty="0"/>
          </a:p>
        </p:txBody>
      </p:sp>
      <p:sp>
        <p:nvSpPr>
          <p:cNvPr id="4" name="Slide Number Placeholder 3"/>
          <p:cNvSpPr>
            <a:spLocks noGrp="1"/>
          </p:cNvSpPr>
          <p:nvPr>
            <p:ph type="sldNum" sz="quarter" idx="10"/>
          </p:nvPr>
        </p:nvSpPr>
        <p:spPr/>
        <p:txBody>
          <a:bodyPr/>
          <a:lstStyle/>
          <a:p>
            <a:fld id="{85029F60-F553-424B-8D41-4FF15D2549C1}" type="slidenum">
              <a:rPr lang="en-CA" smtClean="0"/>
              <a:pPr/>
              <a:t>20</a:t>
            </a:fld>
            <a:endParaRPr lang="en-C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85029F60-F553-424B-8D41-4FF15D2549C1}" type="slidenum">
              <a:rPr lang="en-CA" smtClean="0"/>
              <a:pPr/>
              <a:t>2</a:t>
            </a:fld>
            <a:endParaRPr lang="en-CA"/>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When</a:t>
            </a:r>
            <a:r>
              <a:rPr lang="en-CA" baseline="0" dirty="0" smtClean="0"/>
              <a:t> ‘water’ breaks, delivery should occur within 24 hours.</a:t>
            </a:r>
            <a:endParaRPr lang="en-CA" dirty="0"/>
          </a:p>
        </p:txBody>
      </p:sp>
      <p:sp>
        <p:nvSpPr>
          <p:cNvPr id="4" name="Slide Number Placeholder 3"/>
          <p:cNvSpPr>
            <a:spLocks noGrp="1"/>
          </p:cNvSpPr>
          <p:nvPr>
            <p:ph type="sldNum" sz="quarter" idx="10"/>
          </p:nvPr>
        </p:nvSpPr>
        <p:spPr/>
        <p:txBody>
          <a:bodyPr/>
          <a:lstStyle/>
          <a:p>
            <a:fld id="{85029F60-F553-424B-8D41-4FF15D2549C1}" type="slidenum">
              <a:rPr lang="en-CA" smtClean="0"/>
              <a:pPr/>
              <a:t>21</a:t>
            </a:fld>
            <a:endParaRPr lang="en-CA"/>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85029F60-F553-424B-8D41-4FF15D2549C1}" type="slidenum">
              <a:rPr lang="en-CA" smtClean="0"/>
              <a:pPr/>
              <a:t>22</a:t>
            </a:fld>
            <a:endParaRPr lang="en-CA"/>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85029F60-F553-424B-8D41-4FF15D2549C1}" type="slidenum">
              <a:rPr lang="en-CA" smtClean="0"/>
              <a:pPr/>
              <a:t>23</a:t>
            </a:fld>
            <a:endParaRPr lang="en-CA"/>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Smoking: CO and nicotine</a:t>
            </a:r>
            <a:r>
              <a:rPr lang="en-CA" baseline="0" dirty="0" smtClean="0"/>
              <a:t> – Decrease availability of O</a:t>
            </a:r>
            <a:r>
              <a:rPr lang="en-CA" baseline="-25000" dirty="0" smtClean="0"/>
              <a:t>2</a:t>
            </a:r>
            <a:r>
              <a:rPr lang="en-CA" baseline="0" dirty="0" smtClean="0"/>
              <a:t> to fetus/placenta.</a:t>
            </a:r>
          </a:p>
          <a:p>
            <a:r>
              <a:rPr lang="en-CA" baseline="0" dirty="0" smtClean="0"/>
              <a:t>Associated with lower birth weight babies.</a:t>
            </a:r>
          </a:p>
          <a:p>
            <a:r>
              <a:rPr lang="en-CA" baseline="0" dirty="0" smtClean="0"/>
              <a:t>Increase risk of PROM/placental abruption/ </a:t>
            </a:r>
            <a:r>
              <a:rPr lang="en-CA" baseline="0" dirty="0" err="1" smtClean="0"/>
              <a:t>previa</a:t>
            </a:r>
            <a:r>
              <a:rPr lang="en-CA" baseline="0" dirty="0" smtClean="0"/>
              <a:t> and SIDS.</a:t>
            </a:r>
          </a:p>
          <a:p>
            <a:endParaRPr lang="en-CA" baseline="0" dirty="0" smtClean="0"/>
          </a:p>
          <a:p>
            <a:r>
              <a:rPr lang="en-CA" baseline="0" dirty="0" smtClean="0"/>
              <a:t>Alcohol: </a:t>
            </a:r>
            <a:r>
              <a:rPr lang="en-CA" baseline="0" dirty="0" err="1" smtClean="0"/>
              <a:t>Teratogen</a:t>
            </a:r>
            <a:r>
              <a:rPr lang="en-CA" baseline="0" dirty="0" smtClean="0"/>
              <a:t> – Fetal alcohol syndrome (Mental retardation, growth restrictions, brain/cardiac/spinal and craniofacial anomalies) ~4-6 drinks/day for this to occur.</a:t>
            </a:r>
          </a:p>
          <a:p>
            <a:r>
              <a:rPr lang="en-CA" baseline="0" dirty="0" smtClean="0"/>
              <a:t>- ~10% of </a:t>
            </a:r>
            <a:r>
              <a:rPr lang="en-CA" baseline="0" dirty="0" err="1" smtClean="0"/>
              <a:t>preg</a:t>
            </a:r>
            <a:r>
              <a:rPr lang="en-CA" baseline="0" dirty="0" smtClean="0"/>
              <a:t>. mothers have substance abuse.</a:t>
            </a:r>
          </a:p>
          <a:p>
            <a:endParaRPr lang="en-CA" baseline="0" dirty="0" smtClean="0"/>
          </a:p>
          <a:p>
            <a:r>
              <a:rPr lang="en-CA" baseline="0" dirty="0" smtClean="0"/>
              <a:t>Cocaine – Many problems.</a:t>
            </a:r>
            <a:endParaRPr lang="en-CA" dirty="0"/>
          </a:p>
        </p:txBody>
      </p:sp>
      <p:sp>
        <p:nvSpPr>
          <p:cNvPr id="4" name="Slide Number Placeholder 3"/>
          <p:cNvSpPr>
            <a:spLocks noGrp="1"/>
          </p:cNvSpPr>
          <p:nvPr>
            <p:ph type="sldNum" sz="quarter" idx="10"/>
          </p:nvPr>
        </p:nvSpPr>
        <p:spPr/>
        <p:txBody>
          <a:bodyPr/>
          <a:lstStyle/>
          <a:p>
            <a:fld id="{85029F60-F553-424B-8D41-4FF15D2549C1}" type="slidenum">
              <a:rPr lang="en-CA" smtClean="0"/>
              <a:pPr/>
              <a:t>24</a:t>
            </a:fld>
            <a:endParaRPr lang="en-CA"/>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Prematurity</a:t>
            </a:r>
            <a:r>
              <a:rPr lang="en-CA" baseline="0" dirty="0" smtClean="0"/>
              <a:t> and IUGR twice as common than </a:t>
            </a:r>
            <a:r>
              <a:rPr lang="en-CA" baseline="0" dirty="0" err="1" smtClean="0"/>
              <a:t>singlets</a:t>
            </a:r>
            <a:r>
              <a:rPr lang="en-CA" baseline="0" dirty="0" smtClean="0"/>
              <a:t>.</a:t>
            </a:r>
          </a:p>
          <a:p>
            <a:endParaRPr lang="en-CA" baseline="0" dirty="0" smtClean="0"/>
          </a:p>
          <a:p>
            <a:r>
              <a:rPr lang="en-CA" baseline="0" dirty="0" smtClean="0"/>
              <a:t>Increased incidence of problems with placenta and decreased room in uterus.</a:t>
            </a:r>
            <a:endParaRPr lang="en-CA" dirty="0"/>
          </a:p>
        </p:txBody>
      </p:sp>
      <p:sp>
        <p:nvSpPr>
          <p:cNvPr id="4" name="Slide Number Placeholder 3"/>
          <p:cNvSpPr>
            <a:spLocks noGrp="1"/>
          </p:cNvSpPr>
          <p:nvPr>
            <p:ph type="sldNum" sz="quarter" idx="10"/>
          </p:nvPr>
        </p:nvSpPr>
        <p:spPr/>
        <p:txBody>
          <a:bodyPr/>
          <a:lstStyle/>
          <a:p>
            <a:fld id="{85029F60-F553-424B-8D41-4FF15D2549C1}" type="slidenum">
              <a:rPr lang="en-CA" smtClean="0"/>
              <a:pPr/>
              <a:t>25</a:t>
            </a:fld>
            <a:endParaRPr lang="en-CA"/>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Unknown</a:t>
            </a:r>
            <a:r>
              <a:rPr lang="en-CA" baseline="0" dirty="0" smtClean="0"/>
              <a:t> cause, but perhaps decreased </a:t>
            </a:r>
            <a:r>
              <a:rPr lang="en-CA" baseline="0" dirty="0" err="1" smtClean="0"/>
              <a:t>prostoglandin</a:t>
            </a:r>
            <a:r>
              <a:rPr lang="en-CA" baseline="0" dirty="0" smtClean="0"/>
              <a:t> production or problems with cervix.</a:t>
            </a:r>
          </a:p>
          <a:p>
            <a:endParaRPr lang="en-CA" baseline="0" dirty="0" smtClean="0"/>
          </a:p>
          <a:p>
            <a:r>
              <a:rPr lang="en-CA" baseline="0" dirty="0" smtClean="0"/>
              <a:t>Maternal issues: Increased size of baby, trauma to mom during delivery.</a:t>
            </a:r>
          </a:p>
          <a:p>
            <a:endParaRPr lang="en-CA" baseline="0" dirty="0" smtClean="0"/>
          </a:p>
          <a:p>
            <a:r>
              <a:rPr lang="en-CA" baseline="0" dirty="0" smtClean="0"/>
              <a:t>Asphyxia from cord compression (decrease fluid) and placental </a:t>
            </a:r>
            <a:r>
              <a:rPr lang="en-CA" baseline="0" dirty="0" err="1" smtClean="0"/>
              <a:t>fx</a:t>
            </a:r>
            <a:r>
              <a:rPr lang="en-CA" baseline="0" dirty="0" smtClean="0"/>
              <a:t>.</a:t>
            </a:r>
            <a:endParaRPr lang="en-CA" dirty="0"/>
          </a:p>
        </p:txBody>
      </p:sp>
      <p:sp>
        <p:nvSpPr>
          <p:cNvPr id="4" name="Slide Number Placeholder 3"/>
          <p:cNvSpPr>
            <a:spLocks noGrp="1"/>
          </p:cNvSpPr>
          <p:nvPr>
            <p:ph type="sldNum" sz="quarter" idx="10"/>
          </p:nvPr>
        </p:nvSpPr>
        <p:spPr/>
        <p:txBody>
          <a:bodyPr/>
          <a:lstStyle/>
          <a:p>
            <a:fld id="{85029F60-F553-424B-8D41-4FF15D2549C1}" type="slidenum">
              <a:rPr lang="en-CA" smtClean="0"/>
              <a:pPr/>
              <a:t>26</a:t>
            </a:fld>
            <a:endParaRPr lang="en-CA"/>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85029F60-F553-424B-8D41-4FF15D2549C1}" type="slidenum">
              <a:rPr lang="en-CA" smtClean="0"/>
              <a:pPr/>
              <a:t>27</a:t>
            </a:fld>
            <a:endParaRPr lang="en-CA"/>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1</a:t>
            </a:r>
            <a:r>
              <a:rPr lang="en-CA" baseline="30000" dirty="0" smtClean="0"/>
              <a:t>st</a:t>
            </a:r>
            <a:r>
              <a:rPr lang="en-CA" dirty="0" smtClean="0"/>
              <a:t> test 1hour post-100</a:t>
            </a:r>
            <a:r>
              <a:rPr lang="en-CA" baseline="0" dirty="0" smtClean="0"/>
              <a:t> g oral glucose drink being ingested (glucose challenge test).  If mother fails this, then she needs a 3-hour glucose tolerance test.</a:t>
            </a:r>
          </a:p>
          <a:p>
            <a:endParaRPr lang="en-CA" baseline="0" dirty="0" smtClean="0"/>
          </a:p>
          <a:p>
            <a:r>
              <a:rPr lang="en-CA" baseline="0" dirty="0" err="1" smtClean="0"/>
              <a:t>Macrosomnia</a:t>
            </a:r>
            <a:r>
              <a:rPr lang="en-CA" baseline="0" dirty="0" smtClean="0"/>
              <a:t> can lead to a traumatic vaginal delivery due to size of baby.  Another term is LGA (Large for Gestational Age).</a:t>
            </a:r>
          </a:p>
          <a:p>
            <a:endParaRPr lang="en-CA" baseline="0" dirty="0" smtClean="0"/>
          </a:p>
          <a:p>
            <a:r>
              <a:rPr lang="en-CA" baseline="0" dirty="0" smtClean="0"/>
              <a:t>After birth, infants born to moms with poorly controlled diabetes have increased risk of metabolic problems like </a:t>
            </a:r>
            <a:r>
              <a:rPr lang="en-CA" baseline="0" dirty="0" err="1" smtClean="0"/>
              <a:t>hypoglycemiz</a:t>
            </a:r>
            <a:r>
              <a:rPr lang="en-CA" baseline="0" dirty="0" smtClean="0"/>
              <a:t> and idiopathic respiratory distress syndrome.</a:t>
            </a:r>
          </a:p>
          <a:p>
            <a:endParaRPr lang="en-CA" baseline="0" dirty="0" smtClean="0"/>
          </a:p>
          <a:p>
            <a:r>
              <a:rPr lang="en-CA" baseline="0" dirty="0" smtClean="0"/>
              <a:t>Long-term, ~50% of moms with GDM will be </a:t>
            </a:r>
            <a:r>
              <a:rPr lang="en-CA" baseline="0" dirty="0" err="1" smtClean="0"/>
              <a:t>Dx</a:t>
            </a:r>
            <a:r>
              <a:rPr lang="en-CA" baseline="0" dirty="0" smtClean="0"/>
              <a:t> with type II diabetes within 10 years.</a:t>
            </a:r>
            <a:endParaRPr lang="en-CA" dirty="0"/>
          </a:p>
        </p:txBody>
      </p:sp>
      <p:sp>
        <p:nvSpPr>
          <p:cNvPr id="4" name="Slide Number Placeholder 3"/>
          <p:cNvSpPr>
            <a:spLocks noGrp="1"/>
          </p:cNvSpPr>
          <p:nvPr>
            <p:ph type="sldNum" sz="quarter" idx="10"/>
          </p:nvPr>
        </p:nvSpPr>
        <p:spPr/>
        <p:txBody>
          <a:bodyPr/>
          <a:lstStyle/>
          <a:p>
            <a:fld id="{85029F60-F553-424B-8D41-4FF15D2549C1}" type="slidenum">
              <a:rPr lang="en-CA" smtClean="0"/>
              <a:pPr/>
              <a:t>28</a:t>
            </a:fld>
            <a:endParaRPr lang="en-CA"/>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85029F60-F553-424B-8D41-4FF15D2549C1}" type="slidenum">
              <a:rPr lang="en-CA" smtClean="0"/>
              <a:pPr/>
              <a:t>30</a:t>
            </a:fld>
            <a:endParaRPr lang="en-CA"/>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CA" dirty="0" smtClean="0"/>
              <a:t>Some of the </a:t>
            </a:r>
            <a:r>
              <a:rPr lang="en-CA" dirty="0" err="1" smtClean="0"/>
              <a:t>tocolytics</a:t>
            </a:r>
            <a:r>
              <a:rPr lang="en-CA" dirty="0" smtClean="0"/>
              <a:t> used are as follows.</a:t>
            </a:r>
          </a:p>
          <a:p>
            <a:r>
              <a:rPr lang="en-CA" dirty="0" smtClean="0"/>
              <a:t>Most commonly used</a:t>
            </a:r>
          </a:p>
          <a:p>
            <a:r>
              <a:rPr lang="en-CA" dirty="0" smtClean="0"/>
              <a:t>•Magnesium </a:t>
            </a:r>
            <a:r>
              <a:rPr lang="en-CA" dirty="0" err="1" smtClean="0"/>
              <a:t>sulfate</a:t>
            </a:r>
            <a:r>
              <a:rPr lang="en-CA" dirty="0" smtClean="0"/>
              <a:t> </a:t>
            </a:r>
          </a:p>
          <a:p>
            <a:r>
              <a:rPr lang="en-CA" dirty="0" smtClean="0"/>
              <a:t>•</a:t>
            </a:r>
            <a:r>
              <a:rPr lang="el-GR" dirty="0" smtClean="0"/>
              <a:t>β-</a:t>
            </a:r>
            <a:r>
              <a:rPr lang="en-CA" dirty="0" smtClean="0"/>
              <a:t>Mimetic agents </a:t>
            </a:r>
          </a:p>
          <a:p>
            <a:r>
              <a:rPr lang="en-CA" dirty="0" smtClean="0"/>
              <a:t>•</a:t>
            </a:r>
            <a:r>
              <a:rPr lang="en-CA" dirty="0" err="1" smtClean="0"/>
              <a:t>Indomethacin</a:t>
            </a:r>
            <a:r>
              <a:rPr lang="en-CA" dirty="0" smtClean="0"/>
              <a:t> (a prostaglandin inhibitor)</a:t>
            </a:r>
          </a:p>
          <a:p>
            <a:r>
              <a:rPr lang="en-CA" dirty="0" smtClean="0"/>
              <a:t>Less commonly used</a:t>
            </a:r>
          </a:p>
          <a:p>
            <a:r>
              <a:rPr lang="en-CA" dirty="0" smtClean="0"/>
              <a:t>•</a:t>
            </a:r>
            <a:r>
              <a:rPr lang="en-CA" dirty="0" err="1" smtClean="0"/>
              <a:t>Nifedipine</a:t>
            </a:r>
            <a:r>
              <a:rPr lang="en-CA" dirty="0" smtClean="0"/>
              <a:t> (calcium channel blocker) </a:t>
            </a:r>
          </a:p>
          <a:p>
            <a:r>
              <a:rPr lang="en-CA" dirty="0" smtClean="0"/>
              <a:t>•</a:t>
            </a:r>
            <a:r>
              <a:rPr lang="en-CA" dirty="0" err="1" smtClean="0"/>
              <a:t>Nitroglycerin</a:t>
            </a:r>
            <a:r>
              <a:rPr lang="en-CA" dirty="0" smtClean="0"/>
              <a:t> (nitric oxide donor drug) </a:t>
            </a:r>
          </a:p>
          <a:p>
            <a:r>
              <a:rPr lang="en-CA" dirty="0" smtClean="0"/>
              <a:t>•</a:t>
            </a:r>
            <a:r>
              <a:rPr lang="en-CA" dirty="0" err="1" smtClean="0"/>
              <a:t>Atosiban</a:t>
            </a:r>
            <a:r>
              <a:rPr lang="en-CA" dirty="0" smtClean="0"/>
              <a:t> (</a:t>
            </a:r>
            <a:r>
              <a:rPr lang="en-CA" dirty="0" err="1" smtClean="0"/>
              <a:t>oxytocin</a:t>
            </a:r>
            <a:r>
              <a:rPr lang="en-CA" dirty="0" smtClean="0"/>
              <a:t> antagonist) </a:t>
            </a:r>
          </a:p>
          <a:p>
            <a:r>
              <a:rPr lang="en-CA" dirty="0" smtClean="0"/>
              <a:t>•Combination therapy</a:t>
            </a:r>
          </a:p>
          <a:p>
            <a:endParaRPr lang="en-CA"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CA" dirty="0" smtClean="0"/>
              <a:t>All women between 24 and 34 weeks of gestation with preterm labour and intact membranes are candidates for antenatal corticosteroid therapy.</a:t>
            </a:r>
            <a:r>
              <a:rPr lang="en-CA" baseline="0" dirty="0" smtClean="0"/>
              <a:t> </a:t>
            </a:r>
            <a:r>
              <a:rPr lang="en-CA" dirty="0" smtClean="0"/>
              <a:t> Patients with preterm labour and ruptured membranes benefit from corticosteroid therapy between 24 and 32 weeks of gestation.  </a:t>
            </a:r>
            <a:r>
              <a:rPr lang="en-CA" dirty="0" err="1" smtClean="0"/>
              <a:t>Betamethasone</a:t>
            </a:r>
            <a:r>
              <a:rPr lang="en-CA" dirty="0" smtClean="0"/>
              <a:t> and </a:t>
            </a:r>
            <a:r>
              <a:rPr lang="en-CA" dirty="0" err="1" smtClean="0"/>
              <a:t>dexamethasone</a:t>
            </a:r>
            <a:r>
              <a:rPr lang="en-CA" dirty="0" smtClean="0"/>
              <a:t> are most commonly used for antenatal corticosteroid therapy.  Maximal benefit occurs 48 hours after initiation of therapy and lasts for 7 days.  Corticosteroids reduce respiratory distress syndrome and neonatal morbidity by 50%.</a:t>
            </a:r>
            <a:r>
              <a:rPr lang="en-CA" baseline="0" dirty="0" smtClean="0"/>
              <a:t> </a:t>
            </a:r>
            <a:r>
              <a:rPr lang="en-CA" dirty="0" smtClean="0"/>
              <a:t> This effect is due to induction of proteins that regulate the production of surfactant by type II cells in the fetal lungs.  Corticosteroids also decrease the incidence of intracranial hemorrhage, probably by promoting maturation of the germinal matrix in the fetal brain.  Repeat corticosteroid courses should not be used routinely because of the possible risk of adverse </a:t>
            </a:r>
            <a:r>
              <a:rPr lang="en-CA" dirty="0" err="1" smtClean="0"/>
              <a:t>neurodevelopmental</a:t>
            </a:r>
            <a:r>
              <a:rPr lang="en-CA" dirty="0" smtClean="0"/>
              <a:t> outcome.</a:t>
            </a:r>
          </a:p>
          <a:p>
            <a:endParaRPr lang="en-CA" dirty="0"/>
          </a:p>
        </p:txBody>
      </p:sp>
      <p:sp>
        <p:nvSpPr>
          <p:cNvPr id="4" name="Slide Number Placeholder 3"/>
          <p:cNvSpPr>
            <a:spLocks noGrp="1"/>
          </p:cNvSpPr>
          <p:nvPr>
            <p:ph type="sldNum" sz="quarter" idx="10"/>
          </p:nvPr>
        </p:nvSpPr>
        <p:spPr/>
        <p:txBody>
          <a:bodyPr/>
          <a:lstStyle/>
          <a:p>
            <a:fld id="{85029F60-F553-424B-8D41-4FF15D2549C1}" type="slidenum">
              <a:rPr lang="en-CA" smtClean="0"/>
              <a:pPr/>
              <a:t>31</a:t>
            </a:fld>
            <a:endParaRPr lang="en-C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Pages 31-71 from Whitaker</a:t>
            </a:r>
          </a:p>
          <a:p>
            <a:endParaRPr lang="en-CA" dirty="0" smtClean="0"/>
          </a:p>
          <a:p>
            <a:r>
              <a:rPr lang="en-CA" dirty="0" smtClean="0"/>
              <a:t>Maternal mortality</a:t>
            </a:r>
            <a:r>
              <a:rPr lang="en-CA" baseline="0" dirty="0" smtClean="0"/>
              <a:t> is 6 in 100,000 births</a:t>
            </a:r>
          </a:p>
          <a:p>
            <a:r>
              <a:rPr lang="en-CA" baseline="0" dirty="0" smtClean="0"/>
              <a:t>Most </a:t>
            </a:r>
            <a:r>
              <a:rPr lang="en-CA" baseline="0" dirty="0" err="1" smtClean="0"/>
              <a:t>perinatal</a:t>
            </a:r>
            <a:r>
              <a:rPr lang="en-CA" baseline="0" dirty="0" smtClean="0"/>
              <a:t> deaths:</a:t>
            </a:r>
          </a:p>
          <a:p>
            <a:r>
              <a:rPr lang="en-CA" baseline="0" dirty="0" smtClean="0"/>
              <a:t>-Congenital anomalies</a:t>
            </a:r>
          </a:p>
          <a:p>
            <a:r>
              <a:rPr lang="en-CA" baseline="0" dirty="0" smtClean="0"/>
              <a:t>-Prematurity</a:t>
            </a:r>
          </a:p>
          <a:p>
            <a:r>
              <a:rPr lang="en-CA" baseline="0" dirty="0" smtClean="0"/>
              <a:t>-Multiple births</a:t>
            </a:r>
          </a:p>
          <a:p>
            <a:r>
              <a:rPr lang="en-CA" baseline="0" dirty="0" smtClean="0"/>
              <a:t>-Pre-</a:t>
            </a:r>
            <a:r>
              <a:rPr lang="en-CA" baseline="0" dirty="0" err="1" smtClean="0"/>
              <a:t>eclampsia</a:t>
            </a:r>
            <a:r>
              <a:rPr lang="en-CA" baseline="0" dirty="0" smtClean="0"/>
              <a:t>, </a:t>
            </a:r>
            <a:r>
              <a:rPr lang="en-CA" baseline="0" dirty="0" err="1" smtClean="0"/>
              <a:t>eclampsia</a:t>
            </a:r>
            <a:endParaRPr lang="en-CA" dirty="0"/>
          </a:p>
        </p:txBody>
      </p:sp>
      <p:sp>
        <p:nvSpPr>
          <p:cNvPr id="4" name="Slide Number Placeholder 3"/>
          <p:cNvSpPr>
            <a:spLocks noGrp="1"/>
          </p:cNvSpPr>
          <p:nvPr>
            <p:ph type="sldNum" sz="quarter" idx="10"/>
          </p:nvPr>
        </p:nvSpPr>
        <p:spPr/>
        <p:txBody>
          <a:bodyPr/>
          <a:lstStyle/>
          <a:p>
            <a:fld id="{85029F60-F553-424B-8D41-4FF15D2549C1}" type="slidenum">
              <a:rPr lang="en-CA" smtClean="0"/>
              <a:pPr/>
              <a:t>3</a:t>
            </a:fld>
            <a:endParaRPr lang="en-CA"/>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85029F60-F553-424B-8D41-4FF15D2549C1}" type="slidenum">
              <a:rPr lang="en-CA" smtClean="0"/>
              <a:pPr/>
              <a:t>32</a:t>
            </a:fld>
            <a:endParaRPr lang="en-CA"/>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85029F60-F553-424B-8D41-4FF15D2549C1}" type="slidenum">
              <a:rPr lang="en-CA" smtClean="0"/>
              <a:pPr/>
              <a:t>33</a:t>
            </a:fld>
            <a:endParaRPr lang="en-CA"/>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CA" dirty="0" smtClean="0"/>
              <a:t>Pages 31 - 46</a:t>
            </a:r>
            <a:r>
              <a:rPr lang="en-CA" baseline="0" dirty="0" smtClean="0"/>
              <a:t> in Whitaker.</a:t>
            </a:r>
          </a:p>
          <a:p>
            <a:endParaRPr lang="en-CA" baseline="0" dirty="0" smtClean="0"/>
          </a:p>
          <a:p>
            <a:r>
              <a:rPr lang="en-CA" baseline="0" dirty="0" smtClean="0"/>
              <a:t>Pages 12-14 in LOG 2</a:t>
            </a:r>
          </a:p>
          <a:p>
            <a:r>
              <a:rPr lang="en-CA" baseline="0" dirty="0" smtClean="0"/>
              <a:t>u/s – As sound waves come in contact with different density tissues, some are absorbed and others are reflected to a transducer.  The reflected waves are converted to a screen image.</a:t>
            </a:r>
          </a:p>
          <a:p>
            <a:endParaRPr lang="en-CA" baseline="0" dirty="0" smtClean="0"/>
          </a:p>
          <a:p>
            <a:r>
              <a:rPr lang="en-CA" dirty="0" err="1" smtClean="0"/>
              <a:t>Hltrahigh</a:t>
            </a:r>
            <a:r>
              <a:rPr lang="en-CA" dirty="0" smtClean="0"/>
              <a:t>-frequency sound waves to obtain real-time images, and with </a:t>
            </a:r>
            <a:r>
              <a:rPr lang="en-CA" dirty="0" err="1" smtClean="0"/>
              <a:t>transabdominal</a:t>
            </a:r>
            <a:r>
              <a:rPr lang="en-CA" dirty="0" smtClean="0"/>
              <a:t> or </a:t>
            </a:r>
            <a:r>
              <a:rPr lang="en-CA" dirty="0" err="1" smtClean="0"/>
              <a:t>transvaginal</a:t>
            </a:r>
            <a:r>
              <a:rPr lang="en-CA" dirty="0" smtClean="0"/>
              <a:t> transducers the clinician can diagnose </a:t>
            </a:r>
            <a:r>
              <a:rPr lang="en-CA" dirty="0" err="1" smtClean="0"/>
              <a:t>multifetal</a:t>
            </a:r>
            <a:r>
              <a:rPr lang="en-CA" dirty="0" smtClean="0"/>
              <a:t> pregnancy and evaluate fetal anatomy, growth, and position.  One can also localize the placenta within the uterus, measure amniotic fluid volume, estimate fetal growth over time, and assess fetal biophysical status.  In addition, Doppler flow studies measure blood flow to fetal organs.  This measurement permits early identification of fetuses at risk, enabling opportune delivery or transport to sophisticated </a:t>
            </a:r>
            <a:r>
              <a:rPr lang="en-CA" dirty="0" err="1" smtClean="0"/>
              <a:t>perinatal</a:t>
            </a:r>
            <a:r>
              <a:rPr lang="en-CA" dirty="0" smtClean="0"/>
              <a:t> centres.  </a:t>
            </a:r>
            <a:r>
              <a:rPr lang="en-CA" dirty="0" err="1" smtClean="0"/>
              <a:t>Ultrasonography</a:t>
            </a:r>
            <a:r>
              <a:rPr lang="en-CA" dirty="0" smtClean="0"/>
              <a:t> is also invaluable for guiding the physician while performing amniocentesis, umbilical blood sampling, and other invasive procedures. </a:t>
            </a:r>
          </a:p>
          <a:p>
            <a:r>
              <a:rPr lang="en-CA" dirty="0" smtClean="0"/>
              <a:t>Three-dimensional ultrasound imaging has been introduced to the obstetrics field.  It offers better visualization of fetal organs (especially the face, heart, and spine) than the conventional two-dimensional ultrasound imaging.  Outcome studies are underway, accompanied by an increase in the use of three-dimensional ultrasound imaging among obstetricians and maternal fetal specialists.</a:t>
            </a:r>
          </a:p>
        </p:txBody>
      </p:sp>
      <p:sp>
        <p:nvSpPr>
          <p:cNvPr id="4" name="Slide Number Placeholder 3"/>
          <p:cNvSpPr>
            <a:spLocks noGrp="1"/>
          </p:cNvSpPr>
          <p:nvPr>
            <p:ph type="sldNum" sz="quarter" idx="10"/>
          </p:nvPr>
        </p:nvSpPr>
        <p:spPr/>
        <p:txBody>
          <a:bodyPr/>
          <a:lstStyle/>
          <a:p>
            <a:fld id="{85029F60-F553-424B-8D41-4FF15D2549C1}" type="slidenum">
              <a:rPr lang="en-CA" smtClean="0"/>
              <a:pPr/>
              <a:t>34</a:t>
            </a:fld>
            <a:endParaRPr lang="en-CA"/>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16526FAB-3028-4B90-ACA8-CE7257A1F80B}" type="slidenum">
              <a:rPr lang="en-US" smtClean="0"/>
              <a:pPr/>
              <a:t>35</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Biophysical profile scoring system.</a:t>
            </a:r>
          </a:p>
          <a:p>
            <a:endParaRPr lang="en-CA"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CA" dirty="0" smtClean="0"/>
              <a:t>More recently, the so-called fetal Biophysical Profile (BPP) has gained popularity as a tool to assess placental function and fetal well-being.</a:t>
            </a:r>
          </a:p>
          <a:p>
            <a:endParaRPr lang="en-CA" dirty="0" smtClean="0"/>
          </a:p>
          <a:p>
            <a:endParaRPr lang="en-CA" dirty="0" smtClean="0"/>
          </a:p>
          <a:p>
            <a:r>
              <a:rPr lang="en-CA" dirty="0" smtClean="0"/>
              <a:t>The BPP has been likened to the </a:t>
            </a:r>
            <a:r>
              <a:rPr lang="en-CA" dirty="0" err="1" smtClean="0"/>
              <a:t>Apgar</a:t>
            </a:r>
            <a:r>
              <a:rPr lang="en-CA" dirty="0" smtClean="0"/>
              <a:t> score.  Five determinants of fetal status are assessed and given a score of 0 to 2.  The four assessed by </a:t>
            </a:r>
            <a:r>
              <a:rPr lang="en-CA" dirty="0" err="1" smtClean="0"/>
              <a:t>ultrasonography</a:t>
            </a:r>
            <a:r>
              <a:rPr lang="en-CA" dirty="0" smtClean="0"/>
              <a:t> are fetal breathing, fetal tone, fetal gross body movement, and amniotic fluid volume.  The fifth determinant is the NST.  A BPP score of 8 to 10 is considered normal and reassuring; a score of 6 is equivocal and is generally repeated within 24 hours; BPP scores of 0 to 4 are clearly abnormal and are associated with poor </a:t>
            </a:r>
            <a:r>
              <a:rPr lang="en-CA" dirty="0" err="1" smtClean="0"/>
              <a:t>perinatal</a:t>
            </a:r>
            <a:r>
              <a:rPr lang="en-CA" dirty="0" smtClean="0"/>
              <a:t> outcomes.</a:t>
            </a:r>
            <a:endParaRPr lang="en-CA" dirty="0"/>
          </a:p>
        </p:txBody>
      </p:sp>
      <p:sp>
        <p:nvSpPr>
          <p:cNvPr id="4" name="Slide Number Placeholder 3"/>
          <p:cNvSpPr>
            <a:spLocks noGrp="1"/>
          </p:cNvSpPr>
          <p:nvPr>
            <p:ph type="sldNum" sz="quarter" idx="10"/>
          </p:nvPr>
        </p:nvSpPr>
        <p:spPr/>
        <p:txBody>
          <a:bodyPr/>
          <a:lstStyle/>
          <a:p>
            <a:fld id="{85029F60-F553-424B-8D41-4FF15D2549C1}" type="slidenum">
              <a:rPr lang="en-CA" smtClean="0"/>
              <a:pPr/>
              <a:t>36</a:t>
            </a:fld>
            <a:endParaRPr lang="en-CA"/>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85029F60-F553-424B-8D41-4FF15D2549C1}" type="slidenum">
              <a:rPr lang="en-CA" smtClean="0"/>
              <a:pPr/>
              <a:t>37</a:t>
            </a:fld>
            <a:endParaRPr lang="en-CA"/>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85029F60-F553-424B-8D41-4FF15D2549C1}" type="slidenum">
              <a:rPr lang="en-CA" smtClean="0"/>
              <a:pPr/>
              <a:t>38</a:t>
            </a:fld>
            <a:endParaRPr lang="en-CA"/>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Fetal well-being is highly dependent on placental function.  Assessment of placental function is commonly done by monitoring the Fetal Heart Rate (FHR) response when the fetus moves spontaneously (</a:t>
            </a:r>
            <a:r>
              <a:rPr lang="en-CA" dirty="0" err="1" smtClean="0"/>
              <a:t>Nonstress</a:t>
            </a:r>
            <a:r>
              <a:rPr lang="en-CA" dirty="0" smtClean="0"/>
              <a:t> Test [NST]) or in reaction to induced uterine contractions (Contraction Stress Test [CST]).  For both tests, the FHR is monitored continuously.  In the normally oxygenated fetus (as with a child or adult), cardiac output rises to support physical activity.  This rise in cardiac output can be mediated by an increase in either heart rate or stroke volume.  In the fetus, cardiac output rises by increasing the heart rate. </a:t>
            </a:r>
          </a:p>
          <a:p>
            <a:r>
              <a:rPr lang="en-CA" dirty="0" smtClean="0"/>
              <a:t>A reactive NST requires at least two accelerations in fetal heart rate, each of at least 15 beats per minute and lasting at least 15 seconds, associated with maternal perception of fetal movement over a period of 20 minutes.  A reactive NST is highly correlated with normal </a:t>
            </a:r>
            <a:r>
              <a:rPr lang="en-CA" dirty="0" err="1" smtClean="0"/>
              <a:t>uteroplacental</a:t>
            </a:r>
            <a:r>
              <a:rPr lang="en-CA" dirty="0" smtClean="0"/>
              <a:t> function.  If no change in maternal clinical status transpires, this result predicts normal fetal survival when this test is performed within 1 week of delivery.</a:t>
            </a:r>
          </a:p>
        </p:txBody>
      </p:sp>
      <p:sp>
        <p:nvSpPr>
          <p:cNvPr id="4" name="Slide Number Placeholder 3"/>
          <p:cNvSpPr>
            <a:spLocks noGrp="1"/>
          </p:cNvSpPr>
          <p:nvPr>
            <p:ph type="sldNum" sz="quarter" idx="10"/>
          </p:nvPr>
        </p:nvSpPr>
        <p:spPr/>
        <p:txBody>
          <a:bodyPr/>
          <a:lstStyle/>
          <a:p>
            <a:fld id="{85029F60-F553-424B-8D41-4FF15D2549C1}" type="slidenum">
              <a:rPr lang="en-CA" smtClean="0"/>
              <a:pPr/>
              <a:t>39</a:t>
            </a:fld>
            <a:endParaRPr lang="en-CA"/>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Fetal Biophysical Profile</a:t>
            </a:r>
          </a:p>
          <a:p>
            <a:r>
              <a:rPr lang="en-CA" dirty="0" smtClean="0"/>
              <a:t>The so-called fetal Biophysical Profile (BPP) assesses placental function and fetal well-being.</a:t>
            </a:r>
            <a:r>
              <a:rPr lang="en-CA" baseline="0" dirty="0" smtClean="0"/>
              <a:t> </a:t>
            </a:r>
            <a:r>
              <a:rPr lang="en-CA" dirty="0" smtClean="0"/>
              <a:t> The BPP has been likened to the </a:t>
            </a:r>
            <a:r>
              <a:rPr lang="en-CA" dirty="0" err="1" smtClean="0"/>
              <a:t>Apgar</a:t>
            </a:r>
            <a:r>
              <a:rPr lang="en-CA" dirty="0" smtClean="0"/>
              <a:t> score (a quick method to assess the health of a newborn baby, based on the scoring of five factors.)  In producing a BPP, five determinants of fetal status are assessed and given a score of 0 to 2.  Four are assessed by </a:t>
            </a:r>
            <a:r>
              <a:rPr lang="en-CA" dirty="0" err="1" smtClean="0"/>
              <a:t>ultrasonography</a:t>
            </a:r>
            <a:r>
              <a:rPr lang="en-CA" dirty="0" smtClean="0"/>
              <a:t>; they include fetal breathing, fetal tone, fetal gross body movement, and amniotic fluid volume.  The fifth determinant is the NST</a:t>
            </a:r>
            <a:r>
              <a:rPr lang="en-CA" baseline="0" dirty="0" smtClean="0"/>
              <a:t> </a:t>
            </a:r>
            <a:r>
              <a:rPr lang="en-CA" dirty="0" smtClean="0"/>
              <a:t>(Non-Stress-Test).  A BPP score of 8 to 10 is considered normal and reassuring; a score of 6 is equivocal and is generally repeated within 24 hours; BPP scores of 0 to 4 are clearly abnormal and are associated with poor </a:t>
            </a:r>
            <a:r>
              <a:rPr lang="en-CA" dirty="0" err="1" smtClean="0"/>
              <a:t>perinatal</a:t>
            </a:r>
            <a:r>
              <a:rPr lang="en-CA" dirty="0" smtClean="0"/>
              <a:t> outcomes and require careful evaluation and usually immediate delivery.</a:t>
            </a:r>
          </a:p>
        </p:txBody>
      </p:sp>
      <p:sp>
        <p:nvSpPr>
          <p:cNvPr id="4" name="Slide Number Placeholder 3"/>
          <p:cNvSpPr>
            <a:spLocks noGrp="1"/>
          </p:cNvSpPr>
          <p:nvPr>
            <p:ph type="sldNum" sz="quarter" idx="10"/>
          </p:nvPr>
        </p:nvSpPr>
        <p:spPr/>
        <p:txBody>
          <a:bodyPr/>
          <a:lstStyle/>
          <a:p>
            <a:fld id="{85029F60-F553-424B-8D41-4FF15D2549C1}" type="slidenum">
              <a:rPr lang="en-CA" smtClean="0"/>
              <a:pPr/>
              <a:t>40</a:t>
            </a:fld>
            <a:endParaRPr lang="en-CA"/>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85029F60-F553-424B-8D41-4FF15D2549C1}" type="slidenum">
              <a:rPr lang="en-CA" smtClean="0"/>
              <a:pPr/>
              <a:t>41</a:t>
            </a:fld>
            <a:endParaRPr lang="en-CA"/>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Mom’s age less than</a:t>
            </a:r>
            <a:r>
              <a:rPr lang="en-CA" baseline="0" dirty="0" smtClean="0"/>
              <a:t> 15 or over 40 (Depends on current health) </a:t>
            </a:r>
            <a:r>
              <a:rPr lang="en-CA" sz="1200" kern="1200" dirty="0" smtClean="0">
                <a:solidFill>
                  <a:schemeClr val="tx1"/>
                </a:solidFill>
                <a:latin typeface="+mn-lt"/>
                <a:ea typeface="+mn-ea"/>
                <a:cs typeface="+mn-cs"/>
              </a:rPr>
              <a:t>–</a:t>
            </a:r>
            <a:r>
              <a:rPr lang="en-CA" baseline="0" dirty="0" smtClean="0"/>
              <a:t> Age can affect risk of pre-</a:t>
            </a:r>
            <a:r>
              <a:rPr lang="en-CA" baseline="0" dirty="0" err="1" smtClean="0"/>
              <a:t>eclampsia</a:t>
            </a:r>
            <a:r>
              <a:rPr lang="en-CA" baseline="0" dirty="0" smtClean="0"/>
              <a:t> and SGA.</a:t>
            </a:r>
          </a:p>
          <a:p>
            <a:endParaRPr lang="en-CA" baseline="0" dirty="0" smtClean="0"/>
          </a:p>
          <a:p>
            <a:r>
              <a:rPr lang="en-CA" baseline="0" dirty="0" smtClean="0"/>
              <a:t>Income may result in lack of prenatal care and monitoring.</a:t>
            </a:r>
          </a:p>
          <a:p>
            <a:endParaRPr lang="en-CA" baseline="0" dirty="0" smtClean="0"/>
          </a:p>
          <a:p>
            <a:r>
              <a:rPr lang="en-CA" baseline="0" dirty="0" smtClean="0"/>
              <a:t>Nutrition – low Ca, folic acid.</a:t>
            </a:r>
          </a:p>
          <a:p>
            <a:r>
              <a:rPr lang="en-CA" baseline="0" dirty="0" smtClean="0"/>
              <a:t>Weight below 100 lb or less than 5 feet tall.</a:t>
            </a:r>
          </a:p>
          <a:p>
            <a:r>
              <a:rPr lang="en-CA" baseline="0" dirty="0" smtClean="0"/>
              <a:t>Maternal obesity has an increase risk of diabetes and hypertension.</a:t>
            </a:r>
            <a:endParaRPr lang="en-CA" dirty="0"/>
          </a:p>
        </p:txBody>
      </p:sp>
      <p:sp>
        <p:nvSpPr>
          <p:cNvPr id="4" name="Slide Number Placeholder 3"/>
          <p:cNvSpPr>
            <a:spLocks noGrp="1"/>
          </p:cNvSpPr>
          <p:nvPr>
            <p:ph type="sldNum" sz="quarter" idx="10"/>
          </p:nvPr>
        </p:nvSpPr>
        <p:spPr/>
        <p:txBody>
          <a:bodyPr/>
          <a:lstStyle/>
          <a:p>
            <a:fld id="{85029F60-F553-424B-8D41-4FF15D2549C1}" type="slidenum">
              <a:rPr lang="en-CA" smtClean="0"/>
              <a:pPr/>
              <a:t>4</a:t>
            </a:fld>
            <a:endParaRPr lang="en-CA"/>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85029F60-F553-424B-8D41-4FF15D2549C1}" type="slidenum">
              <a:rPr lang="en-CA" smtClean="0"/>
              <a:pPr/>
              <a:t>43</a:t>
            </a:fld>
            <a:endParaRPr lang="en-CA"/>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85029F60-F553-424B-8D41-4FF15D2549C1}" type="slidenum">
              <a:rPr lang="en-CA" smtClean="0"/>
              <a:pPr/>
              <a:t>45</a:t>
            </a:fld>
            <a:endParaRPr lang="en-CA"/>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85029F60-F553-424B-8D41-4FF15D2549C1}" type="slidenum">
              <a:rPr lang="en-CA" smtClean="0"/>
              <a:pPr/>
              <a:t>47</a:t>
            </a:fld>
            <a:endParaRPr lang="en-CA"/>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TABLE 3-2 Normal Values for Fetal Scalp Blood and Umbilical Cord Blood Gases</a:t>
            </a:r>
          </a:p>
          <a:p>
            <a:r>
              <a:rPr lang="en-CA" dirty="0" smtClean="0"/>
              <a:t>Fetal scalp during labour.</a:t>
            </a:r>
          </a:p>
          <a:p>
            <a:r>
              <a:rPr lang="en-CA" dirty="0" smtClean="0"/>
              <a:t>Umbilical cord at birth.</a:t>
            </a:r>
          </a:p>
          <a:p>
            <a:r>
              <a:rPr lang="en-CA" dirty="0" smtClean="0"/>
              <a:t>Arterial sample after birth.</a:t>
            </a:r>
          </a:p>
          <a:p>
            <a:r>
              <a:rPr lang="en-CA" dirty="0" smtClean="0"/>
              <a:t>First-stage labour.</a:t>
            </a:r>
          </a:p>
          <a:p>
            <a:r>
              <a:rPr lang="en-CA" dirty="0" smtClean="0"/>
              <a:t>Second-stage labour.</a:t>
            </a:r>
          </a:p>
          <a:p>
            <a:r>
              <a:rPr lang="en-CA" dirty="0" smtClean="0"/>
              <a:t>Umbilical artery.</a:t>
            </a:r>
          </a:p>
          <a:p>
            <a:r>
              <a:rPr lang="en-CA" dirty="0" smtClean="0"/>
              <a:t>Umbilical vein.</a:t>
            </a:r>
          </a:p>
        </p:txBody>
      </p:sp>
      <p:sp>
        <p:nvSpPr>
          <p:cNvPr id="4" name="Slide Number Placeholder 3"/>
          <p:cNvSpPr>
            <a:spLocks noGrp="1"/>
          </p:cNvSpPr>
          <p:nvPr>
            <p:ph type="sldNum" sz="quarter" idx="10"/>
          </p:nvPr>
        </p:nvSpPr>
        <p:spPr/>
        <p:txBody>
          <a:bodyPr/>
          <a:lstStyle/>
          <a:p>
            <a:fld id="{85029F60-F553-424B-8D41-4FF15D2549C1}" type="slidenum">
              <a:rPr lang="en-CA" smtClean="0"/>
              <a:pPr/>
              <a:t>48</a:t>
            </a:fld>
            <a:endParaRPr lang="en-CA"/>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85029F60-F553-424B-8D41-4FF15D2549C1}" type="slidenum">
              <a:rPr lang="en-CA" smtClean="0"/>
              <a:pPr/>
              <a:t>49</a:t>
            </a:fld>
            <a:endParaRPr lang="en-CA"/>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Pages 54-71</a:t>
            </a:r>
          </a:p>
          <a:p>
            <a:endParaRPr lang="en-CA" dirty="0" smtClean="0"/>
          </a:p>
          <a:p>
            <a:r>
              <a:rPr lang="en-CA" dirty="0" smtClean="0"/>
              <a:t>Another term is parturition</a:t>
            </a:r>
            <a:endParaRPr lang="en-CA" dirty="0"/>
          </a:p>
        </p:txBody>
      </p:sp>
      <p:sp>
        <p:nvSpPr>
          <p:cNvPr id="4" name="Slide Number Placeholder 3"/>
          <p:cNvSpPr>
            <a:spLocks noGrp="1"/>
          </p:cNvSpPr>
          <p:nvPr>
            <p:ph type="sldNum" sz="quarter" idx="10"/>
          </p:nvPr>
        </p:nvSpPr>
        <p:spPr/>
        <p:txBody>
          <a:bodyPr/>
          <a:lstStyle/>
          <a:p>
            <a:fld id="{85029F60-F553-424B-8D41-4FF15D2549C1}" type="slidenum">
              <a:rPr lang="en-CA" smtClean="0"/>
              <a:pPr/>
              <a:t>50</a:t>
            </a:fld>
            <a:endParaRPr lang="en-CA"/>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That encompass the birthing process.</a:t>
            </a:r>
          </a:p>
          <a:p>
            <a:endParaRPr lang="en-CA" dirty="0" smtClean="0"/>
          </a:p>
          <a:p>
            <a:r>
              <a:rPr lang="en-CA" dirty="0" smtClean="0"/>
              <a:t>Water</a:t>
            </a:r>
            <a:r>
              <a:rPr lang="en-CA" baseline="0" dirty="0" smtClean="0"/>
              <a:t> breaks – Uterine contractions start shortly.</a:t>
            </a:r>
          </a:p>
          <a:p>
            <a:endParaRPr lang="en-CA" baseline="0" dirty="0" smtClean="0"/>
          </a:p>
          <a:p>
            <a:r>
              <a:rPr lang="en-CA" baseline="0" dirty="0" smtClean="0"/>
              <a:t>Dilation (2 until 10 cm).</a:t>
            </a:r>
          </a:p>
          <a:p>
            <a:endParaRPr lang="en-CA" baseline="0" dirty="0" smtClean="0"/>
          </a:p>
          <a:p>
            <a:r>
              <a:rPr lang="en-CA" baseline="0" dirty="0" smtClean="0"/>
              <a:t>Regular contractions 5 - 10 minutes apart.</a:t>
            </a:r>
            <a:endParaRPr lang="en-CA" dirty="0"/>
          </a:p>
        </p:txBody>
      </p:sp>
      <p:sp>
        <p:nvSpPr>
          <p:cNvPr id="4" name="Slide Number Placeholder 3"/>
          <p:cNvSpPr>
            <a:spLocks noGrp="1"/>
          </p:cNvSpPr>
          <p:nvPr>
            <p:ph type="sldNum" sz="quarter" idx="10"/>
          </p:nvPr>
        </p:nvSpPr>
        <p:spPr/>
        <p:txBody>
          <a:bodyPr/>
          <a:lstStyle/>
          <a:p>
            <a:fld id="{85029F60-F553-424B-8D41-4FF15D2549C1}" type="slidenum">
              <a:rPr lang="en-CA" smtClean="0"/>
              <a:pPr/>
              <a:t>51</a:t>
            </a:fld>
            <a:endParaRPr lang="en-CA"/>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85029F60-F553-424B-8D41-4FF15D2549C1}" type="slidenum">
              <a:rPr lang="en-CA" smtClean="0"/>
              <a:pPr/>
              <a:t>52</a:t>
            </a:fld>
            <a:endParaRPr lang="en-CA"/>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85029F60-F553-424B-8D41-4FF15D2549C1}" type="slidenum">
              <a:rPr lang="en-CA" smtClean="0"/>
              <a:pPr/>
              <a:t>53</a:t>
            </a:fld>
            <a:endParaRPr lang="en-CA"/>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85029F60-F553-424B-8D41-4FF15D2549C1}" type="slidenum">
              <a:rPr lang="en-CA" smtClean="0"/>
              <a:pPr/>
              <a:t>54</a:t>
            </a:fld>
            <a:endParaRPr lang="en-CA"/>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CA" sz="1200" b="0" kern="1200" dirty="0" err="1" smtClean="0">
                <a:solidFill>
                  <a:schemeClr val="tx1"/>
                </a:solidFill>
                <a:latin typeface="+mn-lt"/>
                <a:ea typeface="+mn-ea"/>
                <a:cs typeface="+mn-cs"/>
              </a:rPr>
              <a:t>Gravida</a:t>
            </a:r>
            <a:r>
              <a:rPr lang="en-CA" sz="1200" b="0" kern="1200" dirty="0" smtClean="0">
                <a:solidFill>
                  <a:schemeClr val="tx1"/>
                </a:solidFill>
                <a:latin typeface="+mn-lt"/>
                <a:ea typeface="+mn-ea"/>
                <a:cs typeface="+mn-cs"/>
              </a:rPr>
              <a:t>/Para/</a:t>
            </a:r>
            <a:r>
              <a:rPr lang="en-CA" sz="1200" b="0" kern="1200" dirty="0" err="1" smtClean="0">
                <a:solidFill>
                  <a:schemeClr val="tx1"/>
                </a:solidFill>
                <a:latin typeface="+mn-lt"/>
                <a:ea typeface="+mn-ea"/>
                <a:cs typeface="+mn-cs"/>
              </a:rPr>
              <a:t>Abortus</a:t>
            </a:r>
            <a:r>
              <a:rPr lang="en-CA" sz="1200" b="0" kern="1200" dirty="0" smtClean="0">
                <a:solidFill>
                  <a:schemeClr val="tx1"/>
                </a:solidFill>
                <a:latin typeface="+mn-lt"/>
                <a:ea typeface="+mn-ea"/>
                <a:cs typeface="+mn-cs"/>
              </a:rPr>
              <a:t> </a:t>
            </a:r>
            <a:r>
              <a:rPr lang="en-CA" sz="1200" kern="1200" dirty="0" smtClean="0">
                <a:solidFill>
                  <a:schemeClr val="tx1"/>
                </a:solidFill>
                <a:latin typeface="+mn-lt"/>
                <a:ea typeface="+mn-ea"/>
                <a:cs typeface="+mn-cs"/>
              </a:rPr>
              <a:t>(GPA), or sometimes just </a:t>
            </a:r>
            <a:r>
              <a:rPr lang="en-CA" sz="1200" b="0" kern="1200" dirty="0" err="1" smtClean="0">
                <a:solidFill>
                  <a:schemeClr val="tx1"/>
                </a:solidFill>
                <a:latin typeface="+mn-lt"/>
                <a:ea typeface="+mn-ea"/>
                <a:cs typeface="+mn-cs"/>
              </a:rPr>
              <a:t>Gravida</a:t>
            </a:r>
            <a:r>
              <a:rPr lang="en-CA" sz="1200" b="0" kern="1200" dirty="0" smtClean="0">
                <a:solidFill>
                  <a:schemeClr val="tx1"/>
                </a:solidFill>
                <a:latin typeface="+mn-lt"/>
                <a:ea typeface="+mn-ea"/>
                <a:cs typeface="+mn-cs"/>
              </a:rPr>
              <a:t>/Para </a:t>
            </a:r>
            <a:r>
              <a:rPr lang="en-CA" sz="1200" kern="1200" dirty="0" smtClean="0">
                <a:solidFill>
                  <a:schemeClr val="tx1"/>
                </a:solidFill>
                <a:latin typeface="+mn-lt"/>
                <a:ea typeface="+mn-ea"/>
                <a:cs typeface="+mn-cs"/>
              </a:rPr>
              <a:t>(GP), is a shorthand notation for a woman's </a:t>
            </a:r>
            <a:r>
              <a:rPr lang="en-CA" sz="1200" b="0" u="none" kern="1200" dirty="0" smtClean="0">
                <a:solidFill>
                  <a:schemeClr val="tx1"/>
                </a:solidFill>
                <a:latin typeface="+mn-lt"/>
                <a:ea typeface="+mn-ea"/>
                <a:cs typeface="+mn-cs"/>
              </a:rPr>
              <a:t>obstetric</a:t>
            </a:r>
            <a:r>
              <a:rPr lang="en-CA" sz="1200" b="0" u="none" kern="1200" baseline="0" dirty="0" smtClean="0">
                <a:solidFill>
                  <a:schemeClr val="tx1"/>
                </a:solidFill>
                <a:latin typeface="+mn-lt"/>
                <a:ea typeface="+mn-ea"/>
                <a:cs typeface="+mn-cs"/>
              </a:rPr>
              <a:t> </a:t>
            </a:r>
            <a:r>
              <a:rPr lang="en-CA" sz="1200" kern="1200" dirty="0" smtClean="0">
                <a:solidFill>
                  <a:schemeClr val="tx1"/>
                </a:solidFill>
                <a:latin typeface="+mn-lt"/>
                <a:ea typeface="+mn-ea"/>
                <a:cs typeface="+mn-cs"/>
              </a:rPr>
              <a:t>history.</a:t>
            </a:r>
          </a:p>
          <a:p>
            <a:r>
              <a:rPr lang="en-CA" sz="1200" b="0" u="none" kern="1200" dirty="0" err="1" smtClean="0">
                <a:solidFill>
                  <a:schemeClr val="tx1"/>
                </a:solidFill>
                <a:latin typeface="+mn-lt"/>
                <a:ea typeface="+mn-ea"/>
                <a:cs typeface="+mn-cs"/>
              </a:rPr>
              <a:t>Gravida</a:t>
            </a:r>
            <a:r>
              <a:rPr lang="en-CA" sz="1200" b="0" u="none" kern="1200" dirty="0" smtClean="0">
                <a:solidFill>
                  <a:schemeClr val="tx1"/>
                </a:solidFill>
                <a:latin typeface="+mn-lt"/>
                <a:ea typeface="+mn-ea"/>
                <a:cs typeface="+mn-cs"/>
              </a:rPr>
              <a:t> </a:t>
            </a:r>
            <a:r>
              <a:rPr lang="en-CA" sz="1200" kern="1200" dirty="0" smtClean="0">
                <a:solidFill>
                  <a:schemeClr val="tx1"/>
                </a:solidFill>
                <a:latin typeface="+mn-lt"/>
                <a:ea typeface="+mn-ea"/>
                <a:cs typeface="+mn-cs"/>
              </a:rPr>
              <a:t>indicates the total number of times a woman has been pregnant, regardless of whether these pregnancies were carried to term.  A current pregnancy, if any, is included in this count.  </a:t>
            </a:r>
            <a:r>
              <a:rPr lang="en-CA" sz="1200" b="0" u="none" kern="1200" dirty="0" smtClean="0">
                <a:solidFill>
                  <a:schemeClr val="tx1"/>
                </a:solidFill>
                <a:latin typeface="+mn-lt"/>
                <a:ea typeface="+mn-ea"/>
                <a:cs typeface="+mn-cs"/>
              </a:rPr>
              <a:t>Para </a:t>
            </a:r>
            <a:r>
              <a:rPr lang="en-CA" sz="1200" kern="1200" dirty="0" smtClean="0">
                <a:solidFill>
                  <a:schemeClr val="tx1"/>
                </a:solidFill>
                <a:latin typeface="+mn-lt"/>
                <a:ea typeface="+mn-ea"/>
                <a:cs typeface="+mn-cs"/>
              </a:rPr>
              <a:t>indicates the number of viable (&gt;20 wks) births.  Pregnancies consisting of multiples, such as twins or triplets, count as ONE birth for the purpose of this notation.  </a:t>
            </a:r>
            <a:r>
              <a:rPr lang="en-CA" sz="1200" b="0" kern="1200" dirty="0" err="1" smtClean="0">
                <a:solidFill>
                  <a:schemeClr val="tx1"/>
                </a:solidFill>
                <a:latin typeface="+mn-lt"/>
                <a:ea typeface="+mn-ea"/>
                <a:cs typeface="+mn-cs"/>
              </a:rPr>
              <a:t>Abortus</a:t>
            </a:r>
            <a:r>
              <a:rPr lang="en-CA" sz="1200" b="0" kern="1200" dirty="0" smtClean="0">
                <a:solidFill>
                  <a:schemeClr val="tx1"/>
                </a:solidFill>
                <a:latin typeface="+mn-lt"/>
                <a:ea typeface="+mn-ea"/>
                <a:cs typeface="+mn-cs"/>
              </a:rPr>
              <a:t> </a:t>
            </a:r>
            <a:r>
              <a:rPr lang="en-CA" sz="1200" kern="1200" dirty="0" smtClean="0">
                <a:solidFill>
                  <a:schemeClr val="tx1"/>
                </a:solidFill>
                <a:latin typeface="+mn-lt"/>
                <a:ea typeface="+mn-ea"/>
                <a:cs typeface="+mn-cs"/>
              </a:rPr>
              <a:t>is the number of pregnancies that were lost for any reason, including induced abortions or </a:t>
            </a:r>
            <a:r>
              <a:rPr lang="en-CA" sz="1200" b="0" u="none" kern="1200" dirty="0" smtClean="0">
                <a:solidFill>
                  <a:schemeClr val="tx1"/>
                </a:solidFill>
                <a:latin typeface="+mn-lt"/>
                <a:ea typeface="+mn-ea"/>
                <a:cs typeface="+mn-cs"/>
              </a:rPr>
              <a:t>miscarriages</a:t>
            </a:r>
            <a:r>
              <a:rPr lang="en-CA" sz="1200" kern="1200" dirty="0" smtClean="0">
                <a:solidFill>
                  <a:schemeClr val="tx1"/>
                </a:solidFill>
                <a:latin typeface="+mn-lt"/>
                <a:ea typeface="+mn-ea"/>
                <a:cs typeface="+mn-cs"/>
              </a:rPr>
              <a:t>.  The </a:t>
            </a:r>
            <a:r>
              <a:rPr lang="en-CA" sz="1200" kern="1200" dirty="0" err="1" smtClean="0">
                <a:solidFill>
                  <a:schemeClr val="tx1"/>
                </a:solidFill>
                <a:latin typeface="+mn-lt"/>
                <a:ea typeface="+mn-ea"/>
                <a:cs typeface="+mn-cs"/>
              </a:rPr>
              <a:t>abortus</a:t>
            </a:r>
            <a:r>
              <a:rPr lang="en-CA" sz="1200" kern="1200" dirty="0" smtClean="0">
                <a:solidFill>
                  <a:schemeClr val="tx1"/>
                </a:solidFill>
                <a:latin typeface="+mn-lt"/>
                <a:ea typeface="+mn-ea"/>
                <a:cs typeface="+mn-cs"/>
              </a:rPr>
              <a:t> term is sometimes dropped when no pregnancies have been lost.</a:t>
            </a:r>
          </a:p>
          <a:p>
            <a:r>
              <a:rPr lang="en-CA" sz="1200" kern="1200" dirty="0" smtClean="0">
                <a:solidFill>
                  <a:schemeClr val="tx1"/>
                </a:solidFill>
                <a:latin typeface="+mn-lt"/>
                <a:ea typeface="+mn-ea"/>
                <a:cs typeface="+mn-cs"/>
              </a:rPr>
              <a:t>Therefore, the history of a woman who has had two pregnancies (both of which resulted in live births) would be noted as G</a:t>
            </a:r>
            <a:r>
              <a:rPr lang="en-CA" sz="1200" kern="1200" baseline="-25000" dirty="0" smtClean="0">
                <a:solidFill>
                  <a:schemeClr val="tx1"/>
                </a:solidFill>
                <a:latin typeface="+mn-lt"/>
                <a:ea typeface="+mn-ea"/>
                <a:cs typeface="+mn-cs"/>
              </a:rPr>
              <a:t>2</a:t>
            </a:r>
            <a:r>
              <a:rPr lang="en-CA" sz="1200" kern="1200" dirty="0" smtClean="0">
                <a:solidFill>
                  <a:schemeClr val="tx1"/>
                </a:solidFill>
                <a:latin typeface="+mn-lt"/>
                <a:ea typeface="+mn-ea"/>
                <a:cs typeface="+mn-cs"/>
              </a:rPr>
              <a:t>P</a:t>
            </a:r>
            <a:r>
              <a:rPr lang="en-CA" sz="1200" kern="1200" baseline="-25000" dirty="0" smtClean="0">
                <a:solidFill>
                  <a:schemeClr val="tx1"/>
                </a:solidFill>
                <a:latin typeface="+mn-lt"/>
                <a:ea typeface="+mn-ea"/>
                <a:cs typeface="+mn-cs"/>
              </a:rPr>
              <a:t>2</a:t>
            </a:r>
            <a:r>
              <a:rPr lang="en-CA" sz="1200" kern="1200" dirty="0" smtClean="0">
                <a:solidFill>
                  <a:schemeClr val="tx1"/>
                </a:solidFill>
                <a:latin typeface="+mn-lt"/>
                <a:ea typeface="+mn-ea"/>
                <a:cs typeface="+mn-cs"/>
              </a:rPr>
              <a:t>.  A woman who had 4 pregnancies, one of which was </a:t>
            </a:r>
            <a:r>
              <a:rPr lang="en-CA" sz="1200" b="0" u="none" kern="1200" dirty="0" smtClean="0">
                <a:solidFill>
                  <a:schemeClr val="tx1"/>
                </a:solidFill>
                <a:latin typeface="+mn-lt"/>
                <a:ea typeface="+mn-ea"/>
                <a:cs typeface="+mn-cs"/>
              </a:rPr>
              <a:t>miscarried</a:t>
            </a:r>
            <a:r>
              <a:rPr lang="en-CA" sz="1200" kern="1200" dirty="0" smtClean="0">
                <a:solidFill>
                  <a:schemeClr val="tx1"/>
                </a:solidFill>
                <a:latin typeface="+mn-lt"/>
                <a:ea typeface="+mn-ea"/>
                <a:cs typeface="+mn-cs"/>
              </a:rPr>
              <a:t>, is noted as G</a:t>
            </a:r>
            <a:r>
              <a:rPr lang="en-CA" sz="1200" kern="1200" baseline="-25000" dirty="0" smtClean="0">
                <a:solidFill>
                  <a:schemeClr val="tx1"/>
                </a:solidFill>
                <a:latin typeface="+mn-lt"/>
                <a:ea typeface="+mn-ea"/>
                <a:cs typeface="+mn-cs"/>
              </a:rPr>
              <a:t>4</a:t>
            </a:r>
            <a:r>
              <a:rPr lang="en-CA" sz="1200" kern="1200" dirty="0" smtClean="0">
                <a:solidFill>
                  <a:schemeClr val="tx1"/>
                </a:solidFill>
                <a:latin typeface="+mn-lt"/>
                <a:ea typeface="+mn-ea"/>
                <a:cs typeface="+mn-cs"/>
              </a:rPr>
              <a:t>P</a:t>
            </a:r>
            <a:r>
              <a:rPr lang="en-CA" sz="1200" kern="1200" baseline="-25000" dirty="0" smtClean="0">
                <a:solidFill>
                  <a:schemeClr val="tx1"/>
                </a:solidFill>
                <a:latin typeface="+mn-lt"/>
                <a:ea typeface="+mn-ea"/>
                <a:cs typeface="+mn-cs"/>
              </a:rPr>
              <a:t>3</a:t>
            </a:r>
            <a:r>
              <a:rPr lang="en-CA" sz="1200" kern="1200" dirty="0" smtClean="0">
                <a:solidFill>
                  <a:schemeClr val="tx1"/>
                </a:solidFill>
                <a:latin typeface="+mn-lt"/>
                <a:ea typeface="+mn-ea"/>
                <a:cs typeface="+mn-cs"/>
              </a:rPr>
              <a:t>A</a:t>
            </a:r>
            <a:r>
              <a:rPr lang="en-CA" sz="1200" kern="1200" baseline="-25000" dirty="0" smtClean="0">
                <a:solidFill>
                  <a:schemeClr val="tx1"/>
                </a:solidFill>
                <a:latin typeface="+mn-lt"/>
                <a:ea typeface="+mn-ea"/>
                <a:cs typeface="+mn-cs"/>
              </a:rPr>
              <a:t>1</a:t>
            </a:r>
            <a:r>
              <a:rPr lang="en-CA" sz="1200" kern="1200" dirty="0" smtClean="0">
                <a:solidFill>
                  <a:schemeClr val="tx1"/>
                </a:solidFill>
                <a:latin typeface="+mn-lt"/>
                <a:ea typeface="+mn-ea"/>
                <a:cs typeface="+mn-cs"/>
              </a:rPr>
              <a:t>.</a:t>
            </a:r>
          </a:p>
          <a:p>
            <a:endParaRPr lang="en-CA" dirty="0" smtClean="0"/>
          </a:p>
          <a:p>
            <a:r>
              <a:rPr lang="en-CA" dirty="0" smtClean="0"/>
              <a:t>Ectopic</a:t>
            </a:r>
            <a:r>
              <a:rPr lang="en-CA" baseline="0" dirty="0" smtClean="0"/>
              <a:t> (Fertilized egg implanted outside of uterine wall): 1 in 60 reoccur or end in </a:t>
            </a:r>
            <a:r>
              <a:rPr lang="en-CA" baseline="0" dirty="0" err="1" smtClean="0"/>
              <a:t>spont</a:t>
            </a:r>
            <a:r>
              <a:rPr lang="en-CA" baseline="0" dirty="0" smtClean="0"/>
              <a:t>. abortion.</a:t>
            </a:r>
          </a:p>
          <a:p>
            <a:endParaRPr lang="en-CA" baseline="0" dirty="0" smtClean="0"/>
          </a:p>
          <a:p>
            <a:r>
              <a:rPr lang="en-CA" baseline="0" dirty="0" smtClean="0"/>
              <a:t>Multiple (5 or more) – Postpartum hemorrhage and decreased uterine tone.</a:t>
            </a:r>
          </a:p>
          <a:p>
            <a:endParaRPr lang="en-CA" baseline="0" dirty="0" smtClean="0"/>
          </a:p>
          <a:p>
            <a:r>
              <a:rPr lang="en-CA" baseline="0" dirty="0" smtClean="0"/>
              <a:t>Cervix (Narrow canal at bottom) of uterus opening into birth canal </a:t>
            </a:r>
            <a:r>
              <a:rPr lang="en-CA" sz="1200" kern="1200" dirty="0" smtClean="0">
                <a:solidFill>
                  <a:schemeClr val="tx1"/>
                </a:solidFill>
                <a:latin typeface="+mn-lt"/>
                <a:ea typeface="+mn-ea"/>
                <a:cs typeface="+mn-cs"/>
              </a:rPr>
              <a:t>–</a:t>
            </a:r>
            <a:r>
              <a:rPr lang="en-CA" baseline="0" dirty="0" smtClean="0"/>
              <a:t>  Incompetent cervix can cause painful dilation and in 2 - 3</a:t>
            </a:r>
            <a:r>
              <a:rPr lang="en-CA" baseline="30000" dirty="0" smtClean="0"/>
              <a:t>rd</a:t>
            </a:r>
            <a:r>
              <a:rPr lang="en-CA" baseline="0" dirty="0" smtClean="0"/>
              <a:t> trimester, may result in </a:t>
            </a:r>
            <a:r>
              <a:rPr lang="en-CA" baseline="0" dirty="0" err="1" smtClean="0"/>
              <a:t>prolapse</a:t>
            </a:r>
            <a:r>
              <a:rPr lang="en-CA" baseline="0" dirty="0" smtClean="0"/>
              <a:t> of membranes into vagina.  Premature delivery.  Will then need a cervical suture to hold canal together.</a:t>
            </a:r>
          </a:p>
          <a:p>
            <a:endParaRPr lang="en-CA" baseline="0" dirty="0" smtClean="0"/>
          </a:p>
          <a:p>
            <a:r>
              <a:rPr lang="en-CA" baseline="0" dirty="0" err="1" smtClean="0"/>
              <a:t>Dystocia</a:t>
            </a:r>
            <a:r>
              <a:rPr lang="en-CA" baseline="0" dirty="0" smtClean="0"/>
              <a:t> means a difficult birth </a:t>
            </a:r>
            <a:r>
              <a:rPr lang="en-CA" sz="1200" kern="1200" dirty="0" smtClean="0">
                <a:solidFill>
                  <a:schemeClr val="tx1"/>
                </a:solidFill>
                <a:latin typeface="+mn-lt"/>
                <a:ea typeface="+mn-ea"/>
                <a:cs typeface="+mn-cs"/>
              </a:rPr>
              <a:t>–</a:t>
            </a:r>
            <a:r>
              <a:rPr lang="en-CA" baseline="0" dirty="0" smtClean="0"/>
              <a:t> May then need C-section.</a:t>
            </a:r>
            <a:endParaRPr lang="en-CA" dirty="0"/>
          </a:p>
        </p:txBody>
      </p:sp>
      <p:sp>
        <p:nvSpPr>
          <p:cNvPr id="4" name="Slide Number Placeholder 3"/>
          <p:cNvSpPr>
            <a:spLocks noGrp="1"/>
          </p:cNvSpPr>
          <p:nvPr>
            <p:ph type="sldNum" sz="quarter" idx="10"/>
          </p:nvPr>
        </p:nvSpPr>
        <p:spPr/>
        <p:txBody>
          <a:bodyPr/>
          <a:lstStyle/>
          <a:p>
            <a:fld id="{85029F60-F553-424B-8D41-4FF15D2549C1}" type="slidenum">
              <a:rPr lang="en-CA" smtClean="0"/>
              <a:pPr/>
              <a:t>5</a:t>
            </a:fld>
            <a:endParaRPr lang="en-CA"/>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85029F60-F553-424B-8D41-4FF15D2549C1}" type="slidenum">
              <a:rPr lang="en-CA" smtClean="0"/>
              <a:pPr/>
              <a:t>55</a:t>
            </a:fld>
            <a:endParaRPr lang="en-CA"/>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85029F60-F553-424B-8D41-4FF15D2549C1}" type="slidenum">
              <a:rPr lang="en-CA" smtClean="0"/>
              <a:pPr/>
              <a:t>56</a:t>
            </a:fld>
            <a:endParaRPr lang="en-CA"/>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85029F60-F553-424B-8D41-4FF15D2549C1}" type="slidenum">
              <a:rPr lang="en-CA" smtClean="0"/>
              <a:pPr/>
              <a:t>57</a:t>
            </a:fld>
            <a:endParaRPr lang="en-CA"/>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85029F60-F553-424B-8D41-4FF15D2549C1}" type="slidenum">
              <a:rPr lang="en-CA" smtClean="0"/>
              <a:pPr/>
              <a:t>58</a:t>
            </a:fld>
            <a:endParaRPr lang="en-CA"/>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F5978E-E6EF-44CE-A762-C2B344C150EC}" type="slidenum">
              <a:rPr lang="en-US"/>
              <a:pPr/>
              <a:t>59</a:t>
            </a:fld>
            <a:endParaRPr lang="en-US"/>
          </a:p>
        </p:txBody>
      </p:sp>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p:txBody>
          <a:bodyPr/>
          <a:lstStyle/>
          <a:p>
            <a:pPr eaLnBrk="0" hangingPunct="0">
              <a:lnSpc>
                <a:spcPct val="80000"/>
              </a:lnSpc>
              <a:spcBef>
                <a:spcPct val="0"/>
              </a:spcBef>
            </a:pPr>
            <a:r>
              <a:rPr lang="en-US" altLang="en-US" sz="1000" b="0" dirty="0">
                <a:cs typeface="Times New Roman" pitchFamily="18" charset="0"/>
              </a:rPr>
              <a:t>Stage 1 Dilation and effacement of the </a:t>
            </a:r>
            <a:r>
              <a:rPr lang="en-US" altLang="en-US" sz="1000" b="0" dirty="0" smtClean="0">
                <a:cs typeface="Times New Roman" pitchFamily="18" charset="0"/>
              </a:rPr>
              <a:t>cervix </a:t>
            </a:r>
            <a:r>
              <a:rPr lang="en-US" altLang="en-US" sz="1000" dirty="0" smtClean="0">
                <a:cs typeface="Times New Roman" pitchFamily="18" charset="0"/>
              </a:rPr>
              <a:t>is </a:t>
            </a:r>
            <a:r>
              <a:rPr lang="en-US" altLang="en-US" sz="1000" dirty="0">
                <a:cs typeface="Times New Roman" pitchFamily="18" charset="0"/>
              </a:rPr>
              <a:t>the longest stage of </a:t>
            </a:r>
            <a:r>
              <a:rPr lang="en-US" altLang="en-US" sz="1000" dirty="0" err="1" smtClean="0">
                <a:cs typeface="Times New Roman" pitchFamily="18" charset="0"/>
              </a:rPr>
              <a:t>labour</a:t>
            </a:r>
            <a:r>
              <a:rPr lang="en-US" altLang="en-US" sz="1000" dirty="0" smtClean="0">
                <a:cs typeface="Times New Roman" pitchFamily="18" charset="0"/>
              </a:rPr>
              <a:t>, lasting </a:t>
            </a:r>
            <a:r>
              <a:rPr lang="en-US" altLang="en-US" sz="1000" dirty="0">
                <a:cs typeface="Times New Roman" pitchFamily="18" charset="0"/>
              </a:rPr>
              <a:t>on </a:t>
            </a:r>
            <a:r>
              <a:rPr lang="en-US" altLang="en-US" sz="1000" dirty="0" smtClean="0">
                <a:cs typeface="Times New Roman" pitchFamily="18" charset="0"/>
              </a:rPr>
              <a:t>average </a:t>
            </a:r>
            <a:r>
              <a:rPr lang="en-US" altLang="en-US" sz="1000" dirty="0">
                <a:cs typeface="Times New Roman" pitchFamily="18" charset="0"/>
              </a:rPr>
              <a:t>12 to 14 hours with a first baby and 4 to 6 hours with later births.</a:t>
            </a:r>
          </a:p>
          <a:p>
            <a:pPr eaLnBrk="0" hangingPunct="0">
              <a:lnSpc>
                <a:spcPct val="80000"/>
              </a:lnSpc>
              <a:spcBef>
                <a:spcPct val="0"/>
              </a:spcBef>
            </a:pPr>
            <a:endParaRPr lang="en-US" altLang="en-US" sz="1000" b="1" dirty="0">
              <a:cs typeface="Times New Roman" pitchFamily="18" charset="0"/>
            </a:endParaRPr>
          </a:p>
          <a:p>
            <a:pPr eaLnBrk="0" hangingPunct="0">
              <a:lnSpc>
                <a:spcPct val="80000"/>
              </a:lnSpc>
              <a:spcBef>
                <a:spcPct val="0"/>
              </a:spcBef>
            </a:pPr>
            <a:r>
              <a:rPr lang="en-US" altLang="en-US" sz="1000" b="0" dirty="0">
                <a:cs typeface="Times New Roman" pitchFamily="18" charset="0"/>
              </a:rPr>
              <a:t>Dilation and effacement of the cervix </a:t>
            </a:r>
            <a:r>
              <a:rPr lang="en-US" altLang="en-US" sz="1000" b="0" dirty="0" smtClean="0">
                <a:cs typeface="Times New Roman" pitchFamily="18" charset="0"/>
              </a:rPr>
              <a:t>involves</a:t>
            </a:r>
            <a:r>
              <a:rPr lang="en-US" altLang="en-US" sz="1000" dirty="0" smtClean="0">
                <a:cs typeface="Times New Roman" pitchFamily="18" charset="0"/>
              </a:rPr>
              <a:t> </a:t>
            </a:r>
            <a:r>
              <a:rPr lang="en-US" altLang="en-US" sz="1000" dirty="0">
                <a:cs typeface="Times New Roman" pitchFamily="18" charset="0"/>
              </a:rPr>
              <a:t>the widening and thinning of the </a:t>
            </a:r>
            <a:r>
              <a:rPr lang="en-US" altLang="en-US" sz="1000" dirty="0" smtClean="0">
                <a:cs typeface="Times New Roman" pitchFamily="18" charset="0"/>
              </a:rPr>
              <a:t>cervix, </a:t>
            </a:r>
            <a:r>
              <a:rPr lang="en-US" altLang="en-US" sz="1000" dirty="0">
                <a:cs typeface="Times New Roman" pitchFamily="18" charset="0"/>
              </a:rPr>
              <a:t>resulting in a clear pathway from the uterus into the birth canal.</a:t>
            </a:r>
          </a:p>
          <a:p>
            <a:pPr eaLnBrk="0" hangingPunct="0">
              <a:lnSpc>
                <a:spcPct val="80000"/>
              </a:lnSpc>
              <a:spcBef>
                <a:spcPct val="0"/>
              </a:spcBef>
            </a:pPr>
            <a:endParaRPr lang="en-US" altLang="en-US" sz="1000" dirty="0">
              <a:cs typeface="Times New Roman" pitchFamily="18" charset="0"/>
            </a:endParaRPr>
          </a:p>
          <a:p>
            <a:pPr eaLnBrk="0" hangingPunct="0">
              <a:lnSpc>
                <a:spcPct val="80000"/>
              </a:lnSpc>
              <a:spcBef>
                <a:spcPct val="0"/>
              </a:spcBef>
            </a:pPr>
            <a:r>
              <a:rPr lang="en-US" altLang="en-US" sz="1000" dirty="0">
                <a:cs typeface="Times New Roman" pitchFamily="18" charset="0"/>
              </a:rPr>
              <a:t>Uterine contractions are forceful and regular. </a:t>
            </a:r>
            <a:r>
              <a:rPr lang="en-US" altLang="en-US" sz="1000" dirty="0" smtClean="0">
                <a:cs typeface="Times New Roman" pitchFamily="18" charset="0"/>
              </a:rPr>
              <a:t> Gradually</a:t>
            </a:r>
            <a:r>
              <a:rPr lang="en-US" altLang="en-US" sz="1000" dirty="0">
                <a:cs typeface="Times New Roman" pitchFamily="18" charset="0"/>
              </a:rPr>
              <a:t>, they get closer together, occurring every 2 to 3 minutes, and become more powerful, continuing for as long as 60 seconds.</a:t>
            </a:r>
          </a:p>
          <a:p>
            <a:pPr eaLnBrk="0" hangingPunct="0">
              <a:lnSpc>
                <a:spcPct val="80000"/>
              </a:lnSpc>
              <a:spcBef>
                <a:spcPct val="0"/>
              </a:spcBef>
            </a:pPr>
            <a:endParaRPr lang="en-US" altLang="en-US" sz="1000" b="1" dirty="0">
              <a:cs typeface="Times New Roman" pitchFamily="18" charset="0"/>
            </a:endParaRPr>
          </a:p>
          <a:p>
            <a:pPr eaLnBrk="0" hangingPunct="0">
              <a:lnSpc>
                <a:spcPct val="80000"/>
              </a:lnSpc>
              <a:spcBef>
                <a:spcPct val="0"/>
              </a:spcBef>
            </a:pPr>
            <a:r>
              <a:rPr lang="en-US" altLang="en-US" sz="1000" b="0" dirty="0">
                <a:cs typeface="Times New Roman" pitchFamily="18" charset="0"/>
              </a:rPr>
              <a:t>Transition </a:t>
            </a:r>
            <a:r>
              <a:rPr lang="en-US" altLang="en-US" sz="1000" dirty="0">
                <a:cs typeface="Times New Roman" pitchFamily="18" charset="0"/>
              </a:rPr>
              <a:t>is reached when the frequency and strength of contractions are at their peak and the cervix opens completely.</a:t>
            </a:r>
            <a:r>
              <a:rPr lang="en-US" altLang="en-US" sz="1000" dirty="0"/>
              <a:t> </a:t>
            </a:r>
          </a:p>
          <a:p>
            <a:pPr>
              <a:lnSpc>
                <a:spcPct val="80000"/>
              </a:lnSpc>
            </a:pPr>
            <a:endParaRPr lang="en-US" sz="1000" dirty="0"/>
          </a:p>
          <a:p>
            <a:pPr eaLnBrk="0" hangingPunct="0">
              <a:lnSpc>
                <a:spcPct val="80000"/>
              </a:lnSpc>
              <a:spcBef>
                <a:spcPct val="0"/>
              </a:spcBef>
            </a:pPr>
            <a:r>
              <a:rPr lang="en-US" altLang="en-US" sz="1000" b="0" dirty="0">
                <a:cs typeface="Times New Roman" pitchFamily="18" charset="0"/>
              </a:rPr>
              <a:t>In </a:t>
            </a:r>
            <a:r>
              <a:rPr lang="en-US" altLang="en-US" sz="1000" b="0" dirty="0" smtClean="0">
                <a:cs typeface="Times New Roman" pitchFamily="18" charset="0"/>
              </a:rPr>
              <a:t>stage 2 the infant is born.  Delivery </a:t>
            </a:r>
            <a:r>
              <a:rPr lang="en-US" altLang="en-US" sz="1000" b="0" dirty="0">
                <a:cs typeface="Times New Roman" pitchFamily="18" charset="0"/>
              </a:rPr>
              <a:t>of the </a:t>
            </a:r>
            <a:r>
              <a:rPr lang="en-US" altLang="en-US" sz="1000" b="0" dirty="0" smtClean="0">
                <a:cs typeface="Times New Roman" pitchFamily="18" charset="0"/>
              </a:rPr>
              <a:t>baby</a:t>
            </a:r>
            <a:r>
              <a:rPr lang="en-US" altLang="en-US" sz="1000" dirty="0" smtClean="0">
                <a:cs typeface="Times New Roman" pitchFamily="18" charset="0"/>
              </a:rPr>
              <a:t> </a:t>
            </a:r>
            <a:r>
              <a:rPr lang="en-US" altLang="en-US" sz="1000" dirty="0">
                <a:cs typeface="Times New Roman" pitchFamily="18" charset="0"/>
              </a:rPr>
              <a:t>lasts approximately 50 minutes for a first baby and 20 minutes in subsequent </a:t>
            </a:r>
            <a:r>
              <a:rPr lang="en-US" altLang="en-US" sz="1000" dirty="0" smtClean="0">
                <a:cs typeface="Times New Roman" pitchFamily="18" charset="0"/>
              </a:rPr>
              <a:t>births.</a:t>
            </a:r>
            <a:endParaRPr lang="en-US" altLang="en-US" sz="1000" dirty="0">
              <a:cs typeface="Times New Roman" pitchFamily="18" charset="0"/>
            </a:endParaRPr>
          </a:p>
          <a:p>
            <a:pPr eaLnBrk="0" hangingPunct="0">
              <a:lnSpc>
                <a:spcPct val="80000"/>
              </a:lnSpc>
              <a:spcBef>
                <a:spcPct val="0"/>
              </a:spcBef>
            </a:pPr>
            <a:endParaRPr lang="en-US" altLang="en-US" sz="1000" dirty="0">
              <a:cs typeface="Times New Roman" pitchFamily="18" charset="0"/>
            </a:endParaRPr>
          </a:p>
          <a:p>
            <a:pPr eaLnBrk="0" hangingPunct="0">
              <a:lnSpc>
                <a:spcPct val="80000"/>
              </a:lnSpc>
              <a:spcBef>
                <a:spcPct val="0"/>
              </a:spcBef>
            </a:pPr>
            <a:r>
              <a:rPr lang="en-US" altLang="en-US" sz="1000" dirty="0">
                <a:cs typeface="Times New Roman" pitchFamily="18" charset="0"/>
              </a:rPr>
              <a:t>Strong contractions continue, and the mother feels a natural urge to squeeze and push with her abdominal muscles, forcing the baby down and out.</a:t>
            </a:r>
          </a:p>
          <a:p>
            <a:pPr eaLnBrk="0" hangingPunct="0">
              <a:lnSpc>
                <a:spcPct val="80000"/>
              </a:lnSpc>
              <a:spcBef>
                <a:spcPct val="0"/>
              </a:spcBef>
            </a:pPr>
            <a:endParaRPr lang="en-US" altLang="en-US" sz="1000" dirty="0">
              <a:cs typeface="Times New Roman" pitchFamily="18" charset="0"/>
            </a:endParaRPr>
          </a:p>
          <a:p>
            <a:pPr eaLnBrk="0" hangingPunct="0">
              <a:lnSpc>
                <a:spcPct val="80000"/>
              </a:lnSpc>
              <a:spcBef>
                <a:spcPct val="0"/>
              </a:spcBef>
            </a:pPr>
            <a:r>
              <a:rPr lang="en-US" altLang="en-US" sz="1000" dirty="0">
                <a:cs typeface="Times New Roman" pitchFamily="18" charset="0"/>
              </a:rPr>
              <a:t>An </a:t>
            </a:r>
            <a:r>
              <a:rPr lang="en-US" altLang="en-US" sz="1000" b="0" dirty="0">
                <a:cs typeface="Times New Roman" pitchFamily="18" charset="0"/>
              </a:rPr>
              <a:t>episiotomy </a:t>
            </a:r>
            <a:r>
              <a:rPr lang="en-US" altLang="en-US" sz="1000" dirty="0">
                <a:cs typeface="Times New Roman" pitchFamily="18" charset="0"/>
              </a:rPr>
              <a:t>is a small incision that increases the size of the vaginal opening and permits the baby to pass without damaging the mother’s tissues.</a:t>
            </a:r>
          </a:p>
          <a:p>
            <a:pPr eaLnBrk="0" hangingPunct="0">
              <a:lnSpc>
                <a:spcPct val="80000"/>
              </a:lnSpc>
              <a:spcBef>
                <a:spcPct val="0"/>
              </a:spcBef>
            </a:pPr>
            <a:endParaRPr lang="en-US" altLang="en-US" sz="1000" dirty="0">
              <a:cs typeface="Times New Roman" pitchFamily="18" charset="0"/>
            </a:endParaRPr>
          </a:p>
          <a:p>
            <a:pPr eaLnBrk="0" hangingPunct="0">
              <a:lnSpc>
                <a:spcPct val="80000"/>
              </a:lnSpc>
              <a:spcBef>
                <a:spcPct val="0"/>
              </a:spcBef>
            </a:pPr>
            <a:r>
              <a:rPr lang="en-US" altLang="en-US" sz="1000" dirty="0">
                <a:cs typeface="Times New Roman" pitchFamily="18" charset="0"/>
              </a:rPr>
              <a:t>The baby’s head crowns when the vaginal opening stretches around the entire head.</a:t>
            </a:r>
            <a:r>
              <a:rPr lang="en-US" altLang="en-US" dirty="0"/>
              <a:t> </a:t>
            </a:r>
          </a:p>
          <a:p>
            <a:pPr>
              <a:lnSpc>
                <a:spcPct val="80000"/>
              </a:lnSpc>
            </a:pPr>
            <a:endParaRPr lang="en-US" sz="1000" dirty="0"/>
          </a:p>
          <a:p>
            <a:pPr>
              <a:lnSpc>
                <a:spcPct val="80000"/>
              </a:lnSpc>
            </a:pPr>
            <a:r>
              <a:rPr lang="en-US" sz="1000" b="0" dirty="0"/>
              <a:t>Stage 3 </a:t>
            </a:r>
            <a:r>
              <a:rPr lang="en-US" sz="1000" b="0" dirty="0" smtClean="0"/>
              <a:t>delivery </a:t>
            </a:r>
            <a:r>
              <a:rPr lang="en-US" sz="1000" b="0" dirty="0"/>
              <a:t>of the </a:t>
            </a:r>
            <a:r>
              <a:rPr lang="en-US" sz="1000" b="0" dirty="0" smtClean="0"/>
              <a:t>placenta.</a:t>
            </a:r>
            <a:endParaRPr lang="en-US" sz="1000" b="0" dirty="0"/>
          </a:p>
          <a:p>
            <a:pPr eaLnBrk="0" hangingPunct="0">
              <a:lnSpc>
                <a:spcPct val="80000"/>
              </a:lnSpc>
              <a:spcBef>
                <a:spcPct val="0"/>
              </a:spcBef>
            </a:pPr>
            <a:r>
              <a:rPr lang="en-US" altLang="en-US" sz="1000" dirty="0">
                <a:cs typeface="Times New Roman" pitchFamily="18" charset="0"/>
              </a:rPr>
              <a:t>The final stage lasts about 5 to 10 minutes.</a:t>
            </a:r>
          </a:p>
          <a:p>
            <a:pPr eaLnBrk="0" hangingPunct="0">
              <a:lnSpc>
                <a:spcPct val="80000"/>
              </a:lnSpc>
              <a:spcBef>
                <a:spcPct val="0"/>
              </a:spcBef>
            </a:pPr>
            <a:endParaRPr lang="en-US" altLang="en-US" sz="1000" dirty="0">
              <a:cs typeface="Times New Roman" pitchFamily="18" charset="0"/>
            </a:endParaRPr>
          </a:p>
          <a:p>
            <a:pPr eaLnBrk="0" hangingPunct="0">
              <a:lnSpc>
                <a:spcPct val="80000"/>
              </a:lnSpc>
              <a:spcBef>
                <a:spcPct val="0"/>
              </a:spcBef>
            </a:pPr>
            <a:r>
              <a:rPr lang="en-US" altLang="en-US" sz="1000" dirty="0">
                <a:cs typeface="Times New Roman" pitchFamily="18" charset="0"/>
              </a:rPr>
              <a:t>The final contractions and pushes cause the placenta to separate from the uterine wall and be delivered.</a:t>
            </a:r>
            <a:r>
              <a:rPr lang="en-US" altLang="en-US" dirty="0"/>
              <a:t> </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85029F60-F553-424B-8D41-4FF15D2549C1}" type="slidenum">
              <a:rPr lang="en-CA" smtClean="0"/>
              <a:pPr/>
              <a:t>60</a:t>
            </a:fld>
            <a:endParaRPr lang="en-CA"/>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8281A56-6773-4C95-8B52-6636C0169338}" type="slidenum">
              <a:rPr lang="en-US"/>
              <a:pPr/>
              <a:t>62</a:t>
            </a:fld>
            <a:endParaRPr lang="en-US"/>
          </a:p>
        </p:txBody>
      </p:sp>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p:txBody>
          <a:bodyPr/>
          <a:lstStyle/>
          <a:p>
            <a:pPr eaLnBrk="0" hangingPunct="0">
              <a:spcBef>
                <a:spcPct val="0"/>
              </a:spcBef>
            </a:pPr>
            <a:r>
              <a:rPr lang="en-US" altLang="en-US" dirty="0">
                <a:cs typeface="Times New Roman" pitchFamily="18" charset="0"/>
              </a:rPr>
              <a:t>Anesthetics weaken uterine contractions during the first stage of </a:t>
            </a:r>
            <a:r>
              <a:rPr lang="en-US" altLang="en-US" dirty="0" err="1" smtClean="0">
                <a:cs typeface="Times New Roman" pitchFamily="18" charset="0"/>
              </a:rPr>
              <a:t>labour</a:t>
            </a:r>
            <a:r>
              <a:rPr lang="en-US" altLang="en-US" dirty="0" smtClean="0">
                <a:cs typeface="Times New Roman" pitchFamily="18" charset="0"/>
              </a:rPr>
              <a:t> </a:t>
            </a:r>
            <a:r>
              <a:rPr lang="en-US" altLang="en-US" dirty="0">
                <a:cs typeface="Times New Roman" pitchFamily="18" charset="0"/>
              </a:rPr>
              <a:t>and interfere with the mother’s ability to feel contractions and push during the second stage, prolonging </a:t>
            </a:r>
            <a:r>
              <a:rPr lang="en-US" altLang="en-US" dirty="0" err="1" smtClean="0">
                <a:cs typeface="Times New Roman" pitchFamily="18" charset="0"/>
              </a:rPr>
              <a:t>labour</a:t>
            </a:r>
            <a:r>
              <a:rPr lang="en-US" altLang="en-US" dirty="0" smtClean="0">
                <a:cs typeface="Times New Roman" pitchFamily="18" charset="0"/>
              </a:rPr>
              <a:t>.</a:t>
            </a:r>
          </a:p>
          <a:p>
            <a:pPr eaLnBrk="0" hangingPunct="0">
              <a:spcBef>
                <a:spcPct val="0"/>
              </a:spcBef>
            </a:pPr>
            <a:endParaRPr lang="en-US" altLang="en-US" dirty="0" smtClean="0">
              <a:cs typeface="Times New Roman" pitchFamily="18" charset="0"/>
            </a:endParaRPr>
          </a:p>
          <a:p>
            <a:pPr eaLnBrk="0" hangingPunct="0">
              <a:spcBef>
                <a:spcPct val="0"/>
              </a:spcBef>
            </a:pPr>
            <a:r>
              <a:rPr lang="en-US" altLang="en-US" dirty="0" smtClean="0">
                <a:cs typeface="Times New Roman" pitchFamily="18" charset="0"/>
              </a:rPr>
              <a:t>Since </a:t>
            </a:r>
            <a:r>
              <a:rPr lang="en-US" altLang="en-US" dirty="0">
                <a:cs typeface="Times New Roman" pitchFamily="18" charset="0"/>
              </a:rPr>
              <a:t>medications rapidly cross the placenta, the newborn may be sleepy and withdrawn, suck poorly during feedings, and be irritable when awake. </a:t>
            </a:r>
          </a:p>
          <a:p>
            <a:pPr lvl="1" eaLnBrk="0" hangingPunct="0">
              <a:spcBef>
                <a:spcPct val="0"/>
              </a:spcBef>
            </a:pPr>
            <a:endParaRPr lang="en-US" altLang="en-US" dirty="0">
              <a:cs typeface="Times New Roman" pitchFamily="18" charset="0"/>
            </a:endParaRPr>
          </a:p>
          <a:p>
            <a:pPr eaLnBrk="0" hangingPunct="0">
              <a:spcBef>
                <a:spcPct val="0"/>
              </a:spcBef>
            </a:pPr>
            <a:r>
              <a:rPr lang="en-US" altLang="en-US" dirty="0">
                <a:cs typeface="Times New Roman" pitchFamily="18" charset="0"/>
              </a:rPr>
              <a:t>Some experts claim the use of medications during childbirth has a lasting impact on physical and mental development, but their findings have been challenged</a:t>
            </a:r>
            <a:r>
              <a:rPr lang="en-US" altLang="en-US" dirty="0" smtClean="0">
                <a:cs typeface="Times New Roman" pitchFamily="18" charset="0"/>
              </a:rPr>
              <a:t>.</a:t>
            </a:r>
            <a:endParaRPr lang="en-US" altLang="en-US" dirty="0">
              <a:cs typeface="Times New Roman" pitchFamily="18"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356039-792E-4912-8D12-CF2CAE80655B}" type="slidenum">
              <a:rPr lang="en-US"/>
              <a:pPr/>
              <a:t>63</a:t>
            </a:fld>
            <a:endParaRPr lang="en-US"/>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p:txBody>
          <a:bodyPr/>
          <a:lstStyle/>
          <a:p>
            <a:pPr eaLnBrk="0" hangingPunct="0">
              <a:spcBef>
                <a:spcPct val="0"/>
              </a:spcBef>
            </a:pPr>
            <a:r>
              <a:rPr lang="en-US" altLang="en-US" dirty="0">
                <a:cs typeface="Times New Roman" pitchFamily="18" charset="0"/>
              </a:rPr>
              <a:t>Instrument delivery is used when the mother’s pushing during the second stage of </a:t>
            </a:r>
            <a:r>
              <a:rPr lang="en-US" altLang="en-US" dirty="0" err="1" smtClean="0">
                <a:cs typeface="Times New Roman" pitchFamily="18" charset="0"/>
              </a:rPr>
              <a:t>labour</a:t>
            </a:r>
            <a:r>
              <a:rPr lang="en-US" altLang="en-US" dirty="0" smtClean="0">
                <a:cs typeface="Times New Roman" pitchFamily="18" charset="0"/>
              </a:rPr>
              <a:t> </a:t>
            </a:r>
            <a:r>
              <a:rPr lang="en-US" altLang="en-US" dirty="0">
                <a:cs typeface="Times New Roman" pitchFamily="18" charset="0"/>
              </a:rPr>
              <a:t>does not cause the baby to move through the birth canal in a reasonable amount of time.</a:t>
            </a:r>
          </a:p>
          <a:p>
            <a:pPr eaLnBrk="0" hangingPunct="0">
              <a:spcBef>
                <a:spcPct val="0"/>
              </a:spcBef>
            </a:pPr>
            <a:endParaRPr lang="en-US" altLang="en-US" dirty="0">
              <a:cs typeface="Times New Roman" pitchFamily="18" charset="0"/>
            </a:endParaRPr>
          </a:p>
          <a:p>
            <a:pPr eaLnBrk="0" hangingPunct="0">
              <a:spcBef>
                <a:spcPct val="0"/>
              </a:spcBef>
            </a:pPr>
            <a:r>
              <a:rPr lang="en-US" altLang="en-US" dirty="0">
                <a:cs typeface="Times New Roman" pitchFamily="18" charset="0"/>
              </a:rPr>
              <a:t>In the United States, forceps or vacuum extractors are used in about </a:t>
            </a:r>
            <a:r>
              <a:rPr lang="en-US" altLang="en-US" b="0" dirty="0">
                <a:cs typeface="Times New Roman" pitchFamily="18" charset="0"/>
              </a:rPr>
              <a:t>12 percent </a:t>
            </a:r>
            <a:r>
              <a:rPr lang="en-US" altLang="en-US" dirty="0">
                <a:cs typeface="Times New Roman" pitchFamily="18" charset="0"/>
              </a:rPr>
              <a:t>of births. </a:t>
            </a:r>
            <a:r>
              <a:rPr lang="en-US" altLang="en-US" dirty="0" smtClean="0">
                <a:cs typeface="Times New Roman" pitchFamily="18" charset="0"/>
              </a:rPr>
              <a:t> They </a:t>
            </a:r>
            <a:r>
              <a:rPr lang="en-US" altLang="en-US" dirty="0">
                <a:cs typeface="Times New Roman" pitchFamily="18" charset="0"/>
              </a:rPr>
              <a:t>are used </a:t>
            </a:r>
            <a:r>
              <a:rPr lang="en-US" altLang="en-US" b="0" dirty="0">
                <a:cs typeface="Times New Roman" pitchFamily="18" charset="0"/>
              </a:rPr>
              <a:t>less than 5 percent </a:t>
            </a:r>
            <a:r>
              <a:rPr lang="en-US" altLang="en-US" dirty="0">
                <a:cs typeface="Times New Roman" pitchFamily="18" charset="0"/>
              </a:rPr>
              <a:t>of the time in Europe. </a:t>
            </a:r>
            <a:r>
              <a:rPr lang="en-US" altLang="en-US" dirty="0" smtClean="0">
                <a:cs typeface="Times New Roman" pitchFamily="18" charset="0"/>
              </a:rPr>
              <a:t> Their </a:t>
            </a:r>
            <a:r>
              <a:rPr lang="en-US" altLang="en-US" dirty="0">
                <a:cs typeface="Times New Roman" pitchFamily="18" charset="0"/>
              </a:rPr>
              <a:t>use can result in head injury or brain damage.</a:t>
            </a:r>
          </a:p>
          <a:p>
            <a:pPr eaLnBrk="0" hangingPunct="0">
              <a:spcBef>
                <a:spcPct val="0"/>
              </a:spcBef>
            </a:pPr>
            <a:endParaRPr lang="en-US" altLang="en-US" dirty="0">
              <a:cs typeface="Times New Roman" pitchFamily="18" charset="0"/>
            </a:endParaRPr>
          </a:p>
          <a:p>
            <a:pPr eaLnBrk="0" hangingPunct="0">
              <a:spcBef>
                <a:spcPct val="0"/>
              </a:spcBef>
            </a:pPr>
            <a:r>
              <a:rPr lang="en-US" altLang="en-US" dirty="0">
                <a:cs typeface="Times New Roman" pitchFamily="18" charset="0"/>
              </a:rPr>
              <a:t>Neither </a:t>
            </a:r>
            <a:r>
              <a:rPr lang="en-US" altLang="en-US" dirty="0" smtClean="0">
                <a:cs typeface="Times New Roman" pitchFamily="18" charset="0"/>
              </a:rPr>
              <a:t>methods </a:t>
            </a:r>
            <a:r>
              <a:rPr lang="en-US" altLang="en-US" dirty="0">
                <a:cs typeface="Times New Roman" pitchFamily="18" charset="0"/>
              </a:rPr>
              <a:t>should be used when the mother can be encouraged to deliver normally and there is no special reason to hurry.</a:t>
            </a:r>
            <a:r>
              <a:rPr lang="en-US" altLang="en-US" dirty="0"/>
              <a:t> </a:t>
            </a:r>
          </a:p>
          <a:p>
            <a:pPr eaLnBrk="0" hangingPunct="0">
              <a:spcBef>
                <a:spcPct val="0"/>
              </a:spcBef>
            </a:pPr>
            <a:endParaRPr lang="en-US" altLang="en-US" dirty="0"/>
          </a:p>
          <a:p>
            <a:pPr eaLnBrk="0" hangingPunct="0">
              <a:spcBef>
                <a:spcPct val="0"/>
              </a:spcBef>
            </a:pPr>
            <a:r>
              <a:rPr lang="en-US" altLang="en-US" b="0" dirty="0">
                <a:cs typeface="Times New Roman" pitchFamily="18" charset="0"/>
              </a:rPr>
              <a:t>Forceps </a:t>
            </a:r>
            <a:r>
              <a:rPr lang="en-US" altLang="en-US" dirty="0">
                <a:cs typeface="Times New Roman" pitchFamily="18" charset="0"/>
              </a:rPr>
              <a:t>are metal clamps placed around the baby’s head to pull the infant from the birth canal</a:t>
            </a:r>
            <a:r>
              <a:rPr lang="en-US" altLang="en-US" dirty="0" smtClean="0">
                <a:cs typeface="Times New Roman" pitchFamily="18" charset="0"/>
              </a:rPr>
              <a:t>.</a:t>
            </a:r>
            <a:endParaRPr lang="en-US" altLang="en-US" dirty="0">
              <a:cs typeface="Times New Roman" pitchFamily="18"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E11217-0A99-4AAD-A965-147341E8E5A1}" type="slidenum">
              <a:rPr lang="en-US"/>
              <a:pPr/>
              <a:t>64</a:t>
            </a:fld>
            <a:endParaRPr lang="en-US"/>
          </a:p>
        </p:txBody>
      </p:sp>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p:txBody>
          <a:bodyPr/>
          <a:lstStyle/>
          <a:p>
            <a:pPr eaLnBrk="0" hangingPunct="0">
              <a:spcBef>
                <a:spcPct val="0"/>
              </a:spcBef>
            </a:pPr>
            <a:r>
              <a:rPr lang="en-US" altLang="en-US" dirty="0">
                <a:cs typeface="Times New Roman" pitchFamily="18" charset="0"/>
              </a:rPr>
              <a:t>A </a:t>
            </a:r>
            <a:r>
              <a:rPr lang="en-US" altLang="en-US" b="0" dirty="0">
                <a:cs typeface="Times New Roman" pitchFamily="18" charset="0"/>
              </a:rPr>
              <a:t>vacuum extractor </a:t>
            </a:r>
            <a:r>
              <a:rPr lang="en-US" altLang="en-US" dirty="0">
                <a:cs typeface="Times New Roman" pitchFamily="18" charset="0"/>
              </a:rPr>
              <a:t>is a suction tube that is attached to a plastic cup placed on the baby’s head</a:t>
            </a:r>
            <a:r>
              <a:rPr lang="en-US" altLang="en-US" dirty="0" smtClean="0">
                <a:cs typeface="Times New Roman" pitchFamily="18" charset="0"/>
              </a:rPr>
              <a:t>.</a:t>
            </a:r>
            <a:endParaRPr lang="en-US" altLang="en-US" dirty="0">
              <a:cs typeface="Times New Roman" pitchFamily="18"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85029F60-F553-424B-8D41-4FF15D2549C1}" type="slidenum">
              <a:rPr lang="en-CA" smtClean="0"/>
              <a:pPr/>
              <a:t>65</a:t>
            </a:fld>
            <a:endParaRPr lang="en-CA"/>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Increase insulin in fetus due to hyperglycemia</a:t>
            </a:r>
            <a:r>
              <a:rPr lang="en-CA" baseline="0" dirty="0" smtClean="0"/>
              <a:t> causes a decreased surfactant production.</a:t>
            </a:r>
          </a:p>
          <a:p>
            <a:endParaRPr lang="en-CA" baseline="0" dirty="0" smtClean="0"/>
          </a:p>
          <a:p>
            <a:r>
              <a:rPr lang="en-CA" baseline="0" dirty="0" smtClean="0"/>
              <a:t>Diabetic moms need close monitoring of </a:t>
            </a:r>
            <a:r>
              <a:rPr lang="en-CA" baseline="0" dirty="0" err="1" smtClean="0"/>
              <a:t>glycemic</a:t>
            </a:r>
            <a:r>
              <a:rPr lang="en-CA" baseline="0" dirty="0" smtClean="0"/>
              <a:t> levels.</a:t>
            </a:r>
          </a:p>
          <a:p>
            <a:r>
              <a:rPr lang="en-CA" baseline="0" dirty="0" smtClean="0"/>
              <a:t>Also need lots of counselling/monitoring on diet etc. and increase u/s for fetal monitoring.</a:t>
            </a:r>
            <a:endParaRPr lang="en-CA" dirty="0"/>
          </a:p>
        </p:txBody>
      </p:sp>
      <p:sp>
        <p:nvSpPr>
          <p:cNvPr id="4" name="Slide Number Placeholder 3"/>
          <p:cNvSpPr>
            <a:spLocks noGrp="1"/>
          </p:cNvSpPr>
          <p:nvPr>
            <p:ph type="sldNum" sz="quarter" idx="10"/>
          </p:nvPr>
        </p:nvSpPr>
        <p:spPr/>
        <p:txBody>
          <a:bodyPr/>
          <a:lstStyle/>
          <a:p>
            <a:fld id="{85029F60-F553-424B-8D41-4FF15D2549C1}" type="slidenum">
              <a:rPr lang="en-CA" smtClean="0"/>
              <a:pPr/>
              <a:t>6</a:t>
            </a:fld>
            <a:endParaRPr lang="en-CA"/>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85029F60-F553-424B-8D41-4FF15D2549C1}" type="slidenum">
              <a:rPr lang="en-CA" smtClean="0"/>
              <a:pPr/>
              <a:t>69</a:t>
            </a:fld>
            <a:endParaRPr lang="en-CA"/>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Group B streptococcus</a:t>
            </a:r>
            <a:r>
              <a:rPr lang="en-CA" baseline="0" dirty="0" smtClean="0"/>
              <a:t> (10 - 40%) are colonized – Vaginal swab done at 35-37 wks – If +</a:t>
            </a:r>
            <a:r>
              <a:rPr lang="en-CA" baseline="0" dirty="0" err="1" smtClean="0"/>
              <a:t>ve</a:t>
            </a:r>
            <a:r>
              <a:rPr lang="en-CA" baseline="0" dirty="0" smtClean="0"/>
              <a:t>, then </a:t>
            </a:r>
            <a:r>
              <a:rPr lang="en-CA" baseline="0" dirty="0" err="1" smtClean="0"/>
              <a:t>Tx</a:t>
            </a:r>
            <a:r>
              <a:rPr lang="en-CA" baseline="0" dirty="0" smtClean="0"/>
              <a:t> with antibiotics.</a:t>
            </a:r>
          </a:p>
          <a:p>
            <a:endParaRPr lang="en-CA" baseline="0" dirty="0" smtClean="0"/>
          </a:p>
          <a:p>
            <a:r>
              <a:rPr lang="en-CA" baseline="0" dirty="0" smtClean="0"/>
              <a:t>Hepatitis B – If </a:t>
            </a:r>
            <a:r>
              <a:rPr lang="en-CA" baseline="0" dirty="0" err="1" smtClean="0"/>
              <a:t>tx</a:t>
            </a:r>
            <a:r>
              <a:rPr lang="en-CA" baseline="0" dirty="0" smtClean="0"/>
              <a:t> with immunoglobulin and immunized – 95% are not infected.</a:t>
            </a:r>
          </a:p>
          <a:p>
            <a:endParaRPr lang="en-CA" baseline="0" dirty="0" smtClean="0"/>
          </a:p>
          <a:p>
            <a:r>
              <a:rPr lang="en-CA" baseline="0" dirty="0" smtClean="0"/>
              <a:t>HIV – C-section and no breastfeeding.</a:t>
            </a:r>
          </a:p>
          <a:p>
            <a:endParaRPr lang="en-CA" baseline="0" dirty="0" smtClean="0"/>
          </a:p>
          <a:p>
            <a:r>
              <a:rPr lang="en-CA" baseline="0" dirty="0" smtClean="0"/>
              <a:t>Mental retardation and deafness can happen with rubella.</a:t>
            </a:r>
          </a:p>
          <a:p>
            <a:r>
              <a:rPr lang="en-CA" baseline="0" dirty="0" smtClean="0"/>
              <a:t>Rubella, if present for mom ~5 months gestation, means there can be increased congenital abnormalities.</a:t>
            </a:r>
            <a:endParaRPr lang="en-CA" dirty="0"/>
          </a:p>
        </p:txBody>
      </p:sp>
      <p:sp>
        <p:nvSpPr>
          <p:cNvPr id="4" name="Slide Number Placeholder 3"/>
          <p:cNvSpPr>
            <a:spLocks noGrp="1"/>
          </p:cNvSpPr>
          <p:nvPr>
            <p:ph type="sldNum" sz="quarter" idx="10"/>
          </p:nvPr>
        </p:nvSpPr>
        <p:spPr/>
        <p:txBody>
          <a:bodyPr/>
          <a:lstStyle/>
          <a:p>
            <a:fld id="{85029F60-F553-424B-8D41-4FF15D2549C1}" type="slidenum">
              <a:rPr lang="en-CA" smtClean="0"/>
              <a:pPr/>
              <a:t>7</a:t>
            </a:fld>
            <a:endParaRPr lang="en-CA"/>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T – Contracted by mother via cat</a:t>
            </a:r>
            <a:r>
              <a:rPr lang="en-CA" baseline="0" dirty="0" smtClean="0"/>
              <a:t> feces or from raw meat.  Infects fetus via placenta.</a:t>
            </a:r>
          </a:p>
          <a:p>
            <a:endParaRPr lang="en-CA" baseline="0" dirty="0" smtClean="0"/>
          </a:p>
          <a:p>
            <a:r>
              <a:rPr lang="en-CA" baseline="0" dirty="0" smtClean="0"/>
              <a:t>C – (CMV) – Member of the herpes family.  Transferred via placenta.  Devastating to fetal development early on but has no effects on neonate (++issues and hearing loss).</a:t>
            </a:r>
          </a:p>
          <a:p>
            <a:endParaRPr lang="en-CA" baseline="0" dirty="0" smtClean="0"/>
          </a:p>
          <a:p>
            <a:r>
              <a:rPr lang="en-CA" baseline="0" dirty="0" smtClean="0"/>
              <a:t>H – Usually type II.  Can infect baby so usually a C-section is scheduled because contact with infected maternal tissues during vaginal delivery</a:t>
            </a:r>
          </a:p>
          <a:p>
            <a:r>
              <a:rPr lang="en-CA" baseline="0" dirty="0" smtClean="0"/>
              <a:t> has very serious complications and a high mortality rate.</a:t>
            </a:r>
          </a:p>
          <a:p>
            <a:endParaRPr lang="en-CA" baseline="0" dirty="0" smtClean="0"/>
          </a:p>
          <a:p>
            <a:r>
              <a:rPr lang="en-CA" baseline="0" dirty="0" smtClean="0"/>
              <a:t>O – Syphilis, HIV, Hep B.</a:t>
            </a:r>
          </a:p>
          <a:p>
            <a:endParaRPr lang="en-CA" baseline="0" dirty="0" smtClean="0"/>
          </a:p>
          <a:p>
            <a:r>
              <a:rPr lang="en-CA" baseline="0" dirty="0" smtClean="0"/>
              <a:t>Rubella (German measles).</a:t>
            </a:r>
          </a:p>
          <a:p>
            <a:endParaRPr lang="en-CA" dirty="0"/>
          </a:p>
        </p:txBody>
      </p:sp>
      <p:sp>
        <p:nvSpPr>
          <p:cNvPr id="4" name="Slide Number Placeholder 3"/>
          <p:cNvSpPr>
            <a:spLocks noGrp="1"/>
          </p:cNvSpPr>
          <p:nvPr>
            <p:ph type="sldNum" sz="quarter" idx="10"/>
          </p:nvPr>
        </p:nvSpPr>
        <p:spPr/>
        <p:txBody>
          <a:bodyPr/>
          <a:lstStyle/>
          <a:p>
            <a:fld id="{85029F60-F553-424B-8D41-4FF15D2549C1}" type="slidenum">
              <a:rPr lang="en-CA" smtClean="0"/>
              <a:pPr/>
              <a:t>8</a:t>
            </a:fld>
            <a:endParaRPr lang="en-CA"/>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Cervical</a:t>
            </a:r>
            <a:r>
              <a:rPr lang="en-CA" baseline="0" dirty="0" smtClean="0"/>
              <a:t> insufficiency – May need cervical sutures to hold canal together.</a:t>
            </a:r>
            <a:endParaRPr lang="en-CA" dirty="0"/>
          </a:p>
        </p:txBody>
      </p:sp>
      <p:sp>
        <p:nvSpPr>
          <p:cNvPr id="4" name="Slide Number Placeholder 3"/>
          <p:cNvSpPr>
            <a:spLocks noGrp="1"/>
          </p:cNvSpPr>
          <p:nvPr>
            <p:ph type="sldNum" sz="quarter" idx="10"/>
          </p:nvPr>
        </p:nvSpPr>
        <p:spPr/>
        <p:txBody>
          <a:bodyPr/>
          <a:lstStyle/>
          <a:p>
            <a:fld id="{85029F60-F553-424B-8D41-4FF15D2549C1}" type="slidenum">
              <a:rPr lang="en-CA" smtClean="0"/>
              <a:pPr/>
              <a:t>9</a:t>
            </a:fld>
            <a:endParaRPr lang="en-C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 xmlns:p14="http://schemas.microsoft.com/office/powerpoint/2010/main" val="4036028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7825" y="0"/>
            <a:ext cx="2171700" cy="6324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12725" y="0"/>
            <a:ext cx="6362700" cy="6324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 xmlns:p14="http://schemas.microsoft.com/office/powerpoint/2010/main" val="1069822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fld id="{E822848B-A6A8-4E91-BF03-0C59A4AB2E18}" type="datetimeFigureOut">
              <a:rPr lang="en-US" smtClean="0"/>
              <a:pPr/>
              <a:t>5/9/2012</a:t>
            </a:fld>
            <a:endParaRPr lang="en-CA"/>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endParaRPr lang="en-CA"/>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fld id="{E38B3DB2-42A1-4173-B28D-CAF4F3FB562E}" type="slidenum">
              <a:rPr lang="en-CA" smtClean="0"/>
              <a:pPr/>
              <a:t>‹#›</a:t>
            </a:fld>
            <a:endParaRPr lang="en-C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2913" y="103188"/>
            <a:ext cx="8243887" cy="131445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4561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4561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a:xfrm>
            <a:off x="457200" y="6243638"/>
            <a:ext cx="2133600" cy="457200"/>
          </a:xfrm>
          <a:prstGeom prst="rect">
            <a:avLst/>
          </a:prstGeo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a:prstGeom prst="rect">
            <a:avLst/>
          </a:prstGeom>
        </p:spPr>
        <p:txBody>
          <a:bodyPr/>
          <a:lstStyle>
            <a:lvl1pPr>
              <a:defRPr/>
            </a:lvl1pPr>
          </a:lstStyle>
          <a:p>
            <a:endParaRPr lang="en-US"/>
          </a:p>
        </p:txBody>
      </p:sp>
      <p:sp>
        <p:nvSpPr>
          <p:cNvPr id="7" name="Slide Number Placeholder 6"/>
          <p:cNvSpPr>
            <a:spLocks noGrp="1"/>
          </p:cNvSpPr>
          <p:nvPr>
            <p:ph type="sldNum" sz="quarter" idx="12"/>
          </p:nvPr>
        </p:nvSpPr>
        <p:spPr>
          <a:xfrm>
            <a:off x="6553200" y="6243638"/>
            <a:ext cx="2133600" cy="457200"/>
          </a:xfrm>
          <a:prstGeom prst="rect">
            <a:avLst/>
          </a:prstGeom>
        </p:spPr>
        <p:txBody>
          <a:bodyPr/>
          <a:lstStyle>
            <a:lvl1pPr>
              <a:defRPr/>
            </a:lvl1pPr>
          </a:lstStyle>
          <a:p>
            <a:fld id="{FB9EF14B-7349-4A58-B409-2334FDFFB670}" type="slidenum">
              <a:rPr lang="en-US"/>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 xmlns:p14="http://schemas.microsoft.com/office/powerpoint/2010/main" val="3337450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41325" y="13716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32325" y="13716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 xmlns:p14="http://schemas.microsoft.com/office/powerpoint/2010/main" val="1982172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 xmlns:p14="http://schemas.microsoft.com/office/powerpoint/2010/main" val="255264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3659265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440718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1016458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3129306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 xmlns:p14="http://schemas.microsoft.com/office/powerpoint/2010/main" val="540132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441325" y="1371600"/>
            <a:ext cx="8229600" cy="495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CA" altLang="en-US" dirty="0" smtClean="0"/>
          </a:p>
        </p:txBody>
      </p:sp>
      <p:sp>
        <p:nvSpPr>
          <p:cNvPr id="1027" name="Rectangle 3"/>
          <p:cNvSpPr>
            <a:spLocks noChangeArrowheads="1"/>
          </p:cNvSpPr>
          <p:nvPr/>
        </p:nvSpPr>
        <p:spPr bwMode="auto">
          <a:xfrm>
            <a:off x="0" y="730250"/>
            <a:ext cx="9144000" cy="412750"/>
          </a:xfrm>
          <a:prstGeom prst="rect">
            <a:avLst/>
          </a:prstGeom>
          <a:solidFill>
            <a:srgbClr val="002346"/>
          </a:solidFill>
          <a:ln>
            <a:noFill/>
          </a:ln>
          <a:extLst>
            <a:ext uri="{91240B29-F687-4F45-9708-019B960494DF}">
              <a14:hiddenLine xmlns="" xmlns:a14="http://schemas.microsoft.com/office/drawing/2010/main" w="0">
                <a:solidFill>
                  <a:srgbClr val="000000"/>
                </a:solidFill>
                <a:miter lim="800000"/>
                <a:headEnd/>
                <a:tailEnd/>
              </a14:hiddenLine>
            </a:ext>
          </a:extLst>
        </p:spPr>
        <p:txBody>
          <a:bodyPr/>
          <a:lstStyle/>
          <a:p>
            <a:endParaRPr lang="en-US"/>
          </a:p>
        </p:txBody>
      </p:sp>
      <p:sp>
        <p:nvSpPr>
          <p:cNvPr id="1028" name="Rectangle 4"/>
          <p:cNvSpPr>
            <a:spLocks noChangeArrowheads="1"/>
          </p:cNvSpPr>
          <p:nvPr/>
        </p:nvSpPr>
        <p:spPr bwMode="auto">
          <a:xfrm>
            <a:off x="0" y="6507163"/>
            <a:ext cx="9155113" cy="365125"/>
          </a:xfrm>
          <a:prstGeom prst="rect">
            <a:avLst/>
          </a:prstGeom>
          <a:solidFill>
            <a:srgbClr val="003366"/>
          </a:solidFill>
          <a:ln>
            <a:noFill/>
          </a:ln>
          <a:extLst>
            <a:ext uri="{91240B29-F687-4F45-9708-019B960494DF}">
              <a14:hiddenLine xmlns="" xmlns:a14="http://schemas.microsoft.com/office/drawing/2010/main" w="0">
                <a:solidFill>
                  <a:srgbClr val="000000"/>
                </a:solidFill>
                <a:miter lim="800000"/>
                <a:headEnd/>
                <a:tailEnd/>
              </a14:hiddenLine>
            </a:ext>
          </a:extLst>
        </p:spPr>
        <p:txBody>
          <a:bodyPr/>
          <a:lstStyle/>
          <a:p>
            <a:endParaRPr lang="en-US"/>
          </a:p>
        </p:txBody>
      </p:sp>
      <p:sp>
        <p:nvSpPr>
          <p:cNvPr id="1029" name="Rectangle 5"/>
          <p:cNvSpPr>
            <a:spLocks noChangeArrowheads="1"/>
          </p:cNvSpPr>
          <p:nvPr/>
        </p:nvSpPr>
        <p:spPr bwMode="auto">
          <a:xfrm>
            <a:off x="0" y="0"/>
            <a:ext cx="9144000" cy="1095375"/>
          </a:xfrm>
          <a:prstGeom prst="rect">
            <a:avLst/>
          </a:prstGeom>
          <a:solidFill>
            <a:srgbClr val="003366"/>
          </a:solidFill>
          <a:ln>
            <a:noFill/>
          </a:ln>
          <a:extLst>
            <a:ext uri="{91240B29-F687-4F45-9708-019B960494DF}">
              <a14:hiddenLine xmlns="" xmlns:a14="http://schemas.microsoft.com/office/drawing/2010/main" w="0">
                <a:solidFill>
                  <a:srgbClr val="000000"/>
                </a:solidFill>
                <a:miter lim="800000"/>
                <a:headEnd/>
                <a:tailEnd/>
              </a14:hiddenLine>
            </a:ext>
          </a:extLst>
        </p:spPr>
        <p:txBody>
          <a:bodyPr/>
          <a:lstStyle/>
          <a:p>
            <a:endParaRPr lang="en-US"/>
          </a:p>
        </p:txBody>
      </p:sp>
      <p:grpSp>
        <p:nvGrpSpPr>
          <p:cNvPr id="1030" name="Group 6"/>
          <p:cNvGrpSpPr>
            <a:grpSpLocks/>
          </p:cNvGrpSpPr>
          <p:nvPr/>
        </p:nvGrpSpPr>
        <p:grpSpPr bwMode="auto">
          <a:xfrm>
            <a:off x="-3175" y="990600"/>
            <a:ext cx="9148763" cy="47625"/>
            <a:chOff x="0" y="462"/>
            <a:chExt cx="5763" cy="30"/>
          </a:xfrm>
        </p:grpSpPr>
        <p:sp>
          <p:nvSpPr>
            <p:cNvPr id="1034" name="Line 7"/>
            <p:cNvSpPr>
              <a:spLocks noChangeShapeType="1"/>
            </p:cNvSpPr>
            <p:nvPr/>
          </p:nvSpPr>
          <p:spPr bwMode="auto">
            <a:xfrm>
              <a:off x="0" y="492"/>
              <a:ext cx="5763" cy="0"/>
            </a:xfrm>
            <a:prstGeom prst="line">
              <a:avLst/>
            </a:prstGeom>
            <a:noFill/>
            <a:ln w="6350">
              <a:solidFill>
                <a:srgbClr val="336699"/>
              </a:solidFill>
              <a:round/>
              <a:headEnd/>
              <a:tailEnd/>
            </a:ln>
            <a:extLst>
              <a:ext uri="{909E8E84-426E-40DD-AFC4-6F175D3DCCD1}">
                <a14:hiddenFill xmlns="" xmlns:a14="http://schemas.microsoft.com/office/drawing/2010/main">
                  <a:noFill/>
                </a14:hiddenFill>
              </a:ext>
            </a:extLst>
          </p:spPr>
          <p:txBody>
            <a:bodyPr/>
            <a:lstStyle/>
            <a:p>
              <a:endParaRPr lang="en-CA"/>
            </a:p>
          </p:txBody>
        </p:sp>
        <p:sp>
          <p:nvSpPr>
            <p:cNvPr id="1035" name="Line 8"/>
            <p:cNvSpPr>
              <a:spLocks noChangeShapeType="1"/>
            </p:cNvSpPr>
            <p:nvPr/>
          </p:nvSpPr>
          <p:spPr bwMode="auto">
            <a:xfrm>
              <a:off x="0" y="462"/>
              <a:ext cx="5763" cy="0"/>
            </a:xfrm>
            <a:prstGeom prst="line">
              <a:avLst/>
            </a:prstGeom>
            <a:noFill/>
            <a:ln w="6350">
              <a:solidFill>
                <a:srgbClr val="336699"/>
              </a:solidFill>
              <a:round/>
              <a:headEnd/>
              <a:tailEnd/>
            </a:ln>
            <a:extLst>
              <a:ext uri="{909E8E84-426E-40DD-AFC4-6F175D3DCCD1}">
                <a14:hiddenFill xmlns="" xmlns:a14="http://schemas.microsoft.com/office/drawing/2010/main">
                  <a:noFill/>
                </a14:hiddenFill>
              </a:ext>
            </a:extLst>
          </p:spPr>
          <p:txBody>
            <a:bodyPr/>
            <a:lstStyle/>
            <a:p>
              <a:endParaRPr lang="en-CA"/>
            </a:p>
          </p:txBody>
        </p:sp>
      </p:grpSp>
      <p:sp>
        <p:nvSpPr>
          <p:cNvPr id="1031" name="Line 9"/>
          <p:cNvSpPr>
            <a:spLocks noChangeShapeType="1"/>
          </p:cNvSpPr>
          <p:nvPr/>
        </p:nvSpPr>
        <p:spPr bwMode="auto">
          <a:xfrm flipV="1">
            <a:off x="0" y="6519863"/>
            <a:ext cx="9144000" cy="0"/>
          </a:xfrm>
          <a:prstGeom prst="line">
            <a:avLst/>
          </a:prstGeom>
          <a:noFill/>
          <a:ln w="38100">
            <a:solidFill>
              <a:srgbClr val="002346"/>
            </a:solidFill>
            <a:round/>
            <a:headEnd/>
            <a:tailEnd/>
          </a:ln>
          <a:extLst>
            <a:ext uri="{909E8E84-426E-40DD-AFC4-6F175D3DCCD1}">
              <a14:hiddenFill xmlns="" xmlns:a14="http://schemas.microsoft.com/office/drawing/2010/main">
                <a:noFill/>
              </a14:hiddenFill>
            </a:ext>
          </a:extLst>
        </p:spPr>
        <p:txBody>
          <a:bodyPr/>
          <a:lstStyle/>
          <a:p>
            <a:endParaRPr lang="en-CA"/>
          </a:p>
        </p:txBody>
      </p:sp>
      <p:sp>
        <p:nvSpPr>
          <p:cNvPr id="1032" name="Rectangle 10"/>
          <p:cNvSpPr>
            <a:spLocks noGrp="1" noChangeArrowheads="1"/>
          </p:cNvSpPr>
          <p:nvPr>
            <p:ph type="title"/>
          </p:nvPr>
        </p:nvSpPr>
        <p:spPr bwMode="auto">
          <a:xfrm>
            <a:off x="212725" y="0"/>
            <a:ext cx="8686800"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ctr" rtl="0" eaLnBrk="1" fontAlgn="base" hangingPunct="1">
        <a:spcBef>
          <a:spcPct val="0"/>
        </a:spcBef>
        <a:spcAft>
          <a:spcPct val="0"/>
        </a:spcAft>
        <a:defRPr sz="4000" b="1">
          <a:solidFill>
            <a:schemeClr val="bg1"/>
          </a:solidFill>
          <a:latin typeface="+mj-lt"/>
          <a:ea typeface="+mj-ea"/>
          <a:cs typeface="+mj-cs"/>
        </a:defRPr>
      </a:lvl1pPr>
      <a:lvl2pPr algn="ctr" rtl="0" eaLnBrk="1" fontAlgn="base" hangingPunct="1">
        <a:spcBef>
          <a:spcPct val="0"/>
        </a:spcBef>
        <a:spcAft>
          <a:spcPct val="0"/>
        </a:spcAft>
        <a:defRPr sz="4000" b="1">
          <a:solidFill>
            <a:schemeClr val="bg1"/>
          </a:solidFill>
          <a:latin typeface="Arial" pitchFamily="34" charset="0"/>
        </a:defRPr>
      </a:lvl2pPr>
      <a:lvl3pPr algn="ctr" rtl="0" eaLnBrk="1" fontAlgn="base" hangingPunct="1">
        <a:spcBef>
          <a:spcPct val="0"/>
        </a:spcBef>
        <a:spcAft>
          <a:spcPct val="0"/>
        </a:spcAft>
        <a:defRPr sz="4000" b="1">
          <a:solidFill>
            <a:schemeClr val="bg1"/>
          </a:solidFill>
          <a:latin typeface="Arial" pitchFamily="34" charset="0"/>
        </a:defRPr>
      </a:lvl3pPr>
      <a:lvl4pPr algn="ctr" rtl="0" eaLnBrk="1" fontAlgn="base" hangingPunct="1">
        <a:spcBef>
          <a:spcPct val="0"/>
        </a:spcBef>
        <a:spcAft>
          <a:spcPct val="0"/>
        </a:spcAft>
        <a:defRPr sz="4000" b="1">
          <a:solidFill>
            <a:schemeClr val="bg1"/>
          </a:solidFill>
          <a:latin typeface="Arial" pitchFamily="34" charset="0"/>
        </a:defRPr>
      </a:lvl4pPr>
      <a:lvl5pPr algn="ctr" rtl="0" eaLnBrk="1" fontAlgn="base" hangingPunct="1">
        <a:spcBef>
          <a:spcPct val="0"/>
        </a:spcBef>
        <a:spcAft>
          <a:spcPct val="0"/>
        </a:spcAft>
        <a:defRPr sz="4000" b="1">
          <a:solidFill>
            <a:schemeClr val="bg1"/>
          </a:solidFill>
          <a:latin typeface="Arial" pitchFamily="34" charset="0"/>
        </a:defRPr>
      </a:lvl5pPr>
      <a:lvl6pPr marL="457200" algn="ctr" rtl="0" eaLnBrk="1" fontAlgn="base" hangingPunct="1">
        <a:spcBef>
          <a:spcPct val="0"/>
        </a:spcBef>
        <a:spcAft>
          <a:spcPct val="0"/>
        </a:spcAft>
        <a:defRPr sz="4000" b="1">
          <a:solidFill>
            <a:schemeClr val="bg1"/>
          </a:solidFill>
          <a:latin typeface="Arial" pitchFamily="34" charset="0"/>
        </a:defRPr>
      </a:lvl6pPr>
      <a:lvl7pPr marL="914400" algn="ctr" rtl="0" eaLnBrk="1" fontAlgn="base" hangingPunct="1">
        <a:spcBef>
          <a:spcPct val="0"/>
        </a:spcBef>
        <a:spcAft>
          <a:spcPct val="0"/>
        </a:spcAft>
        <a:defRPr sz="4000" b="1">
          <a:solidFill>
            <a:schemeClr val="bg1"/>
          </a:solidFill>
          <a:latin typeface="Arial" pitchFamily="34" charset="0"/>
        </a:defRPr>
      </a:lvl7pPr>
      <a:lvl8pPr marL="1371600" algn="ctr" rtl="0" eaLnBrk="1" fontAlgn="base" hangingPunct="1">
        <a:spcBef>
          <a:spcPct val="0"/>
        </a:spcBef>
        <a:spcAft>
          <a:spcPct val="0"/>
        </a:spcAft>
        <a:defRPr sz="4000" b="1">
          <a:solidFill>
            <a:schemeClr val="bg1"/>
          </a:solidFill>
          <a:latin typeface="Arial" pitchFamily="34" charset="0"/>
        </a:defRPr>
      </a:lvl8pPr>
      <a:lvl9pPr marL="1828800" algn="ctr" rtl="0" eaLnBrk="1" fontAlgn="base" hangingPunct="1">
        <a:spcBef>
          <a:spcPct val="0"/>
        </a:spcBef>
        <a:spcAft>
          <a:spcPct val="0"/>
        </a:spcAft>
        <a:defRPr sz="4000" b="1">
          <a:solidFill>
            <a:schemeClr val="bg1"/>
          </a:solidFill>
          <a:latin typeface="Arial" pitchFamily="34" charset="0"/>
        </a:defRPr>
      </a:lvl9pPr>
    </p:titleStyle>
    <p:bodyStyle>
      <a:lvl1pPr marL="342900" indent="-342900" algn="l" rtl="0" eaLnBrk="1" fontAlgn="base" hangingPunct="1">
        <a:spcBef>
          <a:spcPct val="20000"/>
        </a:spcBef>
        <a:spcAft>
          <a:spcPct val="0"/>
        </a:spcAft>
        <a:buClr>
          <a:srgbClr val="003366"/>
        </a:buClr>
        <a:buSzPct val="90000"/>
        <a:buFont typeface="Wingdings" pitchFamily="2" charset="2"/>
        <a:buChar char="n"/>
        <a:defRPr sz="3000">
          <a:solidFill>
            <a:srgbClr val="000000"/>
          </a:solidFill>
          <a:latin typeface="+mn-lt"/>
          <a:ea typeface="+mn-ea"/>
          <a:cs typeface="+mn-cs"/>
        </a:defRPr>
      </a:lvl1pPr>
      <a:lvl2pPr marL="692150" indent="-347663" algn="l" rtl="0" eaLnBrk="1" fontAlgn="base" hangingPunct="1">
        <a:spcBef>
          <a:spcPct val="20000"/>
        </a:spcBef>
        <a:spcAft>
          <a:spcPct val="0"/>
        </a:spcAft>
        <a:buClr>
          <a:srgbClr val="003366"/>
        </a:buClr>
        <a:buSzPct val="80000"/>
        <a:buFont typeface="Wingdings" pitchFamily="2" charset="2"/>
        <a:buChar char="n"/>
        <a:defRPr sz="2600">
          <a:solidFill>
            <a:srgbClr val="000000"/>
          </a:solidFill>
          <a:latin typeface="+mn-lt"/>
        </a:defRPr>
      </a:lvl2pPr>
      <a:lvl3pPr marL="987425" indent="-293688" algn="l" rtl="0" eaLnBrk="1" fontAlgn="base" hangingPunct="1">
        <a:spcBef>
          <a:spcPct val="20000"/>
        </a:spcBef>
        <a:spcAft>
          <a:spcPct val="0"/>
        </a:spcAft>
        <a:buClr>
          <a:srgbClr val="003366"/>
        </a:buClr>
        <a:buSzPct val="70000"/>
        <a:buFont typeface="Wingdings" pitchFamily="2" charset="2"/>
        <a:buChar char="n"/>
        <a:defRPr sz="2300">
          <a:solidFill>
            <a:srgbClr val="000000"/>
          </a:solidFill>
          <a:latin typeface="+mn-lt"/>
        </a:defRPr>
      </a:lvl3pPr>
      <a:lvl4pPr marL="1281113" indent="-292100" algn="l" rtl="0" eaLnBrk="1" fontAlgn="base" hangingPunct="1">
        <a:spcBef>
          <a:spcPct val="20000"/>
        </a:spcBef>
        <a:spcAft>
          <a:spcPct val="0"/>
        </a:spcAft>
        <a:buClr>
          <a:srgbClr val="003366"/>
        </a:buClr>
        <a:buSzPct val="60000"/>
        <a:buFont typeface="Wingdings" pitchFamily="2" charset="2"/>
        <a:buChar char="n"/>
        <a:defRPr sz="2000">
          <a:solidFill>
            <a:srgbClr val="000000"/>
          </a:solidFill>
          <a:latin typeface="+mn-lt"/>
        </a:defRPr>
      </a:lvl4pPr>
      <a:lvl5pPr marL="1598613" indent="-315913" algn="l" rtl="0" eaLnBrk="1" fontAlgn="base" hangingPunct="1">
        <a:spcBef>
          <a:spcPct val="20000"/>
        </a:spcBef>
        <a:spcAft>
          <a:spcPct val="0"/>
        </a:spcAft>
        <a:buClr>
          <a:srgbClr val="003366"/>
        </a:buClr>
        <a:buSzPct val="50000"/>
        <a:buFont typeface="Wingdings" pitchFamily="2" charset="2"/>
        <a:buChar char="n"/>
        <a:defRPr sz="2000">
          <a:solidFill>
            <a:srgbClr val="000000"/>
          </a:solidFill>
          <a:latin typeface="+mn-lt"/>
        </a:defRPr>
      </a:lvl5pPr>
      <a:lvl6pPr marL="2055813" indent="-315913" algn="l" rtl="0" eaLnBrk="1" fontAlgn="base" hangingPunct="1">
        <a:spcBef>
          <a:spcPct val="20000"/>
        </a:spcBef>
        <a:spcAft>
          <a:spcPct val="0"/>
        </a:spcAft>
        <a:buClr>
          <a:srgbClr val="003366"/>
        </a:buClr>
        <a:buSzPct val="50000"/>
        <a:buFont typeface="Wingdings" pitchFamily="2" charset="2"/>
        <a:buChar char="n"/>
        <a:defRPr sz="2000">
          <a:solidFill>
            <a:srgbClr val="000000"/>
          </a:solidFill>
          <a:latin typeface="+mn-lt"/>
        </a:defRPr>
      </a:lvl6pPr>
      <a:lvl7pPr marL="2513013" indent="-315913" algn="l" rtl="0" eaLnBrk="1" fontAlgn="base" hangingPunct="1">
        <a:spcBef>
          <a:spcPct val="20000"/>
        </a:spcBef>
        <a:spcAft>
          <a:spcPct val="0"/>
        </a:spcAft>
        <a:buClr>
          <a:srgbClr val="003366"/>
        </a:buClr>
        <a:buSzPct val="50000"/>
        <a:buFont typeface="Wingdings" pitchFamily="2" charset="2"/>
        <a:buChar char="n"/>
        <a:defRPr sz="2000">
          <a:solidFill>
            <a:srgbClr val="000000"/>
          </a:solidFill>
          <a:latin typeface="+mn-lt"/>
        </a:defRPr>
      </a:lvl7pPr>
      <a:lvl8pPr marL="2970213" indent="-315913" algn="l" rtl="0" eaLnBrk="1" fontAlgn="base" hangingPunct="1">
        <a:spcBef>
          <a:spcPct val="20000"/>
        </a:spcBef>
        <a:spcAft>
          <a:spcPct val="0"/>
        </a:spcAft>
        <a:buClr>
          <a:srgbClr val="003366"/>
        </a:buClr>
        <a:buSzPct val="50000"/>
        <a:buFont typeface="Wingdings" pitchFamily="2" charset="2"/>
        <a:buChar char="n"/>
        <a:defRPr sz="2000">
          <a:solidFill>
            <a:srgbClr val="000000"/>
          </a:solidFill>
          <a:latin typeface="+mn-lt"/>
        </a:defRPr>
      </a:lvl8pPr>
      <a:lvl9pPr marL="3427413" indent="-315913" algn="l" rtl="0" eaLnBrk="1" fontAlgn="base" hangingPunct="1">
        <a:spcBef>
          <a:spcPct val="20000"/>
        </a:spcBef>
        <a:spcAft>
          <a:spcPct val="0"/>
        </a:spcAft>
        <a:buClr>
          <a:srgbClr val="003366"/>
        </a:buClr>
        <a:buSzPct val="50000"/>
        <a:buFont typeface="Wingdings" pitchFamily="2" charset="2"/>
        <a:buChar char="n"/>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44624"/>
            <a:ext cx="8186766" cy="1868478"/>
          </a:xfrm>
        </p:spPr>
        <p:txBody>
          <a:bodyPr>
            <a:normAutofit fontScale="90000"/>
          </a:bodyPr>
          <a:lstStyle/>
          <a:p>
            <a:r>
              <a:rPr lang="en-CA" sz="4900" b="0" dirty="0" smtClean="0">
                <a:latin typeface="Arial" pitchFamily="34" charset="0"/>
                <a:cs typeface="Arial" pitchFamily="34" charset="0"/>
              </a:rPr>
              <a:t>Prenatal and </a:t>
            </a:r>
            <a:r>
              <a:rPr lang="en-CA" sz="4900" b="0" dirty="0" err="1" smtClean="0">
                <a:latin typeface="Arial" pitchFamily="34" charset="0"/>
                <a:cs typeface="Arial" pitchFamily="34" charset="0"/>
              </a:rPr>
              <a:t>Perinatal</a:t>
            </a:r>
            <a:r>
              <a:rPr lang="en-CA" sz="4900" b="0" dirty="0" smtClean="0">
                <a:latin typeface="Arial" pitchFamily="34" charset="0"/>
                <a:cs typeface="Arial" pitchFamily="34" charset="0"/>
              </a:rPr>
              <a:t> History</a:t>
            </a:r>
            <a:r>
              <a:rPr lang="en-CA" sz="4900" b="1" dirty="0">
                <a:latin typeface="Arial" pitchFamily="34" charset="0"/>
                <a:cs typeface="Arial" pitchFamily="34" charset="0"/>
              </a:rPr>
              <a:t/>
            </a:r>
            <a:br>
              <a:rPr lang="en-CA" sz="4900" b="1" dirty="0">
                <a:latin typeface="Arial" pitchFamily="34" charset="0"/>
                <a:cs typeface="Arial" pitchFamily="34" charset="0"/>
              </a:rPr>
            </a:br>
            <a:r>
              <a:rPr lang="en-CA" dirty="0" smtClean="0">
                <a:latin typeface="Arial" pitchFamily="34" charset="0"/>
                <a:cs typeface="Arial" pitchFamily="34" charset="0"/>
              </a:rPr>
              <a:t>LOG #2</a:t>
            </a:r>
            <a:endParaRPr lang="en-CA" dirty="0">
              <a:latin typeface="Arial" pitchFamily="34" charset="0"/>
              <a:cs typeface="Arial" pitchFamily="34" charset="0"/>
            </a:endParaRPr>
          </a:p>
        </p:txBody>
      </p:sp>
      <p:pic>
        <p:nvPicPr>
          <p:cNvPr id="1026" name="Picture 2" descr="C:\Users\Bluekuchen\AppData\Local\Microsoft\Windows\Temporary Internet Files\Content.IE5\JBDYPJDJ\MPj04423780000[1].jpg"/>
          <p:cNvPicPr>
            <a:picLocks noChangeAspect="1" noChangeArrowheads="1"/>
          </p:cNvPicPr>
          <p:nvPr/>
        </p:nvPicPr>
        <p:blipFill>
          <a:blip r:embed="rId3" cstate="print"/>
          <a:srcRect/>
          <a:stretch>
            <a:fillRect/>
          </a:stretch>
        </p:blipFill>
        <p:spPr bwMode="auto">
          <a:xfrm>
            <a:off x="1643042" y="2000240"/>
            <a:ext cx="6000760" cy="4000507"/>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p:txBody>
          <a:bodyPr/>
          <a:lstStyle/>
          <a:p>
            <a:r>
              <a:rPr lang="en-US" b="0" dirty="0" smtClean="0">
                <a:latin typeface="Arial" pitchFamily="34" charset="0"/>
                <a:cs typeface="Arial" pitchFamily="34" charset="0"/>
              </a:rPr>
              <a:t>5. Placental </a:t>
            </a:r>
            <a:r>
              <a:rPr lang="en-US" b="0" dirty="0">
                <a:latin typeface="Arial" pitchFamily="34" charset="0"/>
                <a:cs typeface="Arial" pitchFamily="34" charset="0"/>
              </a:rPr>
              <a:t>Problems</a:t>
            </a:r>
          </a:p>
        </p:txBody>
      </p:sp>
      <p:sp>
        <p:nvSpPr>
          <p:cNvPr id="126979" name="Rectangle 3"/>
          <p:cNvSpPr>
            <a:spLocks noGrp="1" noChangeArrowheads="1"/>
          </p:cNvSpPr>
          <p:nvPr>
            <p:ph idx="1"/>
          </p:nvPr>
        </p:nvSpPr>
        <p:spPr/>
        <p:txBody>
          <a:bodyPr/>
          <a:lstStyle/>
          <a:p>
            <a:r>
              <a:rPr lang="en-US" sz="2400" dirty="0">
                <a:latin typeface="Arial" pitchFamily="34" charset="0"/>
                <a:cs typeface="Arial" pitchFamily="34" charset="0"/>
              </a:rPr>
              <a:t>Increases incidence of premature </a:t>
            </a:r>
            <a:r>
              <a:rPr lang="en-US" sz="2400" dirty="0" err="1">
                <a:latin typeface="Arial" pitchFamily="34" charset="0"/>
                <a:cs typeface="Arial" pitchFamily="34" charset="0"/>
              </a:rPr>
              <a:t>labour</a:t>
            </a:r>
            <a:r>
              <a:rPr lang="en-US" sz="2400" dirty="0">
                <a:latin typeface="Arial" pitchFamily="34" charset="0"/>
                <a:cs typeface="Arial" pitchFamily="34" charset="0"/>
              </a:rPr>
              <a:t> and early separation from the placenta</a:t>
            </a:r>
          </a:p>
          <a:p>
            <a:endParaRPr lang="en-US" sz="2400" dirty="0">
              <a:latin typeface="Arial" pitchFamily="34" charset="0"/>
              <a:cs typeface="Arial" pitchFamily="34" charset="0"/>
            </a:endParaRPr>
          </a:p>
          <a:p>
            <a:endParaRPr lang="en-US" sz="2400" dirty="0">
              <a:latin typeface="Arial" pitchFamily="34" charset="0"/>
              <a:cs typeface="Arial" pitchFamily="34" charset="0"/>
            </a:endParaRPr>
          </a:p>
          <a:p>
            <a:r>
              <a:rPr lang="en-US" sz="2400" dirty="0">
                <a:latin typeface="Arial" pitchFamily="34" charset="0"/>
                <a:cs typeface="Arial" pitchFamily="34" charset="0"/>
              </a:rPr>
              <a:t>Early separation reduces fetal/maternal gas exchange and may result in fetal asphyxia</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6" name="Picture 4" descr="placental problems"/>
          <p:cNvPicPr>
            <a:picLocks noChangeAspect="1" noChangeArrowheads="1"/>
          </p:cNvPicPr>
          <p:nvPr/>
        </p:nvPicPr>
        <p:blipFill>
          <a:blip r:embed="rId3" cstate="print"/>
          <a:srcRect/>
          <a:stretch>
            <a:fillRect/>
          </a:stretch>
        </p:blipFill>
        <p:spPr bwMode="auto">
          <a:xfrm>
            <a:off x="539552" y="1196752"/>
            <a:ext cx="7942721" cy="4899248"/>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r>
              <a:rPr lang="en-US" b="0" dirty="0">
                <a:latin typeface="Arial" pitchFamily="34" charset="0"/>
                <a:cs typeface="Arial" pitchFamily="34" charset="0"/>
              </a:rPr>
              <a:t>Placenta </a:t>
            </a:r>
            <a:r>
              <a:rPr lang="en-US" b="0" dirty="0" err="1">
                <a:latin typeface="Arial" pitchFamily="34" charset="0"/>
                <a:cs typeface="Arial" pitchFamily="34" charset="0"/>
              </a:rPr>
              <a:t>Previa</a:t>
            </a:r>
            <a:endParaRPr lang="en-US" b="0" dirty="0">
              <a:latin typeface="Arial" pitchFamily="34" charset="0"/>
              <a:cs typeface="Arial" pitchFamily="34" charset="0"/>
            </a:endParaRPr>
          </a:p>
        </p:txBody>
      </p:sp>
      <p:sp>
        <p:nvSpPr>
          <p:cNvPr id="128003" name="Rectangle 3"/>
          <p:cNvSpPr>
            <a:spLocks noGrp="1" noChangeArrowheads="1"/>
          </p:cNvSpPr>
          <p:nvPr>
            <p:ph idx="1"/>
          </p:nvPr>
        </p:nvSpPr>
        <p:spPr/>
        <p:txBody>
          <a:bodyPr/>
          <a:lstStyle/>
          <a:p>
            <a:r>
              <a:rPr lang="en-US" sz="2400" dirty="0">
                <a:latin typeface="Arial" pitchFamily="34" charset="0"/>
                <a:cs typeface="Arial" pitchFamily="34" charset="0"/>
              </a:rPr>
              <a:t>Abnormal implantation of the placenta in the lower wall of the uterus</a:t>
            </a:r>
          </a:p>
          <a:p>
            <a:endParaRPr lang="en-US" sz="2400" dirty="0">
              <a:latin typeface="Arial" pitchFamily="34" charset="0"/>
              <a:cs typeface="Arial" pitchFamily="34" charset="0"/>
            </a:endParaRPr>
          </a:p>
          <a:p>
            <a:endParaRPr lang="en-US" sz="2400" dirty="0">
              <a:latin typeface="Arial" pitchFamily="34" charset="0"/>
              <a:cs typeface="Arial" pitchFamily="34" charset="0"/>
            </a:endParaRPr>
          </a:p>
          <a:p>
            <a:r>
              <a:rPr lang="en-US" sz="2400" dirty="0">
                <a:latin typeface="Arial" pitchFamily="34" charset="0"/>
                <a:cs typeface="Arial" pitchFamily="34" charset="0"/>
              </a:rPr>
              <a:t>Can be diagnosed by </a:t>
            </a:r>
            <a:r>
              <a:rPr lang="en-US" sz="2400" dirty="0" smtClean="0">
                <a:latin typeface="Arial" pitchFamily="34" charset="0"/>
                <a:cs typeface="Arial" pitchFamily="34" charset="0"/>
              </a:rPr>
              <a:t>ultrasound</a:t>
            </a:r>
          </a:p>
          <a:p>
            <a:endParaRPr lang="en-US" sz="2400" dirty="0" smtClean="0">
              <a:latin typeface="Arial" pitchFamily="34" charset="0"/>
              <a:cs typeface="Arial" pitchFamily="34" charset="0"/>
            </a:endParaRPr>
          </a:p>
          <a:p>
            <a:r>
              <a:rPr lang="en-US" sz="2400" dirty="0" smtClean="0">
                <a:latin typeface="Arial" pitchFamily="34" charset="0"/>
                <a:cs typeface="Arial" pitchFamily="34" charset="0"/>
              </a:rPr>
              <a:t>Obstruction to fetal passage</a:t>
            </a:r>
            <a:endParaRPr lang="en-US"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r>
              <a:rPr lang="en-US" b="0" dirty="0" err="1">
                <a:latin typeface="Arial" pitchFamily="34" charset="0"/>
                <a:cs typeface="Arial" pitchFamily="34" charset="0"/>
              </a:rPr>
              <a:t>Abruptio</a:t>
            </a:r>
            <a:r>
              <a:rPr lang="en-US" b="0" dirty="0">
                <a:latin typeface="Arial" pitchFamily="34" charset="0"/>
                <a:cs typeface="Arial" pitchFamily="34" charset="0"/>
              </a:rPr>
              <a:t> Placenta</a:t>
            </a:r>
          </a:p>
        </p:txBody>
      </p:sp>
      <p:sp>
        <p:nvSpPr>
          <p:cNvPr id="129027" name="Rectangle 3"/>
          <p:cNvSpPr>
            <a:spLocks noGrp="1" noChangeArrowheads="1"/>
          </p:cNvSpPr>
          <p:nvPr>
            <p:ph idx="1"/>
          </p:nvPr>
        </p:nvSpPr>
        <p:spPr/>
        <p:txBody>
          <a:bodyPr/>
          <a:lstStyle/>
          <a:p>
            <a:r>
              <a:rPr lang="en-US" sz="2400" dirty="0">
                <a:latin typeface="Arial" pitchFamily="34" charset="0"/>
                <a:cs typeface="Arial" pitchFamily="34" charset="0"/>
              </a:rPr>
              <a:t>Premature detachment of the placenta</a:t>
            </a:r>
          </a:p>
        </p:txBody>
      </p:sp>
      <p:pic>
        <p:nvPicPr>
          <p:cNvPr id="129028" name="Picture 4" descr="high risk preg"/>
          <p:cNvPicPr>
            <a:picLocks noChangeAspect="1" noChangeArrowheads="1"/>
          </p:cNvPicPr>
          <p:nvPr/>
        </p:nvPicPr>
        <p:blipFill>
          <a:blip r:embed="rId3" cstate="print"/>
          <a:srcRect/>
          <a:stretch>
            <a:fillRect/>
          </a:stretch>
        </p:blipFill>
        <p:spPr bwMode="auto">
          <a:xfrm>
            <a:off x="1676400" y="2438400"/>
            <a:ext cx="5105400" cy="39116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r>
              <a:rPr lang="en-US" b="0" dirty="0" err="1">
                <a:latin typeface="Arial" pitchFamily="34" charset="0"/>
                <a:cs typeface="Arial" pitchFamily="34" charset="0"/>
              </a:rPr>
              <a:t>Prolapse</a:t>
            </a:r>
            <a:r>
              <a:rPr lang="en-US" b="0" dirty="0">
                <a:latin typeface="Arial" pitchFamily="34" charset="0"/>
                <a:cs typeface="Arial" pitchFamily="34" charset="0"/>
              </a:rPr>
              <a:t> of the Umbilical cord</a:t>
            </a:r>
          </a:p>
        </p:txBody>
      </p:sp>
      <p:sp>
        <p:nvSpPr>
          <p:cNvPr id="130051" name="Rectangle 3"/>
          <p:cNvSpPr>
            <a:spLocks noGrp="1" noChangeArrowheads="1"/>
          </p:cNvSpPr>
          <p:nvPr>
            <p:ph idx="1"/>
          </p:nvPr>
        </p:nvSpPr>
        <p:spPr/>
        <p:txBody>
          <a:bodyPr/>
          <a:lstStyle/>
          <a:p>
            <a:r>
              <a:rPr lang="en-US" sz="2400" dirty="0">
                <a:latin typeface="Arial" pitchFamily="34" charset="0"/>
                <a:cs typeface="Arial" pitchFamily="34" charset="0"/>
              </a:rPr>
              <a:t>Premature expulsion of the cord before the infant is delivered</a:t>
            </a:r>
          </a:p>
        </p:txBody>
      </p:sp>
      <p:pic>
        <p:nvPicPr>
          <p:cNvPr id="116738" name="Picture 2" descr="Prolapsed Umbilical Cord"/>
          <p:cNvPicPr>
            <a:picLocks noChangeAspect="1" noChangeArrowheads="1"/>
          </p:cNvPicPr>
          <p:nvPr/>
        </p:nvPicPr>
        <p:blipFill>
          <a:blip r:embed="rId3" cstate="print"/>
          <a:srcRect/>
          <a:stretch>
            <a:fillRect/>
          </a:stretch>
        </p:blipFill>
        <p:spPr bwMode="auto">
          <a:xfrm>
            <a:off x="2483768" y="2636912"/>
            <a:ext cx="3810000" cy="3048001"/>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p:txBody>
          <a:bodyPr/>
          <a:lstStyle/>
          <a:p>
            <a:r>
              <a:rPr lang="en-US" b="0" dirty="0" smtClean="0">
                <a:latin typeface="Arial" pitchFamily="34" charset="0"/>
                <a:cs typeface="Arial" pitchFamily="34" charset="0"/>
              </a:rPr>
              <a:t>6. Amniotic </a:t>
            </a:r>
            <a:r>
              <a:rPr lang="en-US" b="0" dirty="0">
                <a:latin typeface="Arial" pitchFamily="34" charset="0"/>
                <a:cs typeface="Arial" pitchFamily="34" charset="0"/>
              </a:rPr>
              <a:t>Fluid Imbalance</a:t>
            </a:r>
          </a:p>
        </p:txBody>
      </p:sp>
      <p:sp>
        <p:nvSpPr>
          <p:cNvPr id="132099" name="Rectangle 3"/>
          <p:cNvSpPr>
            <a:spLocks noGrp="1" noChangeArrowheads="1"/>
          </p:cNvSpPr>
          <p:nvPr>
            <p:ph idx="1"/>
          </p:nvPr>
        </p:nvSpPr>
        <p:spPr>
          <a:xfrm>
            <a:off x="467544" y="1196752"/>
            <a:ext cx="8229600" cy="4757758"/>
          </a:xfrm>
        </p:spPr>
        <p:txBody>
          <a:bodyPr>
            <a:noAutofit/>
          </a:bodyPr>
          <a:lstStyle/>
          <a:p>
            <a:r>
              <a:rPr lang="en-US" sz="2400" dirty="0" err="1">
                <a:latin typeface="Arial" pitchFamily="34" charset="0"/>
                <a:cs typeface="Arial" pitchFamily="34" charset="0"/>
              </a:rPr>
              <a:t>Polyhydramnious</a:t>
            </a:r>
            <a:endParaRPr lang="en-US" sz="2400" dirty="0">
              <a:latin typeface="Arial" pitchFamily="34" charset="0"/>
              <a:cs typeface="Arial" pitchFamily="34" charset="0"/>
            </a:endParaRPr>
          </a:p>
          <a:p>
            <a:pPr lvl="1"/>
            <a:r>
              <a:rPr lang="en-US" sz="2400" dirty="0">
                <a:latin typeface="Arial" pitchFamily="34" charset="0"/>
                <a:cs typeface="Arial" pitchFamily="34" charset="0"/>
              </a:rPr>
              <a:t>&gt; 2 </a:t>
            </a:r>
            <a:r>
              <a:rPr lang="en-US" sz="2400" dirty="0" err="1">
                <a:latin typeface="Arial" pitchFamily="34" charset="0"/>
                <a:cs typeface="Arial" pitchFamily="34" charset="0"/>
              </a:rPr>
              <a:t>litres</a:t>
            </a:r>
            <a:r>
              <a:rPr lang="en-US" sz="2400" dirty="0">
                <a:latin typeface="Arial" pitchFamily="34" charset="0"/>
                <a:cs typeface="Arial" pitchFamily="34" charset="0"/>
              </a:rPr>
              <a:t> of amniotic fluid, associated with impaired fetal </a:t>
            </a:r>
            <a:r>
              <a:rPr lang="en-US" sz="2400" dirty="0" smtClean="0">
                <a:latin typeface="Arial" pitchFamily="34" charset="0"/>
                <a:cs typeface="Arial" pitchFamily="34" charset="0"/>
              </a:rPr>
              <a:t>swallowing (Caused by fetal malformations)</a:t>
            </a:r>
            <a:endParaRPr lang="en-US" sz="2400" dirty="0">
              <a:latin typeface="Arial" pitchFamily="34" charset="0"/>
              <a:cs typeface="Arial" pitchFamily="34" charset="0"/>
            </a:endParaRPr>
          </a:p>
          <a:p>
            <a:pPr lvl="1"/>
            <a:r>
              <a:rPr lang="en-US" sz="2400" dirty="0">
                <a:latin typeface="Arial" pitchFamily="34" charset="0"/>
                <a:cs typeface="Arial" pitchFamily="34" charset="0"/>
              </a:rPr>
              <a:t>Associated </a:t>
            </a:r>
            <a:r>
              <a:rPr lang="en-US" sz="2400" dirty="0" smtClean="0">
                <a:latin typeface="Arial" pitchFamily="34" charset="0"/>
                <a:cs typeface="Arial" pitchFamily="34" charset="0"/>
              </a:rPr>
              <a:t>with</a:t>
            </a:r>
            <a:endParaRPr lang="en-US" sz="2400" dirty="0">
              <a:latin typeface="Arial" pitchFamily="34" charset="0"/>
              <a:cs typeface="Arial" pitchFamily="34" charset="0"/>
            </a:endParaRPr>
          </a:p>
          <a:p>
            <a:pPr lvl="3"/>
            <a:r>
              <a:rPr lang="en-US" sz="2400" dirty="0">
                <a:latin typeface="Arial" pitchFamily="34" charset="0"/>
                <a:cs typeface="Arial" pitchFamily="34" charset="0"/>
              </a:rPr>
              <a:t>Premature </a:t>
            </a:r>
            <a:r>
              <a:rPr lang="en-US" sz="2400" dirty="0" err="1">
                <a:latin typeface="Arial" pitchFamily="34" charset="0"/>
                <a:cs typeface="Arial" pitchFamily="34" charset="0"/>
              </a:rPr>
              <a:t>labour</a:t>
            </a:r>
            <a:endParaRPr lang="en-US" sz="2400" dirty="0">
              <a:latin typeface="Arial" pitchFamily="34" charset="0"/>
              <a:cs typeface="Arial" pitchFamily="34" charset="0"/>
            </a:endParaRPr>
          </a:p>
          <a:p>
            <a:pPr lvl="3"/>
            <a:r>
              <a:rPr lang="en-US" sz="2400" dirty="0">
                <a:latin typeface="Arial" pitchFamily="34" charset="0"/>
                <a:cs typeface="Arial" pitchFamily="34" charset="0"/>
              </a:rPr>
              <a:t>Placental </a:t>
            </a:r>
            <a:r>
              <a:rPr lang="en-US" sz="2400" dirty="0" err="1">
                <a:latin typeface="Arial" pitchFamily="34" charset="0"/>
                <a:cs typeface="Arial" pitchFamily="34" charset="0"/>
              </a:rPr>
              <a:t>abruptio</a:t>
            </a:r>
            <a:endParaRPr lang="en-US" sz="2400" dirty="0">
              <a:latin typeface="Arial" pitchFamily="34" charset="0"/>
              <a:cs typeface="Arial" pitchFamily="34" charset="0"/>
            </a:endParaRPr>
          </a:p>
          <a:p>
            <a:pPr lvl="3"/>
            <a:r>
              <a:rPr lang="en-US" sz="2400" dirty="0" err="1">
                <a:latin typeface="Arial" pitchFamily="34" charset="0"/>
                <a:cs typeface="Arial" pitchFamily="34" charset="0"/>
              </a:rPr>
              <a:t>Perinatal</a:t>
            </a:r>
            <a:r>
              <a:rPr lang="en-US" sz="2400" dirty="0">
                <a:latin typeface="Arial" pitchFamily="34" charset="0"/>
                <a:cs typeface="Arial" pitchFamily="34" charset="0"/>
              </a:rPr>
              <a:t> </a:t>
            </a:r>
            <a:r>
              <a:rPr lang="en-US" sz="2400" dirty="0" smtClean="0">
                <a:latin typeface="Arial" pitchFamily="34" charset="0"/>
                <a:cs typeface="Arial" pitchFamily="34" charset="0"/>
              </a:rPr>
              <a:t>mortality</a:t>
            </a:r>
          </a:p>
          <a:p>
            <a:pPr lvl="3"/>
            <a:r>
              <a:rPr lang="en-US" sz="2400" dirty="0" smtClean="0">
                <a:latin typeface="Arial" pitchFamily="34" charset="0"/>
                <a:cs typeface="Arial" pitchFamily="34" charset="0"/>
              </a:rPr>
              <a:t>PROM – </a:t>
            </a:r>
            <a:r>
              <a:rPr lang="en-US" sz="2400" dirty="0" err="1" smtClean="0">
                <a:latin typeface="Arial" pitchFamily="34" charset="0"/>
                <a:cs typeface="Arial" pitchFamily="34" charset="0"/>
              </a:rPr>
              <a:t>Overdistends</a:t>
            </a:r>
            <a:r>
              <a:rPr lang="en-US" sz="2400" dirty="0" smtClean="0">
                <a:latin typeface="Arial" pitchFamily="34" charset="0"/>
                <a:cs typeface="Arial" pitchFamily="34" charset="0"/>
              </a:rPr>
              <a:t> uterus and increases chance of cord prolapse</a:t>
            </a:r>
          </a:p>
          <a:p>
            <a:pPr lvl="3"/>
            <a:endParaRPr lang="en-US" sz="24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pPr lvl="3" indent="-1243013"/>
            <a:r>
              <a:rPr lang="en-US" sz="2400" dirty="0" smtClean="0">
                <a:latin typeface="Arial" pitchFamily="34" charset="0"/>
                <a:cs typeface="Arial" pitchFamily="34" charset="0"/>
              </a:rPr>
              <a:t>Treatment</a:t>
            </a:r>
            <a:endParaRPr lang="en-US" sz="2400" dirty="0">
              <a:latin typeface="Arial" pitchFamily="34" charset="0"/>
              <a:cs typeface="Arial" pitchFamily="34" charset="0"/>
            </a:endParaRPr>
          </a:p>
          <a:p>
            <a:pPr marL="1281113" lvl="3" indent="-292100">
              <a:buFont typeface="Wingdings" pitchFamily="2" charset="2"/>
              <a:buChar char="n"/>
            </a:pPr>
            <a:r>
              <a:rPr lang="en-US" sz="2400" dirty="0">
                <a:latin typeface="Arial" pitchFamily="34" charset="0"/>
                <a:cs typeface="Arial" pitchFamily="34" charset="0"/>
              </a:rPr>
              <a:t>Multiple amniocentesis</a:t>
            </a:r>
          </a:p>
          <a:p>
            <a:pPr marL="1281113" lvl="3" indent="-292100">
              <a:buFont typeface="Wingdings" pitchFamily="2" charset="2"/>
              <a:buChar char="n"/>
            </a:pPr>
            <a:r>
              <a:rPr lang="en-US" sz="2400" dirty="0">
                <a:latin typeface="Arial" pitchFamily="34" charset="0"/>
                <a:cs typeface="Arial" pitchFamily="34" charset="0"/>
              </a:rPr>
              <a:t>Prostaglandin synthesis inhibitors </a:t>
            </a:r>
            <a:r>
              <a:rPr lang="en-US" sz="2400" dirty="0" smtClean="0">
                <a:latin typeface="Arial" pitchFamily="34" charset="0"/>
                <a:cs typeface="Arial" pitchFamily="34" charset="0"/>
              </a:rPr>
              <a:t>(Decrease </a:t>
            </a:r>
            <a:r>
              <a:rPr lang="en-US" sz="2400" dirty="0">
                <a:latin typeface="Arial" pitchFamily="34" charset="0"/>
                <a:cs typeface="Arial" pitchFamily="34" charset="0"/>
              </a:rPr>
              <a:t>amniotic fluid and </a:t>
            </a:r>
            <a:r>
              <a:rPr lang="en-US" sz="2400" dirty="0" smtClean="0">
                <a:latin typeface="Arial" pitchFamily="34" charset="0"/>
                <a:cs typeface="Arial" pitchFamily="34" charset="0"/>
              </a:rPr>
              <a:t>act </a:t>
            </a:r>
            <a:r>
              <a:rPr lang="en-US" sz="2400" dirty="0">
                <a:latin typeface="Arial" pitchFamily="34" charset="0"/>
                <a:cs typeface="Arial" pitchFamily="34" charset="0"/>
              </a:rPr>
              <a:t>as a diuretic)</a:t>
            </a:r>
          </a:p>
          <a:p>
            <a:pPr marL="1281113" lvl="3" indent="-292100">
              <a:buFont typeface="Wingdings" pitchFamily="2" charset="2"/>
              <a:buChar char="n"/>
            </a:pPr>
            <a:endParaRPr lang="en-CA" sz="2400" dirty="0">
              <a:latin typeface="Arial" pitchFamily="34" charset="0"/>
              <a:cs typeface="Arial" pitchFamily="34" charset="0"/>
            </a:endParaRPr>
          </a:p>
        </p:txBody>
      </p:sp>
    </p:spTree>
    <p:extLst>
      <p:ext uri="{BB962C8B-B14F-4D97-AF65-F5344CB8AC3E}">
        <p14:creationId xmlns="" xmlns:p14="http://schemas.microsoft.com/office/powerpoint/2010/main" val="2976353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5" name="Picture 5" descr="17123"/>
          <p:cNvPicPr>
            <a:picLocks noChangeAspect="1" noChangeArrowheads="1"/>
          </p:cNvPicPr>
          <p:nvPr/>
        </p:nvPicPr>
        <p:blipFill>
          <a:blip r:embed="rId3" cstate="print"/>
          <a:srcRect/>
          <a:stretch>
            <a:fillRect/>
          </a:stretch>
        </p:blipFill>
        <p:spPr bwMode="auto">
          <a:xfrm>
            <a:off x="683568" y="1166732"/>
            <a:ext cx="6984776" cy="5026428"/>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p:txBody>
          <a:bodyPr/>
          <a:lstStyle/>
          <a:p>
            <a:r>
              <a:rPr lang="en-US" b="0" dirty="0">
                <a:latin typeface="Arial" pitchFamily="34" charset="0"/>
                <a:cs typeface="Arial" pitchFamily="34" charset="0"/>
              </a:rPr>
              <a:t>Amniotic Fluid Balance</a:t>
            </a:r>
          </a:p>
        </p:txBody>
      </p:sp>
      <p:sp>
        <p:nvSpPr>
          <p:cNvPr id="133123" name="Rectangle 3"/>
          <p:cNvSpPr>
            <a:spLocks noGrp="1" noChangeArrowheads="1"/>
          </p:cNvSpPr>
          <p:nvPr>
            <p:ph idx="1"/>
          </p:nvPr>
        </p:nvSpPr>
        <p:spPr>
          <a:xfrm>
            <a:off x="457200" y="1214422"/>
            <a:ext cx="8186766" cy="5286412"/>
          </a:xfrm>
        </p:spPr>
        <p:txBody>
          <a:bodyPr>
            <a:normAutofit fontScale="70000" lnSpcReduction="20000"/>
          </a:bodyPr>
          <a:lstStyle/>
          <a:p>
            <a:r>
              <a:rPr lang="en-US" sz="3400" dirty="0" err="1">
                <a:latin typeface="Arial" pitchFamily="34" charset="0"/>
                <a:cs typeface="Arial" pitchFamily="34" charset="0"/>
              </a:rPr>
              <a:t>Oligohydramnious</a:t>
            </a:r>
            <a:endParaRPr lang="en-US" sz="3400" dirty="0">
              <a:latin typeface="Arial" pitchFamily="34" charset="0"/>
              <a:cs typeface="Arial" pitchFamily="34" charset="0"/>
            </a:endParaRPr>
          </a:p>
          <a:p>
            <a:pPr marL="971550" lvl="1" indent="-514350"/>
            <a:r>
              <a:rPr lang="en-US" dirty="0">
                <a:latin typeface="Arial" pitchFamily="34" charset="0"/>
                <a:cs typeface="Arial" pitchFamily="34" charset="0"/>
              </a:rPr>
              <a:t>Deficiency in the amount of AF &lt;300mls</a:t>
            </a:r>
          </a:p>
          <a:p>
            <a:pPr marL="971550" lvl="1" indent="-514350"/>
            <a:r>
              <a:rPr lang="en-US" dirty="0" smtClean="0">
                <a:latin typeface="Arial" pitchFamily="34" charset="0"/>
                <a:cs typeface="Arial" pitchFamily="34" charset="0"/>
              </a:rPr>
              <a:t>Associated with</a:t>
            </a:r>
          </a:p>
          <a:p>
            <a:pPr marL="971550" lvl="1" indent="-514350"/>
            <a:r>
              <a:rPr lang="en-US" dirty="0" smtClean="0">
                <a:latin typeface="Arial" pitchFamily="34" charset="0"/>
                <a:cs typeface="Arial" pitchFamily="34" charset="0"/>
              </a:rPr>
              <a:t>   -PROM</a:t>
            </a:r>
          </a:p>
          <a:p>
            <a:pPr marL="971550" lvl="1" indent="-514350"/>
            <a:r>
              <a:rPr lang="en-US" dirty="0" smtClean="0">
                <a:latin typeface="Arial" pitchFamily="34" charset="0"/>
                <a:cs typeface="Arial" pitchFamily="34" charset="0"/>
              </a:rPr>
              <a:t>   -Post-term</a:t>
            </a:r>
          </a:p>
          <a:p>
            <a:pPr marL="971550" lvl="1" indent="-514350"/>
            <a:r>
              <a:rPr lang="en-US" dirty="0" smtClean="0">
                <a:latin typeface="Arial" pitchFamily="34" charset="0"/>
                <a:cs typeface="Arial" pitchFamily="34" charset="0"/>
              </a:rPr>
              <a:t>   -</a:t>
            </a:r>
            <a:r>
              <a:rPr lang="en-US" dirty="0" err="1" smtClean="0">
                <a:latin typeface="Arial" pitchFamily="34" charset="0"/>
                <a:cs typeface="Arial" pitchFamily="34" charset="0"/>
              </a:rPr>
              <a:t>Uteroplacental</a:t>
            </a:r>
            <a:r>
              <a:rPr lang="en-US" dirty="0" smtClean="0">
                <a:latin typeface="Arial" pitchFamily="34" charset="0"/>
                <a:cs typeface="Arial" pitchFamily="34" charset="0"/>
              </a:rPr>
              <a:t> insufficiency</a:t>
            </a:r>
          </a:p>
          <a:p>
            <a:pPr marL="971550" lvl="1" indent="-514350"/>
            <a:r>
              <a:rPr lang="en-US" dirty="0" smtClean="0">
                <a:latin typeface="Arial" pitchFamily="34" charset="0"/>
                <a:cs typeface="Arial" pitchFamily="34" charset="0"/>
              </a:rPr>
              <a:t>   -Use of </a:t>
            </a:r>
            <a:r>
              <a:rPr lang="en-US" dirty="0" err="1" smtClean="0">
                <a:latin typeface="Arial" pitchFamily="34" charset="0"/>
                <a:cs typeface="Arial" pitchFamily="34" charset="0"/>
              </a:rPr>
              <a:t>prostoglandin</a:t>
            </a:r>
            <a:r>
              <a:rPr lang="en-US" dirty="0" smtClean="0">
                <a:latin typeface="Arial" pitchFamily="34" charset="0"/>
                <a:cs typeface="Arial" pitchFamily="34" charset="0"/>
              </a:rPr>
              <a:t> inhibitors</a:t>
            </a:r>
          </a:p>
          <a:p>
            <a:pPr marL="971550" lvl="1" indent="-514350"/>
            <a:endParaRPr lang="en-US" dirty="0" smtClean="0">
              <a:latin typeface="Arial" pitchFamily="34" charset="0"/>
              <a:cs typeface="Arial" pitchFamily="34" charset="0"/>
            </a:endParaRPr>
          </a:p>
          <a:p>
            <a:pPr marL="971550" lvl="1" indent="-514350"/>
            <a:r>
              <a:rPr lang="en-US" sz="3200" dirty="0" smtClean="0">
                <a:latin typeface="Arial" pitchFamily="34" charset="0"/>
                <a:cs typeface="Arial" pitchFamily="34" charset="0"/>
              </a:rPr>
              <a:t>Potential consequences</a:t>
            </a:r>
          </a:p>
          <a:p>
            <a:pPr marL="971550" lvl="1" indent="-514350"/>
            <a:r>
              <a:rPr lang="en-US" dirty="0" smtClean="0">
                <a:latin typeface="Arial" pitchFamily="34" charset="0"/>
                <a:cs typeface="Arial" pitchFamily="34" charset="0"/>
              </a:rPr>
              <a:t>   -Fetal deformities</a:t>
            </a:r>
          </a:p>
          <a:p>
            <a:pPr marL="971550" lvl="1" indent="-514350"/>
            <a:r>
              <a:rPr lang="en-US" dirty="0" smtClean="0">
                <a:latin typeface="Arial" pitchFamily="34" charset="0"/>
                <a:cs typeface="Arial" pitchFamily="34" charset="0"/>
              </a:rPr>
              <a:t>   -Umbilical cord compression</a:t>
            </a:r>
          </a:p>
          <a:p>
            <a:pPr marL="971550" lvl="1" indent="-514350"/>
            <a:r>
              <a:rPr lang="en-US" dirty="0" smtClean="0">
                <a:latin typeface="Arial" pitchFamily="34" charset="0"/>
                <a:cs typeface="Arial" pitchFamily="34" charset="0"/>
              </a:rPr>
              <a:t>   -</a:t>
            </a:r>
            <a:r>
              <a:rPr lang="en-US" dirty="0" err="1" smtClean="0">
                <a:latin typeface="Arial" pitchFamily="34" charset="0"/>
                <a:cs typeface="Arial" pitchFamily="34" charset="0"/>
              </a:rPr>
              <a:t>Meconium</a:t>
            </a:r>
            <a:r>
              <a:rPr lang="en-US" dirty="0" smtClean="0">
                <a:latin typeface="Arial" pitchFamily="34" charset="0"/>
                <a:cs typeface="Arial" pitchFamily="34" charset="0"/>
              </a:rPr>
              <a:t> passage</a:t>
            </a:r>
          </a:p>
          <a:p>
            <a:pPr marL="971550" lvl="1" indent="-514350"/>
            <a:r>
              <a:rPr lang="en-US" dirty="0" smtClean="0">
                <a:latin typeface="Arial" pitchFamily="34" charset="0"/>
                <a:cs typeface="Arial" pitchFamily="34" charset="0"/>
              </a:rPr>
              <a:t>   -Fetal demise</a:t>
            </a:r>
          </a:p>
          <a:p>
            <a:pPr marL="971550" lvl="1" indent="-514350"/>
            <a:r>
              <a:rPr lang="en-US" dirty="0" smtClean="0">
                <a:latin typeface="Arial" pitchFamily="34" charset="0"/>
                <a:cs typeface="Arial" pitchFamily="34" charset="0"/>
              </a:rPr>
              <a:t>   -Early in pregnancy, can cause underdeveloped lungs and limb  </a:t>
            </a:r>
          </a:p>
          <a:p>
            <a:pPr marL="971550" lvl="1" indent="-514350">
              <a:buNone/>
            </a:pPr>
            <a:r>
              <a:rPr lang="en-US" dirty="0" smtClean="0">
                <a:latin typeface="Arial" pitchFamily="34" charset="0"/>
                <a:cs typeface="Arial" pitchFamily="34" charset="0"/>
              </a:rPr>
              <a:t>	    deformities</a:t>
            </a:r>
          </a:p>
          <a:p>
            <a:pPr marL="971550" lvl="1" indent="-514350">
              <a:buNone/>
            </a:pPr>
            <a:endParaRPr lang="en-US" dirty="0" smtClean="0">
              <a:latin typeface="Arial" pitchFamily="34" charset="0"/>
              <a:cs typeface="Arial" pitchFamily="34" charset="0"/>
            </a:endParaRPr>
          </a:p>
          <a:p>
            <a:pPr marL="971550" lvl="1" indent="-514350">
              <a:buNone/>
            </a:pPr>
            <a:r>
              <a:rPr lang="en-US" sz="3400" dirty="0" smtClean="0">
                <a:latin typeface="Arial" pitchFamily="34" charset="0"/>
                <a:cs typeface="Arial" pitchFamily="34" charset="0"/>
              </a:rPr>
              <a:t>Treatment </a:t>
            </a:r>
            <a:r>
              <a:rPr lang="en-CA" sz="2400" dirty="0" smtClean="0"/>
              <a:t>–</a:t>
            </a:r>
            <a:r>
              <a:rPr lang="en-US" sz="3400" dirty="0" smtClean="0">
                <a:latin typeface="Arial" pitchFamily="34" charset="0"/>
                <a:cs typeface="Arial" pitchFamily="34" charset="0"/>
              </a:rPr>
              <a:t> </a:t>
            </a:r>
            <a:r>
              <a:rPr lang="en-US" sz="3400" dirty="0" err="1" smtClean="0">
                <a:latin typeface="Arial" pitchFamily="34" charset="0"/>
                <a:cs typeface="Arial" pitchFamily="34" charset="0"/>
              </a:rPr>
              <a:t>Amnioinfusion</a:t>
            </a:r>
            <a:endParaRPr lang="en-US" sz="34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normAutofit fontScale="90000"/>
          </a:bodyPr>
          <a:lstStyle/>
          <a:p>
            <a:r>
              <a:rPr lang="en-US" sz="3800" b="0" dirty="0" smtClean="0">
                <a:latin typeface="Arial" pitchFamily="34" charset="0"/>
                <a:cs typeface="Arial" pitchFamily="34" charset="0"/>
              </a:rPr>
              <a:t>7. Pregnancy </a:t>
            </a:r>
            <a:r>
              <a:rPr lang="en-US" sz="3800" b="0" dirty="0">
                <a:latin typeface="Arial" pitchFamily="34" charset="0"/>
                <a:cs typeface="Arial" pitchFamily="34" charset="0"/>
              </a:rPr>
              <a:t>Induced Hypertension (PIH)</a:t>
            </a:r>
          </a:p>
        </p:txBody>
      </p:sp>
      <p:sp>
        <p:nvSpPr>
          <p:cNvPr id="134147" name="Rectangle 3"/>
          <p:cNvSpPr>
            <a:spLocks noGrp="1" noChangeArrowheads="1"/>
          </p:cNvSpPr>
          <p:nvPr>
            <p:ph idx="1"/>
          </p:nvPr>
        </p:nvSpPr>
        <p:spPr/>
        <p:txBody>
          <a:bodyPr/>
          <a:lstStyle/>
          <a:p>
            <a:pPr marL="514350" indent="-514350"/>
            <a:r>
              <a:rPr lang="en-US" sz="2400" dirty="0">
                <a:latin typeface="Arial" pitchFamily="34" charset="0"/>
                <a:cs typeface="Arial" pitchFamily="34" charset="0"/>
              </a:rPr>
              <a:t>BP ≥ 140mmHg or ≥ 90 mmHg after 20 </a:t>
            </a:r>
            <a:r>
              <a:rPr lang="en-US" sz="2400" dirty="0" smtClean="0">
                <a:latin typeface="Arial" pitchFamily="34" charset="0"/>
                <a:cs typeface="Arial" pitchFamily="34" charset="0"/>
              </a:rPr>
              <a:t>wks’ </a:t>
            </a:r>
            <a:r>
              <a:rPr lang="en-US" sz="2400" dirty="0">
                <a:latin typeface="Arial" pitchFamily="34" charset="0"/>
                <a:cs typeface="Arial" pitchFamily="34" charset="0"/>
              </a:rPr>
              <a:t>gestation</a:t>
            </a:r>
          </a:p>
          <a:p>
            <a:pPr marL="514350" indent="-514350"/>
            <a:r>
              <a:rPr lang="en-US" sz="2400" dirty="0">
                <a:latin typeface="Arial" pitchFamily="34" charset="0"/>
                <a:cs typeface="Arial" pitchFamily="34" charset="0"/>
              </a:rPr>
              <a:t>OR</a:t>
            </a:r>
          </a:p>
          <a:p>
            <a:pPr marL="514350" indent="-514350"/>
            <a:r>
              <a:rPr lang="en-US" sz="2400" dirty="0">
                <a:latin typeface="Arial" pitchFamily="34" charset="0"/>
                <a:cs typeface="Arial" pitchFamily="34" charset="0"/>
              </a:rPr>
              <a:t>Rise of 30 mmHg systolic or 15 diastolic from </a:t>
            </a:r>
            <a:r>
              <a:rPr lang="en-US" sz="2400" dirty="0" err="1">
                <a:latin typeface="Arial" pitchFamily="34" charset="0"/>
                <a:cs typeface="Arial" pitchFamily="34" charset="0"/>
              </a:rPr>
              <a:t>prepregnant</a:t>
            </a:r>
            <a:r>
              <a:rPr lang="en-US" sz="2400" dirty="0">
                <a:latin typeface="Arial" pitchFamily="34" charset="0"/>
                <a:cs typeface="Arial" pitchFamily="34" charset="0"/>
              </a:rPr>
              <a:t> or 2</a:t>
            </a:r>
            <a:r>
              <a:rPr lang="en-US" sz="2400" baseline="30000" dirty="0">
                <a:latin typeface="Arial" pitchFamily="34" charset="0"/>
                <a:cs typeface="Arial" pitchFamily="34" charset="0"/>
              </a:rPr>
              <a:t>nd</a:t>
            </a:r>
            <a:r>
              <a:rPr lang="en-US" sz="2400" dirty="0">
                <a:latin typeface="Arial" pitchFamily="34" charset="0"/>
                <a:cs typeface="Arial" pitchFamily="34" charset="0"/>
              </a:rPr>
              <a:t> trimester measurements of BP</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1458" y="1114866"/>
            <a:ext cx="4643470" cy="3693319"/>
          </a:xfrm>
          <a:prstGeom prst="rect">
            <a:avLst/>
          </a:prstGeom>
          <a:noFill/>
        </p:spPr>
        <p:txBody>
          <a:bodyPr wrap="square" rtlCol="0">
            <a:spAutoFit/>
          </a:bodyPr>
          <a:lstStyle/>
          <a:p>
            <a:r>
              <a:rPr lang="en-CA" b="1" dirty="0" smtClean="0">
                <a:latin typeface="Arial" pitchFamily="34" charset="0"/>
                <a:cs typeface="Arial" pitchFamily="34" charset="0"/>
              </a:rPr>
              <a:t>Learning objectives for LOG 2 </a:t>
            </a:r>
          </a:p>
          <a:p>
            <a:r>
              <a:rPr lang="en-CA" dirty="0" smtClean="0">
                <a:latin typeface="Arial" pitchFamily="34" charset="0"/>
                <a:cs typeface="Arial" pitchFamily="34" charset="0"/>
              </a:rPr>
              <a:t>After completing this LOG, you should be able to</a:t>
            </a:r>
            <a:endParaRPr lang="en-CA" dirty="0">
              <a:latin typeface="Arial" pitchFamily="34" charset="0"/>
              <a:cs typeface="Arial" pitchFamily="34" charset="0"/>
            </a:endParaRPr>
          </a:p>
          <a:p>
            <a:pPr marL="342900" indent="-342900">
              <a:buAutoNum type="arabicPeriod"/>
            </a:pPr>
            <a:r>
              <a:rPr lang="en-CA" dirty="0" smtClean="0">
                <a:latin typeface="Arial" pitchFamily="34" charset="0"/>
                <a:cs typeface="Arial" pitchFamily="34" charset="0"/>
              </a:rPr>
              <a:t>Describe the factors that lead to classification of a high-risk mother/delivery</a:t>
            </a:r>
          </a:p>
          <a:p>
            <a:pPr marL="342900" indent="-342900">
              <a:buAutoNum type="arabicPeriod"/>
            </a:pPr>
            <a:r>
              <a:rPr lang="en-CA" dirty="0" smtClean="0">
                <a:latin typeface="Arial" pitchFamily="34" charset="0"/>
                <a:cs typeface="Arial" pitchFamily="34" charset="0"/>
              </a:rPr>
              <a:t>Describe various methods of fetal assessment and monitoring</a:t>
            </a:r>
          </a:p>
          <a:p>
            <a:pPr marL="342900" indent="-342900">
              <a:buAutoNum type="arabicPeriod"/>
            </a:pPr>
            <a:r>
              <a:rPr lang="en-CA" dirty="0" smtClean="0">
                <a:latin typeface="Arial" pitchFamily="34" charset="0"/>
                <a:cs typeface="Arial" pitchFamily="34" charset="0"/>
              </a:rPr>
              <a:t>Describe the process of labour and delivery</a:t>
            </a:r>
          </a:p>
          <a:p>
            <a:pPr marL="342900" indent="-342900">
              <a:buAutoNum type="arabicPeriod"/>
            </a:pPr>
            <a:endParaRPr lang="en-CA" dirty="0">
              <a:latin typeface="Arial" pitchFamily="34" charset="0"/>
              <a:cs typeface="Arial" pitchFamily="34" charset="0"/>
            </a:endParaRPr>
          </a:p>
          <a:p>
            <a:pPr marL="342900" indent="-342900"/>
            <a:endParaRPr lang="en-CA" dirty="0" smtClean="0">
              <a:latin typeface="Arial" pitchFamily="34" charset="0"/>
              <a:cs typeface="Arial" pitchFamily="34" charset="0"/>
            </a:endParaRPr>
          </a:p>
          <a:p>
            <a:pPr marL="342900" indent="-342900"/>
            <a:endParaRPr lang="en-CA" dirty="0">
              <a:latin typeface="Arial" pitchFamily="34" charset="0"/>
              <a:cs typeface="Arial" pitchFamily="34" charset="0"/>
            </a:endParaRPr>
          </a:p>
        </p:txBody>
      </p:sp>
      <p:pic>
        <p:nvPicPr>
          <p:cNvPr id="2051" name="Picture 3" descr="C:\Users\Bluekuchen\AppData\Local\Microsoft\Windows\Temporary Internet Files\Content.IE5\ZLFYD1YS\MCj03392240000[1].wmf"/>
          <p:cNvPicPr>
            <a:picLocks noChangeAspect="1" noChangeArrowheads="1"/>
          </p:cNvPicPr>
          <p:nvPr/>
        </p:nvPicPr>
        <p:blipFill>
          <a:blip r:embed="rId3" cstate="print"/>
          <a:srcRect/>
          <a:stretch>
            <a:fillRect/>
          </a:stretch>
        </p:blipFill>
        <p:spPr bwMode="auto">
          <a:xfrm>
            <a:off x="5652120" y="1149286"/>
            <a:ext cx="3071802" cy="3071802"/>
          </a:xfrm>
          <a:prstGeom prst="rect">
            <a:avLst/>
          </a:prstGeom>
          <a:noFill/>
        </p:spPr>
      </p:pic>
      <p:sp>
        <p:nvSpPr>
          <p:cNvPr id="5" name="TextBox 4"/>
          <p:cNvSpPr txBox="1"/>
          <p:nvPr/>
        </p:nvSpPr>
        <p:spPr>
          <a:xfrm>
            <a:off x="500034" y="4145012"/>
            <a:ext cx="8536462" cy="2308324"/>
          </a:xfrm>
          <a:prstGeom prst="rect">
            <a:avLst/>
          </a:prstGeom>
          <a:noFill/>
        </p:spPr>
        <p:txBody>
          <a:bodyPr wrap="square" rtlCol="0">
            <a:spAutoFit/>
          </a:bodyPr>
          <a:lstStyle/>
          <a:p>
            <a:r>
              <a:rPr lang="en-CA" sz="2400" dirty="0" smtClean="0">
                <a:latin typeface="Arial" pitchFamily="34" charset="0"/>
                <a:cs typeface="Arial" pitchFamily="34" charset="0"/>
              </a:rPr>
              <a:t> Prior to any delivery, it is imperative to identify those mothers and fetuses which are at a higher risk.  By doing this, you can then be prepared for any treatment modality required.  This module will guide students to explore the delivery process, methods of assessing the mother and fetus, as well as the potential complications of being ‘high-risk’.</a:t>
            </a:r>
            <a:endParaRPr lang="en-CA"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normAutofit/>
          </a:bodyPr>
          <a:lstStyle/>
          <a:p>
            <a:r>
              <a:rPr lang="en-US" b="0" dirty="0">
                <a:latin typeface="Arial" pitchFamily="34" charset="0"/>
                <a:cs typeface="Arial" pitchFamily="34" charset="0"/>
              </a:rPr>
              <a:t>Pregnancy Induced Hypertension</a:t>
            </a:r>
          </a:p>
        </p:txBody>
      </p:sp>
      <p:sp>
        <p:nvSpPr>
          <p:cNvPr id="135171" name="Rectangle 3"/>
          <p:cNvSpPr>
            <a:spLocks noGrp="1" noChangeArrowheads="1"/>
          </p:cNvSpPr>
          <p:nvPr>
            <p:ph idx="1"/>
          </p:nvPr>
        </p:nvSpPr>
        <p:spPr/>
        <p:txBody>
          <a:bodyPr/>
          <a:lstStyle/>
          <a:p>
            <a:pPr marL="514350" indent="-514350"/>
            <a:r>
              <a:rPr lang="en-US" sz="2400" dirty="0">
                <a:latin typeface="Arial" pitchFamily="34" charset="0"/>
                <a:cs typeface="Arial" pitchFamily="34" charset="0"/>
              </a:rPr>
              <a:t>Pre-</a:t>
            </a:r>
            <a:r>
              <a:rPr lang="en-US" sz="2400" dirty="0" err="1">
                <a:latin typeface="Arial" pitchFamily="34" charset="0"/>
                <a:cs typeface="Arial" pitchFamily="34" charset="0"/>
              </a:rPr>
              <a:t>Eclampsia</a:t>
            </a:r>
            <a:r>
              <a:rPr lang="en-US" sz="2400" dirty="0">
                <a:latin typeface="Arial" pitchFamily="34" charset="0"/>
                <a:cs typeface="Arial" pitchFamily="34" charset="0"/>
              </a:rPr>
              <a:t> </a:t>
            </a:r>
            <a:r>
              <a:rPr lang="en-US" sz="2400" dirty="0" smtClean="0">
                <a:latin typeface="Arial" pitchFamily="34" charset="0"/>
                <a:cs typeface="Arial" pitchFamily="34" charset="0"/>
              </a:rPr>
              <a:t>– </a:t>
            </a:r>
            <a:r>
              <a:rPr lang="en-US" sz="2400" dirty="0">
                <a:latin typeface="Arial" pitchFamily="34" charset="0"/>
                <a:cs typeface="Arial" pitchFamily="34" charset="0"/>
              </a:rPr>
              <a:t>Hypertension plus </a:t>
            </a:r>
            <a:r>
              <a:rPr lang="en-US" sz="2400" dirty="0" err="1">
                <a:latin typeface="Arial" pitchFamily="34" charset="0"/>
                <a:cs typeface="Arial" pitchFamily="34" charset="0"/>
              </a:rPr>
              <a:t>proteinuria</a:t>
            </a:r>
            <a:r>
              <a:rPr lang="en-US" sz="2400" dirty="0">
                <a:latin typeface="Arial" pitchFamily="34" charset="0"/>
                <a:cs typeface="Arial" pitchFamily="34" charset="0"/>
              </a:rPr>
              <a:t>, edema, or both</a:t>
            </a:r>
          </a:p>
          <a:p>
            <a:pPr marL="514350" indent="-514350"/>
            <a:r>
              <a:rPr lang="en-US" sz="2400" dirty="0">
                <a:latin typeface="Arial" pitchFamily="34" charset="0"/>
                <a:cs typeface="Arial" pitchFamily="34" charset="0"/>
              </a:rPr>
              <a:t>Severe Pre-</a:t>
            </a:r>
            <a:r>
              <a:rPr lang="en-US" sz="2400" dirty="0" err="1">
                <a:latin typeface="Arial" pitchFamily="34" charset="0"/>
                <a:cs typeface="Arial" pitchFamily="34" charset="0"/>
              </a:rPr>
              <a:t>Eclampsia</a:t>
            </a:r>
            <a:r>
              <a:rPr lang="en-US" sz="2400" dirty="0">
                <a:latin typeface="Arial" pitchFamily="34" charset="0"/>
                <a:cs typeface="Arial" pitchFamily="34" charset="0"/>
              </a:rPr>
              <a:t> – BP ≥160/110 plus </a:t>
            </a:r>
            <a:r>
              <a:rPr lang="en-US" sz="2400" dirty="0" err="1">
                <a:latin typeface="Arial" pitchFamily="34" charset="0"/>
                <a:cs typeface="Arial" pitchFamily="34" charset="0"/>
              </a:rPr>
              <a:t>proteinuria</a:t>
            </a:r>
            <a:r>
              <a:rPr lang="en-US" sz="2400" dirty="0">
                <a:latin typeface="Arial" pitchFamily="34" charset="0"/>
                <a:cs typeface="Arial" pitchFamily="34" charset="0"/>
              </a:rPr>
              <a:t> and edema</a:t>
            </a:r>
          </a:p>
          <a:p>
            <a:pPr marL="514350" indent="-514350"/>
            <a:r>
              <a:rPr lang="en-US" sz="2400" dirty="0" err="1">
                <a:latin typeface="Arial" pitchFamily="34" charset="0"/>
                <a:cs typeface="Arial" pitchFamily="34" charset="0"/>
              </a:rPr>
              <a:t>Eclampsia</a:t>
            </a:r>
            <a:r>
              <a:rPr lang="en-US" sz="2400" dirty="0">
                <a:latin typeface="Arial" pitchFamily="34" charset="0"/>
                <a:cs typeface="Arial" pitchFamily="34" charset="0"/>
              </a:rPr>
              <a:t> – </a:t>
            </a:r>
            <a:r>
              <a:rPr lang="en-US" sz="2400" dirty="0" smtClean="0">
                <a:latin typeface="Arial" pitchFamily="34" charset="0"/>
                <a:cs typeface="Arial" pitchFamily="34" charset="0"/>
              </a:rPr>
              <a:t>Hypertension </a:t>
            </a:r>
            <a:r>
              <a:rPr lang="en-US" sz="2400" dirty="0">
                <a:latin typeface="Arial" pitchFamily="34" charset="0"/>
                <a:cs typeface="Arial" pitchFamily="34" charset="0"/>
              </a:rPr>
              <a:t>plus seizures or coma related to underlying neurologic conditions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normAutofit fontScale="90000"/>
          </a:bodyPr>
          <a:lstStyle/>
          <a:p>
            <a:r>
              <a:rPr lang="en-US" sz="3800" b="0" dirty="0" smtClean="0">
                <a:latin typeface="Arial" pitchFamily="34" charset="0"/>
                <a:cs typeface="Arial" pitchFamily="34" charset="0"/>
              </a:rPr>
              <a:t>8. Premature </a:t>
            </a:r>
            <a:r>
              <a:rPr lang="en-US" sz="3800" b="0" dirty="0">
                <a:latin typeface="Arial" pitchFamily="34" charset="0"/>
                <a:cs typeface="Arial" pitchFamily="34" charset="0"/>
              </a:rPr>
              <a:t>Rupture of Membranes (PROM)</a:t>
            </a:r>
          </a:p>
        </p:txBody>
      </p:sp>
      <p:sp>
        <p:nvSpPr>
          <p:cNvPr id="136195" name="Rectangle 3"/>
          <p:cNvSpPr>
            <a:spLocks noGrp="1" noChangeArrowheads="1"/>
          </p:cNvSpPr>
          <p:nvPr>
            <p:ph idx="1"/>
          </p:nvPr>
        </p:nvSpPr>
        <p:spPr/>
        <p:txBody>
          <a:bodyPr/>
          <a:lstStyle/>
          <a:p>
            <a:pPr marL="514350" indent="-514350"/>
            <a:r>
              <a:rPr lang="en-US" sz="2400" dirty="0">
                <a:latin typeface="Arial" pitchFamily="34" charset="0"/>
                <a:cs typeface="Arial" pitchFamily="34" charset="0"/>
              </a:rPr>
              <a:t>If rupture occurs more than 24 hours prior to delivery</a:t>
            </a:r>
          </a:p>
          <a:p>
            <a:pPr marL="514350" indent="-514350"/>
            <a:r>
              <a:rPr lang="en-US" sz="2400" dirty="0">
                <a:latin typeface="Arial" pitchFamily="34" charset="0"/>
                <a:cs typeface="Arial" pitchFamily="34" charset="0"/>
              </a:rPr>
              <a:t>More common with prematurity</a:t>
            </a:r>
          </a:p>
          <a:p>
            <a:pPr marL="514350" indent="-514350"/>
            <a:r>
              <a:rPr lang="en-US" sz="2400" dirty="0">
                <a:latin typeface="Arial" pitchFamily="34" charset="0"/>
                <a:cs typeface="Arial" pitchFamily="34" charset="0"/>
              </a:rPr>
              <a:t>↑ risk of fetal </a:t>
            </a:r>
            <a:r>
              <a:rPr lang="en-US" sz="2400" dirty="0" smtClean="0">
                <a:latin typeface="Arial" pitchFamily="34" charset="0"/>
                <a:cs typeface="Arial" pitchFamily="34" charset="0"/>
              </a:rPr>
              <a:t>infection</a:t>
            </a:r>
          </a:p>
          <a:p>
            <a:pPr marL="514350" indent="-514350"/>
            <a:r>
              <a:rPr lang="en-US" sz="2400" dirty="0" smtClean="0">
                <a:latin typeface="Arial" pitchFamily="34" charset="0"/>
                <a:cs typeface="Arial" pitchFamily="34" charset="0"/>
              </a:rPr>
              <a:t>Decreases amniotic fluid and increases compression on cord</a:t>
            </a:r>
            <a:endParaRPr lang="en-US"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p:txBody>
          <a:bodyPr>
            <a:normAutofit fontScale="90000"/>
          </a:bodyPr>
          <a:lstStyle/>
          <a:p>
            <a:r>
              <a:rPr lang="en-US" sz="3800" b="0" dirty="0" smtClean="0">
                <a:latin typeface="Arial" pitchFamily="34" charset="0"/>
                <a:cs typeface="Arial" pitchFamily="34" charset="0"/>
              </a:rPr>
              <a:t>9. RH </a:t>
            </a:r>
            <a:r>
              <a:rPr lang="en-US" sz="3800" b="0" dirty="0" err="1">
                <a:latin typeface="Arial" pitchFamily="34" charset="0"/>
                <a:cs typeface="Arial" pitchFamily="34" charset="0"/>
              </a:rPr>
              <a:t>Isoimmunization</a:t>
            </a:r>
            <a:r>
              <a:rPr lang="en-US" sz="3800" b="0" dirty="0">
                <a:latin typeface="Arial" pitchFamily="34" charset="0"/>
                <a:cs typeface="Arial" pitchFamily="34" charset="0"/>
              </a:rPr>
              <a:t> or </a:t>
            </a:r>
            <a:r>
              <a:rPr lang="en-US" sz="3800" b="0" dirty="0" err="1">
                <a:latin typeface="Arial" pitchFamily="34" charset="0"/>
                <a:cs typeface="Arial" pitchFamily="34" charset="0"/>
              </a:rPr>
              <a:t>Erythroblastosis</a:t>
            </a:r>
            <a:r>
              <a:rPr lang="en-US" sz="3800" b="0" dirty="0">
                <a:latin typeface="Arial" pitchFamily="34" charset="0"/>
                <a:cs typeface="Arial" pitchFamily="34" charset="0"/>
              </a:rPr>
              <a:t> </a:t>
            </a:r>
            <a:r>
              <a:rPr lang="en-US" sz="3800" b="0" dirty="0" err="1">
                <a:latin typeface="Arial" pitchFamily="34" charset="0"/>
                <a:cs typeface="Arial" pitchFamily="34" charset="0"/>
              </a:rPr>
              <a:t>Fetalis</a:t>
            </a:r>
            <a:endParaRPr lang="en-US" sz="3800" b="0" dirty="0">
              <a:latin typeface="Arial" pitchFamily="34" charset="0"/>
              <a:cs typeface="Arial" pitchFamily="34" charset="0"/>
            </a:endParaRPr>
          </a:p>
        </p:txBody>
      </p:sp>
      <p:sp>
        <p:nvSpPr>
          <p:cNvPr id="137219" name="Rectangle 3"/>
          <p:cNvSpPr>
            <a:spLocks noGrp="1" noChangeArrowheads="1"/>
          </p:cNvSpPr>
          <p:nvPr>
            <p:ph idx="1"/>
          </p:nvPr>
        </p:nvSpPr>
        <p:spPr/>
        <p:txBody>
          <a:bodyPr/>
          <a:lstStyle/>
          <a:p>
            <a:pPr marL="514350" indent="-514350"/>
            <a:r>
              <a:rPr lang="en-US" sz="2400" dirty="0">
                <a:latin typeface="Arial" pitchFamily="34" charset="0"/>
                <a:cs typeface="Arial" pitchFamily="34" charset="0"/>
              </a:rPr>
              <a:t>A type of hemolytic </a:t>
            </a:r>
            <a:r>
              <a:rPr lang="en-US" sz="2400" dirty="0" smtClean="0">
                <a:latin typeface="Arial" pitchFamily="34" charset="0"/>
                <a:cs typeface="Arial" pitchFamily="34" charset="0"/>
              </a:rPr>
              <a:t>anemia; </a:t>
            </a:r>
            <a:r>
              <a:rPr lang="en-US" sz="2400" dirty="0">
                <a:latin typeface="Arial" pitchFamily="34" charset="0"/>
                <a:cs typeface="Arial" pitchFamily="34" charset="0"/>
              </a:rPr>
              <a:t>results form fetal-maternal blood group incompatibility</a:t>
            </a:r>
          </a:p>
          <a:p>
            <a:pPr marL="514350" indent="-514350"/>
            <a:r>
              <a:rPr lang="en-US" sz="2400" dirty="0" err="1">
                <a:latin typeface="Arial" pitchFamily="34" charset="0"/>
                <a:cs typeface="Arial" pitchFamily="34" charset="0"/>
              </a:rPr>
              <a:t>Rh</a:t>
            </a:r>
            <a:r>
              <a:rPr lang="en-US" sz="2400" dirty="0">
                <a:latin typeface="Arial" pitchFamily="34" charset="0"/>
                <a:cs typeface="Arial" pitchFamily="34" charset="0"/>
              </a:rPr>
              <a:t> factor when </a:t>
            </a:r>
            <a:r>
              <a:rPr lang="en-US" sz="2400" dirty="0" smtClean="0">
                <a:latin typeface="Arial" pitchFamily="34" charset="0"/>
                <a:cs typeface="Arial" pitchFamily="34" charset="0"/>
              </a:rPr>
              <a:t>mother’s </a:t>
            </a:r>
            <a:r>
              <a:rPr lang="en-US" sz="2400" dirty="0" err="1">
                <a:latin typeface="Arial" pitchFamily="34" charset="0"/>
                <a:cs typeface="Arial" pitchFamily="34" charset="0"/>
              </a:rPr>
              <a:t>Rh</a:t>
            </a:r>
            <a:r>
              <a:rPr lang="en-US" sz="2400" dirty="0">
                <a:latin typeface="Arial" pitchFamily="34" charset="0"/>
                <a:cs typeface="Arial" pitchFamily="34" charset="0"/>
              </a:rPr>
              <a:t> is negative and infant is </a:t>
            </a:r>
            <a:r>
              <a:rPr lang="en-US" sz="2400" dirty="0" err="1">
                <a:latin typeface="Arial" pitchFamily="34" charset="0"/>
                <a:cs typeface="Arial" pitchFamily="34" charset="0"/>
              </a:rPr>
              <a:t>Rh</a:t>
            </a:r>
            <a:r>
              <a:rPr lang="en-US" sz="2400" dirty="0">
                <a:latin typeface="Arial" pitchFamily="34" charset="0"/>
                <a:cs typeface="Arial" pitchFamily="34" charset="0"/>
              </a:rPr>
              <a:t> positive</a:t>
            </a:r>
          </a:p>
          <a:p>
            <a:pPr marL="514350" indent="-514350"/>
            <a:r>
              <a:rPr lang="en-US" sz="2400" dirty="0" err="1">
                <a:latin typeface="Arial" pitchFamily="34" charset="0"/>
                <a:cs typeface="Arial" pitchFamily="34" charset="0"/>
              </a:rPr>
              <a:t>Isoimmunization</a:t>
            </a:r>
            <a:r>
              <a:rPr lang="en-US" sz="2400" dirty="0">
                <a:latin typeface="Arial" pitchFamily="34" charset="0"/>
                <a:cs typeface="Arial" pitchFamily="34" charset="0"/>
              </a:rPr>
              <a:t> occurs after the first pregnancy</a:t>
            </a:r>
          </a:p>
          <a:p>
            <a:pPr marL="514350" indent="-514350"/>
            <a:r>
              <a:rPr lang="en-US" sz="2400" dirty="0">
                <a:latin typeface="Arial" pitchFamily="34" charset="0"/>
                <a:cs typeface="Arial" pitchFamily="34" charset="0"/>
              </a:rPr>
              <a:t>May result in jaundice and severe anemia</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p:txBody>
          <a:bodyPr/>
          <a:lstStyle/>
          <a:p>
            <a:endParaRPr lang="en-US" dirty="0">
              <a:latin typeface="Arial" pitchFamily="34" charset="0"/>
              <a:cs typeface="Arial" pitchFamily="34" charset="0"/>
            </a:endParaRPr>
          </a:p>
        </p:txBody>
      </p:sp>
      <p:sp>
        <p:nvSpPr>
          <p:cNvPr id="144387" name="Rectangle 3"/>
          <p:cNvSpPr>
            <a:spLocks noGrp="1" noChangeArrowheads="1"/>
          </p:cNvSpPr>
          <p:nvPr>
            <p:ph idx="1"/>
          </p:nvPr>
        </p:nvSpPr>
        <p:spPr/>
        <p:txBody>
          <a:bodyPr/>
          <a:lstStyle/>
          <a:p>
            <a:endParaRPr lang="en-US"/>
          </a:p>
        </p:txBody>
      </p:sp>
      <p:pic>
        <p:nvPicPr>
          <p:cNvPr id="144389" name="Picture 5" descr="09_007"/>
          <p:cNvPicPr>
            <a:picLocks noChangeAspect="1" noChangeArrowheads="1"/>
          </p:cNvPicPr>
          <p:nvPr/>
        </p:nvPicPr>
        <p:blipFill>
          <a:blip r:embed="rId3" cstate="print"/>
          <a:srcRect/>
          <a:stretch>
            <a:fillRect/>
          </a:stretch>
        </p:blipFill>
        <p:spPr bwMode="auto">
          <a:xfrm>
            <a:off x="0" y="46038"/>
            <a:ext cx="9144000" cy="6583362"/>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p:txBody>
          <a:bodyPr/>
          <a:lstStyle/>
          <a:p>
            <a:pPr algn="l"/>
            <a:r>
              <a:rPr lang="en-US" b="0" dirty="0" smtClean="0">
                <a:latin typeface="Arial" pitchFamily="34" charset="0"/>
                <a:cs typeface="Arial" pitchFamily="34" charset="0"/>
              </a:rPr>
              <a:t>10. Habits</a:t>
            </a:r>
            <a:endParaRPr lang="en-US" b="0" dirty="0">
              <a:latin typeface="Arial" pitchFamily="34" charset="0"/>
              <a:cs typeface="Arial" pitchFamily="34" charset="0"/>
            </a:endParaRPr>
          </a:p>
        </p:txBody>
      </p:sp>
      <p:sp>
        <p:nvSpPr>
          <p:cNvPr id="138243" name="Rectangle 3"/>
          <p:cNvSpPr>
            <a:spLocks noGrp="1" noChangeArrowheads="1"/>
          </p:cNvSpPr>
          <p:nvPr>
            <p:ph idx="1"/>
          </p:nvPr>
        </p:nvSpPr>
        <p:spPr>
          <a:xfrm>
            <a:off x="467544" y="1905000"/>
            <a:ext cx="8229600" cy="4953000"/>
          </a:xfrm>
        </p:spPr>
        <p:txBody>
          <a:bodyPr/>
          <a:lstStyle/>
          <a:p>
            <a:pPr marL="514350" indent="-514350"/>
            <a:r>
              <a:rPr lang="en-US" sz="2400" dirty="0">
                <a:latin typeface="Arial" pitchFamily="34" charset="0"/>
                <a:cs typeface="Arial" pitchFamily="34" charset="0"/>
              </a:rPr>
              <a:t>Smoking</a:t>
            </a:r>
          </a:p>
          <a:p>
            <a:pPr marL="514350" indent="-514350"/>
            <a:r>
              <a:rPr lang="en-US" sz="2400" dirty="0">
                <a:latin typeface="Arial" pitchFamily="34" charset="0"/>
                <a:cs typeface="Arial" pitchFamily="34" charset="0"/>
              </a:rPr>
              <a:t>Alcohol intake</a:t>
            </a:r>
          </a:p>
          <a:p>
            <a:pPr marL="514350" indent="-514350"/>
            <a:r>
              <a:rPr lang="en-US" sz="2400" dirty="0">
                <a:latin typeface="Arial" pitchFamily="34" charset="0"/>
                <a:cs typeface="Arial" pitchFamily="34" charset="0"/>
              </a:rPr>
              <a:t>Drug use and </a:t>
            </a:r>
            <a:r>
              <a:rPr lang="en-US" sz="2400" dirty="0" smtClean="0">
                <a:latin typeface="Arial" pitchFamily="34" charset="0"/>
                <a:cs typeface="Arial" pitchFamily="34" charset="0"/>
              </a:rPr>
              <a:t>abuse</a:t>
            </a:r>
            <a:endParaRPr lang="en-US" sz="2400" dirty="0">
              <a:latin typeface="Arial" pitchFamily="34" charset="0"/>
              <a:cs typeface="Arial" pitchFamily="34" charset="0"/>
            </a:endParaRPr>
          </a:p>
        </p:txBody>
      </p:sp>
      <p:pic>
        <p:nvPicPr>
          <p:cNvPr id="98306" name="Picture 2" descr="http://t2.gstatic.com/images?q=tbn:ANd9GcRp3hRmxE_hFdDXu37ZO6MSw-p1b6nWwCalTuR1g6vywwS0-S7Gjw"/>
          <p:cNvPicPr>
            <a:picLocks noChangeAspect="1" noChangeArrowheads="1"/>
          </p:cNvPicPr>
          <p:nvPr/>
        </p:nvPicPr>
        <p:blipFill>
          <a:blip r:embed="rId3" cstate="print"/>
          <a:srcRect/>
          <a:stretch>
            <a:fillRect/>
          </a:stretch>
        </p:blipFill>
        <p:spPr bwMode="auto">
          <a:xfrm>
            <a:off x="4499992" y="1628800"/>
            <a:ext cx="3785611" cy="324036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p:txBody>
          <a:bodyPr/>
          <a:lstStyle/>
          <a:p>
            <a:r>
              <a:rPr lang="en-US" b="0" dirty="0" smtClean="0">
                <a:latin typeface="Arial" pitchFamily="34" charset="0"/>
                <a:cs typeface="Arial" pitchFamily="34" charset="0"/>
              </a:rPr>
              <a:t>11. Multiple </a:t>
            </a:r>
            <a:r>
              <a:rPr lang="en-US" b="0" dirty="0">
                <a:latin typeface="Arial" pitchFamily="34" charset="0"/>
                <a:cs typeface="Arial" pitchFamily="34" charset="0"/>
              </a:rPr>
              <a:t>Gestation</a:t>
            </a:r>
          </a:p>
        </p:txBody>
      </p:sp>
      <p:sp>
        <p:nvSpPr>
          <p:cNvPr id="139267" name="Rectangle 3"/>
          <p:cNvSpPr>
            <a:spLocks noGrp="1" noChangeArrowheads="1"/>
          </p:cNvSpPr>
          <p:nvPr>
            <p:ph idx="1"/>
          </p:nvPr>
        </p:nvSpPr>
        <p:spPr/>
        <p:txBody>
          <a:bodyPr/>
          <a:lstStyle/>
          <a:p>
            <a:pPr marL="514350" indent="-514350"/>
            <a:r>
              <a:rPr lang="en-US" sz="2400" dirty="0">
                <a:latin typeface="Arial" pitchFamily="34" charset="0"/>
                <a:cs typeface="Arial" pitchFamily="34" charset="0"/>
              </a:rPr>
              <a:t>Twins/triplets</a:t>
            </a:r>
          </a:p>
          <a:p>
            <a:pPr marL="514350" indent="-514350"/>
            <a:r>
              <a:rPr lang="en-US" sz="2400" dirty="0">
                <a:latin typeface="Arial" pitchFamily="34" charset="0"/>
                <a:cs typeface="Arial" pitchFamily="34" charset="0"/>
              </a:rPr>
              <a:t>IUGR</a:t>
            </a:r>
          </a:p>
          <a:p>
            <a:pPr marL="514350" indent="-514350"/>
            <a:r>
              <a:rPr lang="en-US" sz="2400" dirty="0">
                <a:latin typeface="Arial" pitchFamily="34" charset="0"/>
                <a:cs typeface="Arial" pitchFamily="34" charset="0"/>
              </a:rPr>
              <a:t>Congenital </a:t>
            </a:r>
            <a:r>
              <a:rPr lang="en-US" sz="2400" dirty="0" smtClean="0">
                <a:latin typeface="Arial" pitchFamily="34" charset="0"/>
                <a:cs typeface="Arial" pitchFamily="34" charset="0"/>
              </a:rPr>
              <a:t>anomalies</a:t>
            </a:r>
            <a:endParaRPr lang="en-US" sz="2400" dirty="0">
              <a:latin typeface="Arial" pitchFamily="34" charset="0"/>
              <a:cs typeface="Arial" pitchFamily="34" charset="0"/>
            </a:endParaRPr>
          </a:p>
        </p:txBody>
      </p:sp>
      <p:pic>
        <p:nvPicPr>
          <p:cNvPr id="96258" name="Picture 2" descr="http://t0.gstatic.com/images?q=tbn:ANd9GcSosvT7tXu3N58--qtkRtj277jSkmKkMFHi-7a3KOyeThWROqos"/>
          <p:cNvPicPr>
            <a:picLocks noChangeAspect="1" noChangeArrowheads="1"/>
          </p:cNvPicPr>
          <p:nvPr/>
        </p:nvPicPr>
        <p:blipFill>
          <a:blip r:embed="rId3" cstate="print"/>
          <a:srcRect/>
          <a:stretch>
            <a:fillRect/>
          </a:stretch>
        </p:blipFill>
        <p:spPr bwMode="auto">
          <a:xfrm>
            <a:off x="1043608" y="2924944"/>
            <a:ext cx="3436633" cy="2088232"/>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p:txBody>
          <a:bodyPr/>
          <a:lstStyle/>
          <a:p>
            <a:r>
              <a:rPr lang="en-US" b="0" dirty="0" smtClean="0">
                <a:latin typeface="Arial" pitchFamily="34" charset="0"/>
                <a:cs typeface="Arial" pitchFamily="34" charset="0"/>
              </a:rPr>
              <a:t>12. </a:t>
            </a:r>
            <a:r>
              <a:rPr lang="en-US" b="0" dirty="0" err="1" smtClean="0">
                <a:latin typeface="Arial" pitchFamily="34" charset="0"/>
                <a:cs typeface="Arial" pitchFamily="34" charset="0"/>
              </a:rPr>
              <a:t>Postmaturity</a:t>
            </a:r>
            <a:endParaRPr lang="en-US" b="0" dirty="0">
              <a:latin typeface="Arial" pitchFamily="34" charset="0"/>
              <a:cs typeface="Arial" pitchFamily="34" charset="0"/>
            </a:endParaRPr>
          </a:p>
        </p:txBody>
      </p:sp>
      <p:sp>
        <p:nvSpPr>
          <p:cNvPr id="140291" name="Rectangle 3"/>
          <p:cNvSpPr>
            <a:spLocks noGrp="1" noChangeArrowheads="1"/>
          </p:cNvSpPr>
          <p:nvPr>
            <p:ph idx="1"/>
          </p:nvPr>
        </p:nvSpPr>
        <p:spPr/>
        <p:txBody>
          <a:bodyPr>
            <a:normAutofit/>
          </a:bodyPr>
          <a:lstStyle/>
          <a:p>
            <a:pPr marL="514350" indent="-514350"/>
            <a:r>
              <a:rPr lang="en-US" sz="2400" dirty="0">
                <a:latin typeface="Arial" pitchFamily="34" charset="0"/>
                <a:cs typeface="Arial" pitchFamily="34" charset="0"/>
              </a:rPr>
              <a:t>Placental function </a:t>
            </a:r>
            <a:r>
              <a:rPr lang="en-US" sz="2400" dirty="0" smtClean="0">
                <a:latin typeface="Arial" pitchFamily="34" charset="0"/>
                <a:cs typeface="Arial" pitchFamily="34" charset="0"/>
              </a:rPr>
              <a:t>declines</a:t>
            </a:r>
          </a:p>
          <a:p>
            <a:pPr marL="514350" indent="-514350"/>
            <a:r>
              <a:rPr lang="en-US" sz="2400" dirty="0" smtClean="0">
                <a:latin typeface="Arial" pitchFamily="34" charset="0"/>
                <a:cs typeface="Arial" pitchFamily="34" charset="0"/>
              </a:rPr>
              <a:t>Greater than 42 weeks’ gestation</a:t>
            </a:r>
          </a:p>
          <a:p>
            <a:pPr marL="514350" indent="-514350"/>
            <a:r>
              <a:rPr lang="en-US" sz="2400" dirty="0" smtClean="0">
                <a:latin typeface="Arial" pitchFamily="34" charset="0"/>
                <a:cs typeface="Arial" pitchFamily="34" charset="0"/>
              </a:rPr>
              <a:t>Can cause maternal and fetal issues</a:t>
            </a:r>
            <a:endParaRPr lang="en-US" sz="2400" dirty="0">
              <a:latin typeface="Arial" pitchFamily="34" charset="0"/>
              <a:cs typeface="Arial" pitchFamily="34" charset="0"/>
            </a:endParaRPr>
          </a:p>
          <a:p>
            <a:pPr marL="514350" indent="-514350"/>
            <a:r>
              <a:rPr lang="en-US" sz="2400" dirty="0">
                <a:latin typeface="Arial" pitchFamily="34" charset="0"/>
                <a:cs typeface="Arial" pitchFamily="34" charset="0"/>
              </a:rPr>
              <a:t>SGA, signs of </a:t>
            </a:r>
            <a:r>
              <a:rPr lang="en-US" sz="2400" dirty="0" smtClean="0">
                <a:latin typeface="Arial" pitchFamily="34" charset="0"/>
                <a:cs typeface="Arial" pitchFamily="34" charset="0"/>
              </a:rPr>
              <a:t>wasting (placenta not able to supply nutrients, fetus can lose weight)</a:t>
            </a:r>
            <a:endParaRPr lang="en-US" sz="2400" dirty="0">
              <a:latin typeface="Arial" pitchFamily="34" charset="0"/>
              <a:cs typeface="Arial" pitchFamily="34" charset="0"/>
            </a:endParaRPr>
          </a:p>
          <a:p>
            <a:pPr marL="514350" indent="-514350"/>
            <a:r>
              <a:rPr lang="en-US" sz="2400" dirty="0">
                <a:latin typeface="Arial" pitchFamily="34" charset="0"/>
                <a:cs typeface="Arial" pitchFamily="34" charset="0"/>
              </a:rPr>
              <a:t>Intra-uterine asphyxia, ?death</a:t>
            </a:r>
          </a:p>
          <a:p>
            <a:pPr marL="514350" indent="-514350"/>
            <a:r>
              <a:rPr lang="en-US" sz="2400" dirty="0" smtClean="0">
                <a:latin typeface="Arial" pitchFamily="34" charset="0"/>
                <a:cs typeface="Arial" pitchFamily="34" charset="0"/>
              </a:rPr>
              <a:t>Presentation</a:t>
            </a:r>
            <a:endParaRPr lang="en-US" sz="2400" dirty="0">
              <a:latin typeface="Arial" pitchFamily="34" charset="0"/>
              <a:cs typeface="Arial" pitchFamily="34" charset="0"/>
            </a:endParaRPr>
          </a:p>
          <a:p>
            <a:pPr marL="914400" lvl="1" indent="-514350"/>
            <a:r>
              <a:rPr lang="en-US" sz="2400" dirty="0" smtClean="0">
                <a:latin typeface="Arial" pitchFamily="34" charset="0"/>
                <a:cs typeface="Arial" pitchFamily="34" charset="0"/>
              </a:rPr>
              <a:t>Dry, </a:t>
            </a:r>
            <a:r>
              <a:rPr lang="en-US" sz="2400" dirty="0">
                <a:latin typeface="Arial" pitchFamily="34" charset="0"/>
                <a:cs typeface="Arial" pitchFamily="34" charset="0"/>
              </a:rPr>
              <a:t>cracked </a:t>
            </a:r>
            <a:r>
              <a:rPr lang="en-US" sz="2400" dirty="0" smtClean="0">
                <a:latin typeface="Arial" pitchFamily="34" charset="0"/>
                <a:cs typeface="Arial" pitchFamily="34" charset="0"/>
              </a:rPr>
              <a:t>skin; long nails; excessive hair</a:t>
            </a:r>
            <a:endParaRPr lang="en-US" sz="2400" dirty="0">
              <a:latin typeface="Arial" pitchFamily="34" charset="0"/>
              <a:cs typeface="Arial" pitchFamily="34" charset="0"/>
            </a:endParaRPr>
          </a:p>
          <a:p>
            <a:pPr marL="914400" lvl="1" indent="-514350"/>
            <a:r>
              <a:rPr lang="en-US" sz="2400" dirty="0" err="1" smtClean="0">
                <a:latin typeface="Arial" pitchFamily="34" charset="0"/>
                <a:cs typeface="Arial" pitchFamily="34" charset="0"/>
              </a:rPr>
              <a:t>Meconium</a:t>
            </a:r>
            <a:r>
              <a:rPr lang="en-US" sz="2400" dirty="0" smtClean="0">
                <a:latin typeface="Arial" pitchFamily="34" charset="0"/>
                <a:cs typeface="Arial" pitchFamily="34" charset="0"/>
              </a:rPr>
              <a:t> </a:t>
            </a:r>
            <a:r>
              <a:rPr lang="en-US" sz="2400" dirty="0">
                <a:latin typeface="Arial" pitchFamily="34" charset="0"/>
                <a:cs typeface="Arial" pitchFamily="34" charset="0"/>
              </a:rPr>
              <a:t>staining</a:t>
            </a:r>
          </a:p>
          <a:p>
            <a:pPr marL="514350" indent="-514350"/>
            <a:r>
              <a:rPr lang="en-US" sz="2400" dirty="0">
                <a:latin typeface="Arial" pitchFamily="34" charset="0"/>
                <a:cs typeface="Arial" pitchFamily="34" charset="0"/>
              </a:rPr>
              <a:t>May require induction or </a:t>
            </a:r>
            <a:r>
              <a:rPr lang="en-US" sz="2400" dirty="0" smtClean="0">
                <a:latin typeface="Arial" pitchFamily="34" charset="0"/>
                <a:cs typeface="Arial" pitchFamily="34" charset="0"/>
              </a:rPr>
              <a:t>caesarean </a:t>
            </a:r>
            <a:r>
              <a:rPr lang="en-US" sz="2400" dirty="0">
                <a:latin typeface="Arial" pitchFamily="34" charset="0"/>
                <a:cs typeface="Arial" pitchFamily="34" charset="0"/>
              </a:rPr>
              <a:t>section</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p:txBody>
          <a:bodyPr/>
          <a:lstStyle/>
          <a:p>
            <a:r>
              <a:rPr lang="en-US" b="0" dirty="0" smtClean="0">
                <a:latin typeface="Arial" pitchFamily="34" charset="0"/>
                <a:cs typeface="Arial" pitchFamily="34" charset="0"/>
              </a:rPr>
              <a:t>13. </a:t>
            </a:r>
            <a:r>
              <a:rPr lang="en-US" b="0" dirty="0" err="1" smtClean="0">
                <a:latin typeface="Arial" pitchFamily="34" charset="0"/>
                <a:cs typeface="Arial" pitchFamily="34" charset="0"/>
              </a:rPr>
              <a:t>Uteroplacental</a:t>
            </a:r>
            <a:r>
              <a:rPr lang="en-US" b="0" dirty="0" smtClean="0">
                <a:latin typeface="Arial" pitchFamily="34" charset="0"/>
                <a:cs typeface="Arial" pitchFamily="34" charset="0"/>
              </a:rPr>
              <a:t> </a:t>
            </a:r>
            <a:r>
              <a:rPr lang="en-US" b="0" dirty="0">
                <a:latin typeface="Arial" pitchFamily="34" charset="0"/>
                <a:cs typeface="Arial" pitchFamily="34" charset="0"/>
              </a:rPr>
              <a:t>I</a:t>
            </a:r>
            <a:r>
              <a:rPr lang="en-US" b="0" dirty="0" smtClean="0">
                <a:latin typeface="Arial" pitchFamily="34" charset="0"/>
                <a:cs typeface="Arial" pitchFamily="34" charset="0"/>
              </a:rPr>
              <a:t>nsufficiency</a:t>
            </a:r>
            <a:endParaRPr lang="en-US" b="0" dirty="0">
              <a:latin typeface="Arial" pitchFamily="34" charset="0"/>
              <a:cs typeface="Arial" pitchFamily="34" charset="0"/>
            </a:endParaRPr>
          </a:p>
        </p:txBody>
      </p:sp>
      <p:sp>
        <p:nvSpPr>
          <p:cNvPr id="141315" name="Rectangle 3"/>
          <p:cNvSpPr>
            <a:spLocks noGrp="1" noChangeArrowheads="1"/>
          </p:cNvSpPr>
          <p:nvPr>
            <p:ph idx="1"/>
          </p:nvPr>
        </p:nvSpPr>
        <p:spPr>
          <a:xfrm>
            <a:off x="457200" y="1600200"/>
            <a:ext cx="8229600" cy="4972072"/>
          </a:xfrm>
        </p:spPr>
        <p:txBody>
          <a:bodyPr>
            <a:normAutofit/>
          </a:bodyPr>
          <a:lstStyle/>
          <a:p>
            <a:pPr marL="514350" indent="-514350"/>
            <a:r>
              <a:rPr lang="en-US" sz="2400" dirty="0">
                <a:latin typeface="Arial" pitchFamily="34" charset="0"/>
                <a:cs typeface="Arial" pitchFamily="34" charset="0"/>
              </a:rPr>
              <a:t>May result from PIH</a:t>
            </a:r>
          </a:p>
          <a:p>
            <a:pPr marL="514350" indent="-514350"/>
            <a:r>
              <a:rPr lang="en-US" sz="2400" dirty="0">
                <a:latin typeface="Arial" pitchFamily="34" charset="0"/>
                <a:cs typeface="Arial" pitchFamily="34" charset="0"/>
              </a:rPr>
              <a:t>May occur with post maturity</a:t>
            </a:r>
          </a:p>
          <a:p>
            <a:pPr marL="514350" indent="-514350"/>
            <a:r>
              <a:rPr lang="en-US" sz="2400" dirty="0">
                <a:latin typeface="Arial" pitchFamily="34" charset="0"/>
                <a:cs typeface="Arial" pitchFamily="34" charset="0"/>
              </a:rPr>
              <a:t>Inadequate blood flow to the </a:t>
            </a:r>
            <a:r>
              <a:rPr lang="en-US" sz="2400" dirty="0" smtClean="0">
                <a:latin typeface="Arial" pitchFamily="34" charset="0"/>
                <a:cs typeface="Arial" pitchFamily="34" charset="0"/>
              </a:rPr>
              <a:t>placenta</a:t>
            </a:r>
          </a:p>
          <a:p>
            <a:pPr marL="514350" indent="-514350"/>
            <a:r>
              <a:rPr lang="en-US" sz="2400" dirty="0" smtClean="0">
                <a:latin typeface="Arial" pitchFamily="34" charset="0"/>
                <a:cs typeface="Arial" pitchFamily="34" charset="0"/>
              </a:rPr>
              <a:t>Should be suspected with the 3</a:t>
            </a:r>
            <a:r>
              <a:rPr lang="en-US" sz="2400" baseline="30000" dirty="0" smtClean="0">
                <a:latin typeface="Arial" pitchFamily="34" charset="0"/>
                <a:cs typeface="Arial" pitchFamily="34" charset="0"/>
              </a:rPr>
              <a:t>rd</a:t>
            </a:r>
            <a:r>
              <a:rPr lang="en-US" sz="2400" dirty="0" smtClean="0">
                <a:latin typeface="Arial" pitchFamily="34" charset="0"/>
                <a:cs typeface="Arial" pitchFamily="34" charset="0"/>
              </a:rPr>
              <a:t> trimester </a:t>
            </a:r>
            <a:r>
              <a:rPr lang="en-CA" sz="2400" dirty="0" smtClean="0"/>
              <a:t>–</a:t>
            </a:r>
            <a:r>
              <a:rPr lang="en-US" sz="2400" dirty="0" smtClean="0">
                <a:latin typeface="Arial" pitchFamily="34" charset="0"/>
                <a:cs typeface="Arial" pitchFamily="34" charset="0"/>
              </a:rPr>
              <a:t> bleeding or </a:t>
            </a:r>
            <a:r>
              <a:rPr lang="en-US" sz="2400" dirty="0" err="1" smtClean="0">
                <a:latin typeface="Arial" pitchFamily="34" charset="0"/>
                <a:cs typeface="Arial" pitchFamily="34" charset="0"/>
              </a:rPr>
              <a:t>oligohydromnios</a:t>
            </a:r>
            <a:endParaRPr lang="en-US" sz="2400" dirty="0" smtClean="0">
              <a:latin typeface="Arial" pitchFamily="34" charset="0"/>
              <a:cs typeface="Arial" pitchFamily="34" charset="0"/>
            </a:endParaRPr>
          </a:p>
          <a:p>
            <a:pPr marL="514350" indent="-514350"/>
            <a:r>
              <a:rPr lang="en-US" sz="2400" dirty="0" smtClean="0">
                <a:latin typeface="Arial" pitchFamily="34" charset="0"/>
                <a:cs typeface="Arial" pitchFamily="34" charset="0"/>
              </a:rPr>
              <a:t>May cause IUGR, chronic intrauterine asphyxia, </a:t>
            </a:r>
            <a:r>
              <a:rPr lang="en-US" sz="2400" dirty="0" err="1" smtClean="0">
                <a:latin typeface="Arial" pitchFamily="34" charset="0"/>
                <a:cs typeface="Arial" pitchFamily="34" charset="0"/>
              </a:rPr>
              <a:t>meconium</a:t>
            </a:r>
            <a:r>
              <a:rPr lang="en-US" sz="2400" dirty="0" smtClean="0">
                <a:latin typeface="Arial" pitchFamily="34" charset="0"/>
                <a:cs typeface="Arial" pitchFamily="34" charset="0"/>
              </a:rPr>
              <a:t> aspiration</a:t>
            </a:r>
          </a:p>
          <a:p>
            <a:pPr marL="514350" indent="-514350"/>
            <a:r>
              <a:rPr lang="en-US" sz="2400" dirty="0" smtClean="0">
                <a:latin typeface="Arial" pitchFamily="34" charset="0"/>
                <a:cs typeface="Arial" pitchFamily="34" charset="0"/>
              </a:rPr>
              <a:t>Assessment of placental function</a:t>
            </a:r>
          </a:p>
          <a:p>
            <a:pPr marL="715963" indent="-179388">
              <a:buAutoNum type="alphaLcPeriod"/>
            </a:pPr>
            <a:r>
              <a:rPr lang="en-US" sz="2400" dirty="0" smtClean="0">
                <a:latin typeface="Arial" pitchFamily="34" charset="0"/>
                <a:cs typeface="Arial" pitchFamily="34" charset="0"/>
              </a:rPr>
              <a:t>Fetal Heart Rate (FHR) monitoring</a:t>
            </a:r>
          </a:p>
          <a:p>
            <a:pPr marL="715963" indent="-179388">
              <a:buAutoNum type="alphaLcPeriod"/>
            </a:pPr>
            <a:r>
              <a:rPr lang="en-US" sz="2400" dirty="0" smtClean="0">
                <a:latin typeface="Arial" pitchFamily="34" charset="0"/>
                <a:cs typeface="Arial" pitchFamily="34" charset="0"/>
              </a:rPr>
              <a:t>L/S ratio (Sample by amniocentesis)</a:t>
            </a:r>
          </a:p>
          <a:p>
            <a:pPr marL="514350" indent="-514350">
              <a:buNone/>
            </a:pPr>
            <a:r>
              <a:rPr lang="en-US" sz="2400" dirty="0" smtClean="0">
                <a:latin typeface="Arial" pitchFamily="34" charset="0"/>
                <a:cs typeface="Arial" pitchFamily="34" charset="0"/>
              </a:rPr>
              <a:t>*Urinary </a:t>
            </a:r>
            <a:r>
              <a:rPr lang="en-US" sz="2400" dirty="0" err="1" smtClean="0">
                <a:latin typeface="Arial" pitchFamily="34" charset="0"/>
                <a:cs typeface="Arial" pitchFamily="34" charset="0"/>
              </a:rPr>
              <a:t>estriol</a:t>
            </a:r>
            <a:r>
              <a:rPr lang="en-US" sz="2400" dirty="0" smtClean="0">
                <a:latin typeface="Arial" pitchFamily="34" charset="0"/>
                <a:cs typeface="Arial" pitchFamily="34" charset="0"/>
              </a:rPr>
              <a:t> level are not done anymore</a:t>
            </a:r>
          </a:p>
          <a:p>
            <a:pPr>
              <a:buNone/>
            </a:pPr>
            <a:endParaRPr lang="en-US" dirty="0">
              <a:latin typeface="Arial" pitchFamily="34" charset="0"/>
              <a:cs typeface="Arial" pitchFamily="34" charset="0"/>
            </a:endParaRPr>
          </a:p>
          <a:p>
            <a:pPr>
              <a:buFont typeface="Wingdings" pitchFamily="2" charset="2"/>
              <a:buNone/>
            </a:pPr>
            <a:endParaRPr lang="en-US" dirty="0">
              <a:latin typeface="Arial" pitchFamily="34" charset="0"/>
              <a:cs typeface="Arial" pitchFamily="34" charset="0"/>
            </a:endParaRPr>
          </a:p>
          <a:p>
            <a:endParaRPr lang="en-US" dirty="0">
              <a:latin typeface="Arial" pitchFamily="34" charset="0"/>
              <a:cs typeface="Arial" pitchFamily="34" charset="0"/>
            </a:endParaRPr>
          </a:p>
          <a:p>
            <a:endParaRPr lang="en-U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158" y="0"/>
            <a:ext cx="8429684" cy="5447645"/>
          </a:xfrm>
          <a:prstGeom prst="rect">
            <a:avLst/>
          </a:prstGeom>
          <a:noFill/>
        </p:spPr>
        <p:txBody>
          <a:bodyPr wrap="square" rtlCol="0">
            <a:spAutoFit/>
          </a:bodyPr>
          <a:lstStyle/>
          <a:p>
            <a:r>
              <a:rPr lang="en-CA" sz="3600" dirty="0" smtClean="0">
                <a:solidFill>
                  <a:schemeClr val="accent3"/>
                </a:solidFill>
              </a:rPr>
              <a:t>14. Gestational Diabetes Mellitus (GDM)</a:t>
            </a:r>
          </a:p>
          <a:p>
            <a:endParaRPr lang="en-CA" sz="2800" b="1" dirty="0" smtClean="0"/>
          </a:p>
          <a:p>
            <a:endParaRPr lang="en-CA" sz="2800" b="1" dirty="0" smtClean="0"/>
          </a:p>
          <a:p>
            <a:pPr marL="514350" indent="-514350" fontAlgn="base">
              <a:spcBef>
                <a:spcPct val="20000"/>
              </a:spcBef>
              <a:spcAft>
                <a:spcPct val="0"/>
              </a:spcAft>
              <a:buClr>
                <a:srgbClr val="003366"/>
              </a:buClr>
              <a:buSzPct val="90000"/>
              <a:buFont typeface="Wingdings" pitchFamily="2" charset="2"/>
              <a:buChar char="n"/>
            </a:pPr>
            <a:r>
              <a:rPr lang="en-CA" sz="2400" dirty="0">
                <a:solidFill>
                  <a:srgbClr val="000000"/>
                </a:solidFill>
                <a:latin typeface="Arial" pitchFamily="34" charset="0"/>
                <a:cs typeface="Arial" pitchFamily="34" charset="0"/>
              </a:rPr>
              <a:t>S</a:t>
            </a:r>
            <a:r>
              <a:rPr lang="en-CA" sz="2400" dirty="0" smtClean="0">
                <a:solidFill>
                  <a:srgbClr val="000000"/>
                </a:solidFill>
                <a:latin typeface="Arial" pitchFamily="34" charset="0"/>
                <a:cs typeface="Arial" pitchFamily="34" charset="0"/>
              </a:rPr>
              <a:t>creened </a:t>
            </a:r>
            <a:r>
              <a:rPr lang="en-CA" sz="2400" dirty="0">
                <a:solidFill>
                  <a:srgbClr val="000000"/>
                </a:solidFill>
                <a:latin typeface="Arial" pitchFamily="34" charset="0"/>
                <a:cs typeface="Arial" pitchFamily="34" charset="0"/>
              </a:rPr>
              <a:t>for at </a:t>
            </a:r>
            <a:r>
              <a:rPr lang="en-CA" sz="2400" dirty="0" smtClean="0">
                <a:solidFill>
                  <a:srgbClr val="000000"/>
                </a:solidFill>
                <a:latin typeface="Arial" pitchFamily="34" charset="0"/>
                <a:cs typeface="Arial" pitchFamily="34" charset="0"/>
              </a:rPr>
              <a:t>24 - 28 weeks’ </a:t>
            </a:r>
            <a:r>
              <a:rPr lang="en-CA" sz="2400" dirty="0">
                <a:solidFill>
                  <a:srgbClr val="000000"/>
                </a:solidFill>
                <a:latin typeface="Arial" pitchFamily="34" charset="0"/>
                <a:cs typeface="Arial" pitchFamily="34" charset="0"/>
              </a:rPr>
              <a:t>gestation with glucose challenge </a:t>
            </a:r>
            <a:r>
              <a:rPr lang="en-CA" sz="2400" dirty="0" smtClean="0">
                <a:solidFill>
                  <a:srgbClr val="000000"/>
                </a:solidFill>
                <a:latin typeface="Arial" pitchFamily="34" charset="0"/>
                <a:cs typeface="Arial" pitchFamily="34" charset="0"/>
              </a:rPr>
              <a:t>test</a:t>
            </a:r>
            <a:endParaRPr lang="en-CA" sz="2400" dirty="0">
              <a:solidFill>
                <a:srgbClr val="000000"/>
              </a:solidFill>
              <a:latin typeface="Arial" pitchFamily="34" charset="0"/>
              <a:cs typeface="Arial" pitchFamily="34" charset="0"/>
            </a:endParaRPr>
          </a:p>
          <a:p>
            <a:pPr marL="514350" indent="-514350" fontAlgn="base">
              <a:spcBef>
                <a:spcPct val="20000"/>
              </a:spcBef>
              <a:spcAft>
                <a:spcPct val="0"/>
              </a:spcAft>
              <a:buClr>
                <a:srgbClr val="003366"/>
              </a:buClr>
              <a:buSzPct val="90000"/>
              <a:buFont typeface="Wingdings" pitchFamily="2" charset="2"/>
              <a:buChar char="n"/>
            </a:pPr>
            <a:r>
              <a:rPr lang="en-CA" sz="2400" dirty="0">
                <a:solidFill>
                  <a:srgbClr val="000000"/>
                </a:solidFill>
                <a:latin typeface="Arial" pitchFamily="34" charset="0"/>
                <a:cs typeface="Arial" pitchFamily="34" charset="0"/>
              </a:rPr>
              <a:t>Abnormal glucose tolerance that is first recognized during pregnancy (3</a:t>
            </a:r>
            <a:r>
              <a:rPr lang="en-CA" sz="2400" dirty="0" smtClean="0">
                <a:solidFill>
                  <a:srgbClr val="000000"/>
                </a:solidFill>
                <a:latin typeface="Arial" pitchFamily="34" charset="0"/>
                <a:cs typeface="Arial" pitchFamily="34" charset="0"/>
              </a:rPr>
              <a:t>%)</a:t>
            </a:r>
            <a:endParaRPr lang="en-CA" sz="2400" dirty="0">
              <a:solidFill>
                <a:srgbClr val="000000"/>
              </a:solidFill>
              <a:latin typeface="Arial" pitchFamily="34" charset="0"/>
              <a:cs typeface="Arial" pitchFamily="34" charset="0"/>
            </a:endParaRPr>
          </a:p>
          <a:p>
            <a:pPr marL="514350" indent="-514350" fontAlgn="base">
              <a:spcBef>
                <a:spcPct val="20000"/>
              </a:spcBef>
              <a:spcAft>
                <a:spcPct val="0"/>
              </a:spcAft>
              <a:buClr>
                <a:srgbClr val="003366"/>
              </a:buClr>
              <a:buSzPct val="90000"/>
              <a:buFont typeface="Wingdings" pitchFamily="2" charset="2"/>
              <a:buChar char="n"/>
            </a:pPr>
            <a:r>
              <a:rPr lang="en-CA" sz="2400" dirty="0">
                <a:solidFill>
                  <a:srgbClr val="000000"/>
                </a:solidFill>
                <a:latin typeface="Arial" pitchFamily="34" charset="0"/>
                <a:cs typeface="Arial" pitchFamily="34" charset="0"/>
              </a:rPr>
              <a:t>Poor blood sugar control will lead to </a:t>
            </a:r>
            <a:r>
              <a:rPr lang="en-CA" sz="2400" dirty="0" err="1">
                <a:solidFill>
                  <a:srgbClr val="000000"/>
                </a:solidFill>
                <a:latin typeface="Arial" pitchFamily="34" charset="0"/>
                <a:cs typeface="Arial" pitchFamily="34" charset="0"/>
              </a:rPr>
              <a:t>macrosomia</a:t>
            </a:r>
            <a:r>
              <a:rPr lang="en-CA" sz="2400" dirty="0">
                <a:solidFill>
                  <a:srgbClr val="000000"/>
                </a:solidFill>
                <a:latin typeface="Arial" pitchFamily="34" charset="0"/>
                <a:cs typeface="Arial" pitchFamily="34" charset="0"/>
              </a:rPr>
              <a:t> </a:t>
            </a:r>
          </a:p>
          <a:p>
            <a:pPr marL="514350" indent="-514350" fontAlgn="base">
              <a:spcBef>
                <a:spcPct val="20000"/>
              </a:spcBef>
              <a:spcAft>
                <a:spcPct val="0"/>
              </a:spcAft>
              <a:buClr>
                <a:srgbClr val="003366"/>
              </a:buClr>
              <a:buSzPct val="90000"/>
              <a:buFont typeface="Wingdings" pitchFamily="2" charset="2"/>
              <a:buChar char="n"/>
            </a:pPr>
            <a:r>
              <a:rPr lang="en-CA" sz="2400" dirty="0" smtClean="0">
                <a:solidFill>
                  <a:srgbClr val="000000"/>
                </a:solidFill>
                <a:latin typeface="Arial" pitchFamily="34" charset="0"/>
                <a:cs typeface="Arial" pitchFamily="34" charset="0"/>
              </a:rPr>
              <a:t>(Birth </a:t>
            </a:r>
            <a:r>
              <a:rPr lang="en-CA" sz="2400" dirty="0">
                <a:solidFill>
                  <a:srgbClr val="000000"/>
                </a:solidFill>
                <a:latin typeface="Arial" pitchFamily="34" charset="0"/>
                <a:cs typeface="Arial" pitchFamily="34" charset="0"/>
              </a:rPr>
              <a:t>weight &gt; 4000g</a:t>
            </a:r>
            <a:r>
              <a:rPr lang="en-CA" sz="2400" dirty="0" smtClean="0">
                <a:solidFill>
                  <a:srgbClr val="000000"/>
                </a:solidFill>
                <a:latin typeface="Arial" pitchFamily="34" charset="0"/>
                <a:cs typeface="Arial" pitchFamily="34" charset="0"/>
              </a:rPr>
              <a:t>)</a:t>
            </a:r>
            <a:endParaRPr lang="en-CA" sz="2400" dirty="0">
              <a:solidFill>
                <a:srgbClr val="000000"/>
              </a:solidFill>
              <a:latin typeface="Arial" pitchFamily="34" charset="0"/>
              <a:cs typeface="Arial" pitchFamily="34" charset="0"/>
            </a:endParaRPr>
          </a:p>
          <a:p>
            <a:pPr marL="514350" indent="-514350" fontAlgn="base">
              <a:spcBef>
                <a:spcPct val="20000"/>
              </a:spcBef>
              <a:spcAft>
                <a:spcPct val="0"/>
              </a:spcAft>
              <a:buClr>
                <a:srgbClr val="003366"/>
              </a:buClr>
              <a:buSzPct val="90000"/>
              <a:buFont typeface="Wingdings" pitchFamily="2" charset="2"/>
              <a:buChar char="n"/>
            </a:pPr>
            <a:r>
              <a:rPr lang="en-CA" sz="2400" dirty="0">
                <a:solidFill>
                  <a:srgbClr val="000000"/>
                </a:solidFill>
                <a:latin typeface="Arial" pitchFamily="34" charset="0"/>
                <a:cs typeface="Arial" pitchFamily="34" charset="0"/>
              </a:rPr>
              <a:t>With proper maternal glycemic control, pregnancies can proceed to full term and have normal </a:t>
            </a:r>
            <a:r>
              <a:rPr lang="en-CA" sz="2400" dirty="0" smtClean="0">
                <a:solidFill>
                  <a:srgbClr val="000000"/>
                </a:solidFill>
                <a:latin typeface="Arial" pitchFamily="34" charset="0"/>
                <a:cs typeface="Arial" pitchFamily="34" charset="0"/>
              </a:rPr>
              <a:t>deliveries</a:t>
            </a:r>
            <a:endParaRPr lang="en-CA" sz="2400" dirty="0">
              <a:solidFill>
                <a:srgbClr val="000000"/>
              </a:solidFill>
              <a:latin typeface="Arial" pitchFamily="34" charset="0"/>
              <a:cs typeface="Arial" pitchFamily="34" charset="0"/>
            </a:endParaRPr>
          </a:p>
          <a:p>
            <a:pPr>
              <a:buFont typeface="Arial" pitchFamily="34" charset="0"/>
              <a:buChar char="•"/>
            </a:pPr>
            <a:endParaRPr lang="en-CA" sz="2000" dirty="0" smtClean="0"/>
          </a:p>
          <a:p>
            <a:endParaRPr lang="en-CA" sz="20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ctrTitle"/>
          </p:nvPr>
        </p:nvSpPr>
        <p:spPr/>
        <p:txBody>
          <a:bodyPr/>
          <a:lstStyle/>
          <a:p>
            <a:r>
              <a:rPr lang="en-US" b="0" dirty="0" smtClean="0">
                <a:solidFill>
                  <a:schemeClr val="tx1"/>
                </a:solidFill>
                <a:latin typeface="Arial" pitchFamily="34" charset="0"/>
                <a:cs typeface="Arial" pitchFamily="34" charset="0"/>
              </a:rPr>
              <a:t>High-Risk </a:t>
            </a:r>
            <a:r>
              <a:rPr lang="en-US" b="0" dirty="0">
                <a:solidFill>
                  <a:schemeClr val="tx1"/>
                </a:solidFill>
                <a:latin typeface="Arial" pitchFamily="34" charset="0"/>
                <a:cs typeface="Arial" pitchFamily="34" charset="0"/>
              </a:rPr>
              <a:t>Pregnancy</a:t>
            </a:r>
          </a:p>
        </p:txBody>
      </p:sp>
      <p:pic>
        <p:nvPicPr>
          <p:cNvPr id="103429" name="Picture 5" descr="mother"/>
          <p:cNvPicPr>
            <a:picLocks noChangeAspect="1" noChangeArrowheads="1"/>
          </p:cNvPicPr>
          <p:nvPr/>
        </p:nvPicPr>
        <p:blipFill>
          <a:blip r:embed="rId3" cstate="print"/>
          <a:srcRect/>
          <a:stretch>
            <a:fillRect/>
          </a:stretch>
        </p:blipFill>
        <p:spPr bwMode="auto">
          <a:xfrm>
            <a:off x="3707904" y="3429000"/>
            <a:ext cx="1598475" cy="2861270"/>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46186" y="4941168"/>
            <a:ext cx="7858180" cy="830997"/>
          </a:xfrm>
          <a:prstGeom prst="rect">
            <a:avLst/>
          </a:prstGeom>
          <a:noFill/>
        </p:spPr>
        <p:txBody>
          <a:bodyPr wrap="square" rtlCol="0">
            <a:spAutoFit/>
          </a:bodyPr>
          <a:lstStyle/>
          <a:p>
            <a:r>
              <a:rPr lang="en-CA" sz="2400" dirty="0" err="1" smtClean="0"/>
              <a:t>Macrosomic</a:t>
            </a:r>
            <a:r>
              <a:rPr lang="en-CA" sz="2400" dirty="0" smtClean="0"/>
              <a:t> infant.  Excess of fat and </a:t>
            </a:r>
            <a:r>
              <a:rPr lang="en-CA" sz="2400" dirty="0" err="1" smtClean="0"/>
              <a:t>organomegaly</a:t>
            </a:r>
            <a:r>
              <a:rPr lang="en-CA" sz="2400" dirty="0" smtClean="0"/>
              <a:t> (liver and heart).</a:t>
            </a:r>
            <a:endParaRPr lang="en-CA" sz="2400" dirty="0"/>
          </a:p>
        </p:txBody>
      </p:sp>
      <p:pic>
        <p:nvPicPr>
          <p:cNvPr id="88066" name="Picture 2" descr="http://easypediatrics.com/wp-content/uploads/2010/08/infant-of-diabetic-mother.jpg"/>
          <p:cNvPicPr>
            <a:picLocks noChangeAspect="1" noChangeArrowheads="1"/>
          </p:cNvPicPr>
          <p:nvPr/>
        </p:nvPicPr>
        <p:blipFill>
          <a:blip r:embed="rId3" cstate="print"/>
          <a:srcRect/>
          <a:stretch>
            <a:fillRect/>
          </a:stretch>
        </p:blipFill>
        <p:spPr bwMode="auto">
          <a:xfrm>
            <a:off x="1979712" y="1700808"/>
            <a:ext cx="4125838" cy="2829146"/>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611560" y="-301943"/>
            <a:ext cx="7920880" cy="62847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en-US" sz="3600" i="0" strike="noStrike" cap="none" normalizeH="0" baseline="0" dirty="0" smtClean="0">
                <a:ln>
                  <a:noFill/>
                </a:ln>
                <a:solidFill>
                  <a:schemeClr val="accent3"/>
                </a:solidFill>
                <a:effectLst/>
                <a:latin typeface="Arial" pitchFamily="34" charset="0"/>
                <a:ea typeface="Times New Roman" pitchFamily="18" charset="0"/>
                <a:cs typeface="Arial" pitchFamily="34" charset="0"/>
              </a:rPr>
              <a:t>Consequences of Increased Fetal Risk</a:t>
            </a: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en-CA"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sz="240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Prematurity</a:t>
            </a:r>
            <a:r>
              <a:rPr kumimoji="0" lang="en-US" sz="2400" i="0" u="none" strike="noStrike" cap="none" normalizeH="0" dirty="0" smtClean="0">
                <a:ln>
                  <a:noFill/>
                </a:ln>
                <a:solidFill>
                  <a:schemeClr val="tx1"/>
                </a:solidFill>
                <a:effectLst/>
                <a:latin typeface="Arial" pitchFamily="34" charset="0"/>
                <a:ea typeface="Times New Roman" pitchFamily="18" charset="0"/>
                <a:cs typeface="Arial" pitchFamily="34" charset="0"/>
              </a:rPr>
              <a:t> </a:t>
            </a:r>
            <a:r>
              <a:rPr kumimoji="0" lang="en-US" sz="240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(&lt;37 weeks’ gestation)</a:t>
            </a:r>
            <a:endParaRPr kumimoji="0" lang="en-CA" sz="2400" i="0" u="none" strike="noStrike" cap="none" normalizeH="0" baseline="0" dirty="0" smtClean="0">
              <a:ln>
                <a:noFill/>
              </a:ln>
              <a:solidFill>
                <a:schemeClr val="tx1"/>
              </a:solidFill>
              <a:effectLst/>
              <a:latin typeface="Arial" pitchFamily="34" charset="0"/>
              <a:cs typeface="Arial" pitchFamily="34" charset="0"/>
            </a:endParaRPr>
          </a:p>
          <a:p>
            <a:pPr marL="514350" marR="0" lvl="0" indent="-514350" fontAlgn="base">
              <a:lnSpc>
                <a:spcPct val="100000"/>
              </a:lnSpc>
              <a:spcBef>
                <a:spcPct val="20000"/>
              </a:spcBef>
              <a:spcAft>
                <a:spcPct val="0"/>
              </a:spcAft>
              <a:buClr>
                <a:srgbClr val="003366"/>
              </a:buClr>
              <a:buSzPct val="90000"/>
              <a:buFont typeface="Wingdings" pitchFamily="2" charset="2"/>
              <a:buChar char="n"/>
              <a:tabLst>
                <a:tab pos="457200" algn="l"/>
              </a:tabLst>
            </a:pPr>
            <a:r>
              <a:rPr lang="en-US" sz="2400" dirty="0">
                <a:solidFill>
                  <a:srgbClr val="000000"/>
                </a:solidFill>
                <a:latin typeface="Arial" pitchFamily="34" charset="0"/>
                <a:cs typeface="Arial" pitchFamily="34" charset="0"/>
              </a:rPr>
              <a:t>H</a:t>
            </a:r>
            <a:r>
              <a:rPr lang="en-US" sz="2400" dirty="0" smtClean="0">
                <a:solidFill>
                  <a:srgbClr val="000000"/>
                </a:solidFill>
                <a:latin typeface="Arial" pitchFamily="34" charset="0"/>
                <a:cs typeface="Arial" pitchFamily="34" charset="0"/>
              </a:rPr>
              <a:t>ighest </a:t>
            </a:r>
            <a:r>
              <a:rPr lang="en-US" sz="2400" dirty="0">
                <a:solidFill>
                  <a:srgbClr val="000000"/>
                </a:solidFill>
                <a:latin typeface="Arial" pitchFamily="34" charset="0"/>
                <a:cs typeface="Arial" pitchFamily="34" charset="0"/>
              </a:rPr>
              <a:t>infant mortality rate</a:t>
            </a:r>
            <a:endParaRPr lang="en-CA" sz="2400" dirty="0">
              <a:solidFill>
                <a:srgbClr val="000000"/>
              </a:solidFill>
              <a:latin typeface="Arial" pitchFamily="34" charset="0"/>
              <a:cs typeface="Arial" pitchFamily="34" charset="0"/>
            </a:endParaRPr>
          </a:p>
          <a:p>
            <a:pPr marL="514350" marR="0" lvl="0" indent="-514350" fontAlgn="base">
              <a:lnSpc>
                <a:spcPct val="100000"/>
              </a:lnSpc>
              <a:spcBef>
                <a:spcPct val="20000"/>
              </a:spcBef>
              <a:spcAft>
                <a:spcPct val="0"/>
              </a:spcAft>
              <a:buClr>
                <a:srgbClr val="003366"/>
              </a:buClr>
              <a:buSzPct val="90000"/>
              <a:buFont typeface="Wingdings" pitchFamily="2" charset="2"/>
              <a:buChar char="n"/>
              <a:tabLst>
                <a:tab pos="457200" algn="l"/>
              </a:tabLst>
            </a:pPr>
            <a:r>
              <a:rPr lang="en-US" sz="2400" dirty="0">
                <a:solidFill>
                  <a:srgbClr val="000000"/>
                </a:solidFill>
                <a:latin typeface="Arial" pitchFamily="34" charset="0"/>
                <a:cs typeface="Arial" pitchFamily="34" charset="0"/>
              </a:rPr>
              <a:t>P</a:t>
            </a:r>
            <a:r>
              <a:rPr lang="en-US" sz="2400" dirty="0" smtClean="0">
                <a:solidFill>
                  <a:srgbClr val="000000"/>
                </a:solidFill>
                <a:latin typeface="Arial" pitchFamily="34" charset="0"/>
                <a:cs typeface="Arial" pitchFamily="34" charset="0"/>
              </a:rPr>
              <a:t>remature </a:t>
            </a:r>
            <a:r>
              <a:rPr lang="en-US" sz="2400" dirty="0">
                <a:solidFill>
                  <a:srgbClr val="000000"/>
                </a:solidFill>
                <a:latin typeface="Arial" pitchFamily="34" charset="0"/>
                <a:cs typeface="Arial" pitchFamily="34" charset="0"/>
              </a:rPr>
              <a:t>respiratory and digestive systems</a:t>
            </a:r>
            <a:endParaRPr lang="en-CA" sz="2400" dirty="0">
              <a:solidFill>
                <a:srgbClr val="000000"/>
              </a:solidFill>
              <a:latin typeface="Arial" pitchFamily="34" charset="0"/>
              <a:cs typeface="Arial" pitchFamily="34" charset="0"/>
            </a:endParaRPr>
          </a:p>
          <a:p>
            <a:pPr marL="514350" marR="0" lvl="0" indent="-514350" fontAlgn="base">
              <a:lnSpc>
                <a:spcPct val="100000"/>
              </a:lnSpc>
              <a:spcBef>
                <a:spcPct val="20000"/>
              </a:spcBef>
              <a:spcAft>
                <a:spcPct val="0"/>
              </a:spcAft>
              <a:buClr>
                <a:srgbClr val="003366"/>
              </a:buClr>
              <a:buSzPct val="90000"/>
              <a:buFont typeface="Wingdings" pitchFamily="2" charset="2"/>
              <a:buChar char="n"/>
              <a:tabLst>
                <a:tab pos="457200" algn="l"/>
              </a:tabLst>
            </a:pPr>
            <a:r>
              <a:rPr lang="en-US" sz="2400" dirty="0">
                <a:solidFill>
                  <a:srgbClr val="000000"/>
                </a:solidFill>
                <a:latin typeface="Arial" pitchFamily="34" charset="0"/>
                <a:cs typeface="Arial" pitchFamily="34" charset="0"/>
              </a:rPr>
              <a:t>P</a:t>
            </a:r>
            <a:r>
              <a:rPr lang="en-US" sz="2400" dirty="0" smtClean="0">
                <a:solidFill>
                  <a:srgbClr val="000000"/>
                </a:solidFill>
                <a:latin typeface="Arial" pitchFamily="34" charset="0"/>
                <a:cs typeface="Arial" pitchFamily="34" charset="0"/>
              </a:rPr>
              <a:t>roblems </a:t>
            </a:r>
            <a:r>
              <a:rPr lang="en-US" sz="2400" dirty="0">
                <a:solidFill>
                  <a:srgbClr val="000000"/>
                </a:solidFill>
                <a:latin typeface="Arial" pitchFamily="34" charset="0"/>
                <a:cs typeface="Arial" pitchFamily="34" charset="0"/>
              </a:rPr>
              <a:t>with thermoregulation and defense system</a:t>
            </a:r>
            <a:endParaRPr lang="en-CA" sz="2400" dirty="0">
              <a:solidFill>
                <a:srgbClr val="000000"/>
              </a:solidFill>
              <a:latin typeface="Arial" pitchFamily="34" charset="0"/>
              <a:cs typeface="Arial" pitchFamily="34" charset="0"/>
            </a:endParaRPr>
          </a:p>
          <a:p>
            <a:pPr marL="514350" marR="0" lvl="0" indent="-514350" fontAlgn="base">
              <a:lnSpc>
                <a:spcPct val="100000"/>
              </a:lnSpc>
              <a:spcBef>
                <a:spcPct val="20000"/>
              </a:spcBef>
              <a:spcAft>
                <a:spcPct val="0"/>
              </a:spcAft>
              <a:buClr>
                <a:srgbClr val="003366"/>
              </a:buClr>
              <a:buSzPct val="90000"/>
              <a:buFont typeface="Wingdings" pitchFamily="2" charset="2"/>
              <a:buChar char="n"/>
              <a:tabLst>
                <a:tab pos="457200" algn="l"/>
              </a:tabLst>
            </a:pPr>
            <a:r>
              <a:rPr lang="en-US" sz="2400" dirty="0">
                <a:solidFill>
                  <a:srgbClr val="000000"/>
                </a:solidFill>
                <a:latin typeface="Arial" pitchFamily="34" charset="0"/>
                <a:cs typeface="Arial" pitchFamily="34" charset="0"/>
              </a:rPr>
              <a:t>P</a:t>
            </a:r>
            <a:r>
              <a:rPr lang="en-US" sz="2400" dirty="0" smtClean="0">
                <a:solidFill>
                  <a:srgbClr val="000000"/>
                </a:solidFill>
                <a:latin typeface="Arial" pitchFamily="34" charset="0"/>
                <a:cs typeface="Arial" pitchFamily="34" charset="0"/>
              </a:rPr>
              <a:t>oor </a:t>
            </a:r>
            <a:r>
              <a:rPr lang="en-US" sz="2400" dirty="0">
                <a:solidFill>
                  <a:srgbClr val="000000"/>
                </a:solidFill>
                <a:latin typeface="Arial" pitchFamily="34" charset="0"/>
                <a:cs typeface="Arial" pitchFamily="34" charset="0"/>
              </a:rPr>
              <a:t>tissue perfusion,  </a:t>
            </a:r>
            <a:r>
              <a:rPr lang="en-US" sz="2400" dirty="0">
                <a:solidFill>
                  <a:srgbClr val="000000"/>
                </a:solidFill>
                <a:latin typeface="Arial" pitchFamily="34" charset="0"/>
                <a:cs typeface="Arial" pitchFamily="34" charset="0"/>
                <a:sym typeface="Symbol" pitchFamily="18" charset="2"/>
              </a:rPr>
              <a:t></a:t>
            </a:r>
            <a:r>
              <a:rPr lang="en-US" sz="2400" dirty="0">
                <a:solidFill>
                  <a:srgbClr val="000000"/>
                </a:solidFill>
                <a:latin typeface="Arial" pitchFamily="34" charset="0"/>
                <a:cs typeface="Arial" pitchFamily="34" charset="0"/>
              </a:rPr>
              <a:t> incidence of </a:t>
            </a:r>
            <a:r>
              <a:rPr lang="en-US" sz="2400" dirty="0" err="1">
                <a:solidFill>
                  <a:srgbClr val="000000"/>
                </a:solidFill>
                <a:latin typeface="Arial" pitchFamily="34" charset="0"/>
                <a:cs typeface="Arial" pitchFamily="34" charset="0"/>
              </a:rPr>
              <a:t>intraventricular</a:t>
            </a:r>
            <a:r>
              <a:rPr lang="en-US" sz="2400" dirty="0">
                <a:solidFill>
                  <a:srgbClr val="000000"/>
                </a:solidFill>
                <a:latin typeface="Arial" pitchFamily="34" charset="0"/>
                <a:cs typeface="Arial" pitchFamily="34" charset="0"/>
              </a:rPr>
              <a:t> hemorrhage (brain)</a:t>
            </a:r>
          </a:p>
          <a:p>
            <a:pPr marL="514350" marR="0" lvl="0" indent="-514350" algn="l" defTabSz="914400" rtl="0" eaLnBrk="0" fontAlgn="base" latinLnBrk="0" hangingPunct="0">
              <a:lnSpc>
                <a:spcPct val="100000"/>
              </a:lnSpc>
              <a:spcBef>
                <a:spcPct val="0"/>
              </a:spcBef>
              <a:spcAft>
                <a:spcPct val="0"/>
              </a:spcAft>
              <a:buClrTx/>
              <a:buSzTx/>
              <a:buFont typeface="Arial" pitchFamily="34" charset="0"/>
              <a:buChar char="•"/>
              <a:tabLst>
                <a:tab pos="457200" algn="l"/>
              </a:tabLst>
            </a:pPr>
            <a:endParaRPr kumimoji="0" lang="en-CA" sz="2400" b="0" i="0" u="none" strike="noStrike" cap="none" normalizeH="0" baseline="0" dirty="0" smtClean="0">
              <a:ln>
                <a:noFill/>
              </a:ln>
              <a:solidFill>
                <a:schemeClr val="tx1"/>
              </a:solidFill>
              <a:effectLst/>
              <a:latin typeface="Arial" pitchFamily="34" charset="0"/>
              <a:cs typeface="Arial" pitchFamily="34" charset="0"/>
              <a:sym typeface="Symbol" pitchFamily="18" charset="2"/>
            </a:endParaRPr>
          </a:p>
          <a:p>
            <a:pPr marL="514350" indent="-514350" fontAlgn="base">
              <a:spcBef>
                <a:spcPct val="20000"/>
              </a:spcBef>
              <a:spcAft>
                <a:spcPct val="0"/>
              </a:spcAft>
              <a:buClr>
                <a:srgbClr val="003366"/>
              </a:buClr>
              <a:buSzPct val="90000"/>
              <a:buFont typeface="Wingdings" pitchFamily="2" charset="2"/>
              <a:buChar char="n"/>
              <a:tabLst>
                <a:tab pos="457200" algn="l"/>
              </a:tabLst>
            </a:pPr>
            <a:r>
              <a:rPr lang="en-US" sz="2400" dirty="0">
                <a:solidFill>
                  <a:srgbClr val="000000"/>
                </a:solidFill>
                <a:latin typeface="Arial" pitchFamily="34" charset="0"/>
                <a:cs typeface="Arial" pitchFamily="34" charset="0"/>
                <a:sym typeface="Symbol" pitchFamily="18" charset="2"/>
              </a:rPr>
              <a:t>M</a:t>
            </a:r>
            <a:r>
              <a:rPr lang="en-US" sz="2400" dirty="0" smtClean="0">
                <a:solidFill>
                  <a:srgbClr val="000000"/>
                </a:solidFill>
                <a:latin typeface="Arial" pitchFamily="34" charset="0"/>
                <a:cs typeface="Arial" pitchFamily="34" charset="0"/>
                <a:sym typeface="Symbol" pitchFamily="18" charset="2"/>
              </a:rPr>
              <a:t>ost </a:t>
            </a:r>
            <a:r>
              <a:rPr lang="en-US" sz="2400" dirty="0">
                <a:solidFill>
                  <a:srgbClr val="000000"/>
                </a:solidFill>
                <a:latin typeface="Arial" pitchFamily="34" charset="0"/>
                <a:cs typeface="Arial" pitchFamily="34" charset="0"/>
                <a:sym typeface="Symbol" pitchFamily="18" charset="2"/>
              </a:rPr>
              <a:t>common </a:t>
            </a:r>
            <a:r>
              <a:rPr lang="en-US" sz="2400" dirty="0" smtClean="0">
                <a:solidFill>
                  <a:srgbClr val="000000"/>
                </a:solidFill>
                <a:latin typeface="Arial" pitchFamily="34" charset="0"/>
                <a:cs typeface="Arial" pitchFamily="34" charset="0"/>
                <a:sym typeface="Symbol" pitchFamily="18" charset="2"/>
              </a:rPr>
              <a:t>disorders</a:t>
            </a:r>
            <a:endParaRPr lang="en-CA" sz="2400" dirty="0">
              <a:solidFill>
                <a:srgbClr val="000000"/>
              </a:solidFill>
              <a:latin typeface="Arial" pitchFamily="34" charset="0"/>
              <a:cs typeface="Arial" pitchFamily="34" charset="0"/>
              <a:sym typeface="Symbol" pitchFamily="18" charset="2"/>
            </a:endParaRPr>
          </a:p>
          <a:p>
            <a:pPr marL="971550" lvl="1" indent="-514350" fontAlgn="base">
              <a:spcBef>
                <a:spcPct val="20000"/>
              </a:spcBef>
              <a:spcAft>
                <a:spcPct val="0"/>
              </a:spcAft>
              <a:buClr>
                <a:srgbClr val="003366"/>
              </a:buClr>
              <a:buSzPct val="90000"/>
              <a:buFont typeface="Wingdings" pitchFamily="2" charset="2"/>
              <a:buChar char="§"/>
              <a:tabLst>
                <a:tab pos="457200" algn="l"/>
              </a:tabLst>
            </a:pPr>
            <a:r>
              <a:rPr lang="en-US" sz="2400" dirty="0">
                <a:solidFill>
                  <a:srgbClr val="000000"/>
                </a:solidFill>
                <a:latin typeface="Arial" pitchFamily="34" charset="0"/>
                <a:cs typeface="Arial" pitchFamily="34" charset="0"/>
                <a:sym typeface="Symbol" pitchFamily="18" charset="2"/>
              </a:rPr>
              <a:t>a.  HMD </a:t>
            </a:r>
            <a:r>
              <a:rPr lang="en-US" sz="2400" dirty="0" smtClean="0">
                <a:solidFill>
                  <a:srgbClr val="000000"/>
                </a:solidFill>
                <a:latin typeface="Arial" pitchFamily="34" charset="0"/>
                <a:cs typeface="Arial" pitchFamily="34" charset="0"/>
                <a:sym typeface="Symbol" pitchFamily="18" charset="2"/>
              </a:rPr>
              <a:t>(Hyaline Membrane Disease</a:t>
            </a:r>
            <a:r>
              <a:rPr lang="en-US" sz="2400" dirty="0">
                <a:solidFill>
                  <a:srgbClr val="000000"/>
                </a:solidFill>
                <a:latin typeface="Arial" pitchFamily="34" charset="0"/>
                <a:cs typeface="Arial" pitchFamily="34" charset="0"/>
                <a:sym typeface="Symbol" pitchFamily="18" charset="2"/>
              </a:rPr>
              <a:t>)</a:t>
            </a:r>
            <a:endParaRPr lang="en-CA" sz="2400" dirty="0">
              <a:solidFill>
                <a:srgbClr val="000000"/>
              </a:solidFill>
              <a:latin typeface="Arial" pitchFamily="34" charset="0"/>
              <a:cs typeface="Arial" pitchFamily="34" charset="0"/>
              <a:sym typeface="Symbol" pitchFamily="18" charset="2"/>
            </a:endParaRPr>
          </a:p>
          <a:p>
            <a:pPr marL="971550" lvl="1" indent="-514350" fontAlgn="base">
              <a:spcBef>
                <a:spcPct val="20000"/>
              </a:spcBef>
              <a:spcAft>
                <a:spcPct val="0"/>
              </a:spcAft>
              <a:buClr>
                <a:srgbClr val="003366"/>
              </a:buClr>
              <a:buSzPct val="90000"/>
              <a:buFont typeface="Wingdings" pitchFamily="2" charset="2"/>
              <a:buChar char="§"/>
              <a:tabLst>
                <a:tab pos="457200" algn="l"/>
              </a:tabLst>
            </a:pPr>
            <a:r>
              <a:rPr lang="en-US" sz="2400" dirty="0">
                <a:solidFill>
                  <a:srgbClr val="000000"/>
                </a:solidFill>
                <a:latin typeface="Arial" pitchFamily="34" charset="0"/>
                <a:cs typeface="Arial" pitchFamily="34" charset="0"/>
                <a:sym typeface="Symbol" pitchFamily="18" charset="2"/>
              </a:rPr>
              <a:t>b.  </a:t>
            </a:r>
            <a:r>
              <a:rPr lang="en-US" sz="2400" dirty="0" smtClean="0">
                <a:solidFill>
                  <a:srgbClr val="000000"/>
                </a:solidFill>
                <a:latin typeface="Arial" pitchFamily="34" charset="0"/>
                <a:cs typeface="Arial" pitchFamily="34" charset="0"/>
                <a:sym typeface="Symbol" pitchFamily="18" charset="2"/>
              </a:rPr>
              <a:t>Asphyxia</a:t>
            </a:r>
            <a:endParaRPr lang="en-CA" sz="2400" dirty="0">
              <a:solidFill>
                <a:srgbClr val="000000"/>
              </a:solidFill>
              <a:latin typeface="Arial" pitchFamily="34" charset="0"/>
              <a:cs typeface="Arial" pitchFamily="34" charset="0"/>
              <a:sym typeface="Symbol" pitchFamily="18" charset="2"/>
            </a:endParaRPr>
          </a:p>
          <a:p>
            <a:pPr marL="971550" lvl="1" indent="-514350" fontAlgn="base">
              <a:spcBef>
                <a:spcPct val="20000"/>
              </a:spcBef>
              <a:spcAft>
                <a:spcPct val="0"/>
              </a:spcAft>
              <a:buClr>
                <a:srgbClr val="003366"/>
              </a:buClr>
              <a:buSzPct val="90000"/>
              <a:buFont typeface="Wingdings" pitchFamily="2" charset="2"/>
              <a:buChar char="§"/>
              <a:tabLst>
                <a:tab pos="457200" algn="l"/>
              </a:tabLst>
            </a:pPr>
            <a:r>
              <a:rPr lang="en-US" sz="2400" dirty="0">
                <a:solidFill>
                  <a:srgbClr val="000000"/>
                </a:solidFill>
                <a:latin typeface="Arial" pitchFamily="34" charset="0"/>
                <a:cs typeface="Arial" pitchFamily="34" charset="0"/>
                <a:sym typeface="Symbol" pitchFamily="18" charset="2"/>
              </a:rPr>
              <a:t>c.  </a:t>
            </a:r>
            <a:r>
              <a:rPr lang="en-US" sz="2400" dirty="0" smtClean="0">
                <a:solidFill>
                  <a:srgbClr val="000000"/>
                </a:solidFill>
                <a:latin typeface="Arial" pitchFamily="34" charset="0"/>
                <a:cs typeface="Arial" pitchFamily="34" charset="0"/>
                <a:sym typeface="Symbol" pitchFamily="18" charset="2"/>
              </a:rPr>
              <a:t>Infection</a:t>
            </a:r>
            <a:endParaRPr lang="en-US" sz="2400" dirty="0">
              <a:solidFill>
                <a:srgbClr val="000000"/>
              </a:solidFill>
              <a:latin typeface="Arial" pitchFamily="34" charset="0"/>
              <a:cs typeface="Arial" pitchFamily="34" charset="0"/>
              <a:sym typeface="Symbol" pitchFamily="18" charset="2"/>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611560" y="930696"/>
            <a:ext cx="7920880" cy="4625882"/>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Lst>
            </a:pPr>
            <a:r>
              <a:rPr kumimoji="0" lang="en-US" sz="240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Asphyxia</a:t>
            </a:r>
            <a:endParaRPr kumimoji="0" lang="en-CA" sz="2400" i="0" u="none" strike="noStrike" cap="none" normalizeH="0" baseline="0" dirty="0" smtClean="0">
              <a:ln>
                <a:noFill/>
              </a:ln>
              <a:solidFill>
                <a:schemeClr val="tx1"/>
              </a:solidFill>
              <a:effectLst/>
              <a:latin typeface="Arial" pitchFamily="34" charset="0"/>
              <a:cs typeface="Arial" pitchFamily="34" charset="0"/>
            </a:endParaRPr>
          </a:p>
          <a:p>
            <a:pPr marL="514350" indent="-514350" fontAlgn="base">
              <a:spcBef>
                <a:spcPct val="20000"/>
              </a:spcBef>
              <a:spcAft>
                <a:spcPct val="0"/>
              </a:spcAft>
              <a:buClr>
                <a:srgbClr val="003366"/>
              </a:buClr>
              <a:buSzPct val="90000"/>
              <a:buFont typeface="Wingdings" pitchFamily="2" charset="2"/>
              <a:buChar char="n"/>
              <a:tabLst>
                <a:tab pos="457200" algn="l"/>
              </a:tabLst>
            </a:pPr>
            <a:r>
              <a:rPr lang="en-US" sz="2400" dirty="0">
                <a:solidFill>
                  <a:srgbClr val="000000"/>
                </a:solidFill>
                <a:latin typeface="Arial" pitchFamily="34" charset="0"/>
                <a:cs typeface="Arial" pitchFamily="34" charset="0"/>
              </a:rPr>
              <a:t>I</a:t>
            </a:r>
            <a:r>
              <a:rPr lang="en-US" sz="2400" dirty="0" smtClean="0">
                <a:solidFill>
                  <a:srgbClr val="000000"/>
                </a:solidFill>
                <a:latin typeface="Arial" pitchFamily="34" charset="0"/>
                <a:cs typeface="Arial" pitchFamily="34" charset="0"/>
              </a:rPr>
              <a:t>mpaired </a:t>
            </a:r>
            <a:r>
              <a:rPr lang="en-US" sz="2400" dirty="0">
                <a:solidFill>
                  <a:srgbClr val="000000"/>
                </a:solidFill>
                <a:latin typeface="Arial" pitchFamily="34" charset="0"/>
                <a:cs typeface="Arial" pitchFamily="34" charset="0"/>
              </a:rPr>
              <a:t>maternal blood flow to the placenta</a:t>
            </a:r>
            <a:endParaRPr lang="en-CA" sz="2400" dirty="0">
              <a:solidFill>
                <a:srgbClr val="000000"/>
              </a:solidFill>
              <a:latin typeface="Arial" pitchFamily="34" charset="0"/>
              <a:cs typeface="Arial" pitchFamily="34" charset="0"/>
            </a:endParaRPr>
          </a:p>
          <a:p>
            <a:pPr marL="514350" indent="-514350" fontAlgn="base">
              <a:spcBef>
                <a:spcPct val="20000"/>
              </a:spcBef>
              <a:spcAft>
                <a:spcPct val="0"/>
              </a:spcAft>
              <a:buClr>
                <a:srgbClr val="003366"/>
              </a:buClr>
              <a:buSzPct val="90000"/>
              <a:buFont typeface="Wingdings" pitchFamily="2" charset="2"/>
              <a:buChar char="n"/>
              <a:tabLst>
                <a:tab pos="457200" algn="l"/>
              </a:tabLst>
            </a:pPr>
            <a:r>
              <a:rPr lang="en-US" sz="2400" dirty="0">
                <a:solidFill>
                  <a:srgbClr val="000000"/>
                </a:solidFill>
                <a:latin typeface="Arial" pitchFamily="34" charset="0"/>
                <a:cs typeface="Arial" pitchFamily="34" charset="0"/>
              </a:rPr>
              <a:t>H</a:t>
            </a:r>
            <a:r>
              <a:rPr lang="en-US" sz="2400" dirty="0" smtClean="0">
                <a:solidFill>
                  <a:srgbClr val="000000"/>
                </a:solidFill>
                <a:latin typeface="Arial" pitchFamily="34" charset="0"/>
                <a:cs typeface="Arial" pitchFamily="34" charset="0"/>
              </a:rPr>
              <a:t>ypoxia</a:t>
            </a:r>
            <a:r>
              <a:rPr lang="en-US" sz="2400" dirty="0">
                <a:solidFill>
                  <a:srgbClr val="000000"/>
                </a:solidFill>
                <a:latin typeface="Arial" pitchFamily="34" charset="0"/>
                <a:cs typeface="Arial" pitchFamily="34" charset="0"/>
              </a:rPr>
              <a:t>, </a:t>
            </a:r>
            <a:r>
              <a:rPr lang="en-US" sz="2400" dirty="0" err="1">
                <a:solidFill>
                  <a:srgbClr val="000000"/>
                </a:solidFill>
                <a:latin typeface="Arial" pitchFamily="34" charset="0"/>
                <a:cs typeface="Arial" pitchFamily="34" charset="0"/>
              </a:rPr>
              <a:t>hypercarbia</a:t>
            </a:r>
            <a:r>
              <a:rPr lang="en-US" sz="2400" dirty="0">
                <a:solidFill>
                  <a:srgbClr val="000000"/>
                </a:solidFill>
                <a:latin typeface="Arial" pitchFamily="34" charset="0"/>
                <a:cs typeface="Arial" pitchFamily="34" charset="0"/>
              </a:rPr>
              <a:t>, and both resp. </a:t>
            </a:r>
            <a:r>
              <a:rPr lang="en-US" sz="2400" dirty="0" smtClean="0">
                <a:solidFill>
                  <a:srgbClr val="000000"/>
                </a:solidFill>
                <a:latin typeface="Arial" pitchFamily="34" charset="0"/>
                <a:cs typeface="Arial" pitchFamily="34" charset="0"/>
              </a:rPr>
              <a:t>and </a:t>
            </a:r>
            <a:r>
              <a:rPr lang="en-US" sz="2400" dirty="0">
                <a:solidFill>
                  <a:srgbClr val="000000"/>
                </a:solidFill>
                <a:latin typeface="Arial" pitchFamily="34" charset="0"/>
                <a:cs typeface="Arial" pitchFamily="34" charset="0"/>
              </a:rPr>
              <a:t>met. </a:t>
            </a:r>
            <a:r>
              <a:rPr lang="en-US" sz="2400" dirty="0" smtClean="0">
                <a:solidFill>
                  <a:srgbClr val="000000"/>
                </a:solidFill>
                <a:latin typeface="Arial" pitchFamily="34" charset="0"/>
                <a:cs typeface="Arial" pitchFamily="34" charset="0"/>
              </a:rPr>
              <a:t>acidosis</a:t>
            </a:r>
            <a:endParaRPr lang="en-US" sz="24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tab pos="228600" algn="l"/>
              </a:tabLst>
            </a:pPr>
            <a:endParaRPr kumimoji="0" lang="en-CA"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r>
              <a:rPr kumimoji="0" lang="en-US" sz="2400" b="1" i="0" u="none" strike="noStrike" cap="none" normalizeH="0" baseline="0" dirty="0" smtClean="0">
                <a:ln>
                  <a:noFill/>
                </a:ln>
                <a:solidFill>
                  <a:schemeClr val="tx1"/>
                </a:solidFill>
                <a:effectLst/>
                <a:latin typeface="Arial" pitchFamily="34" charset="0"/>
                <a:cs typeface="Arial" pitchFamily="34" charset="0"/>
              </a:rPr>
              <a:t>IUGR</a:t>
            </a:r>
          </a:p>
          <a:p>
            <a:pPr marL="514350" marR="0" lvl="0" indent="-514350" fontAlgn="base">
              <a:lnSpc>
                <a:spcPct val="100000"/>
              </a:lnSpc>
              <a:spcBef>
                <a:spcPct val="20000"/>
              </a:spcBef>
              <a:spcAft>
                <a:spcPct val="0"/>
              </a:spcAft>
              <a:buClr>
                <a:srgbClr val="003366"/>
              </a:buClr>
              <a:buSzPct val="90000"/>
              <a:buFont typeface="Wingdings" pitchFamily="2" charset="2"/>
              <a:buChar char="n"/>
              <a:tabLst>
                <a:tab pos="457200" algn="l"/>
              </a:tabLst>
            </a:pPr>
            <a:r>
              <a:rPr lang="en-US" sz="2400" dirty="0" smtClean="0">
                <a:solidFill>
                  <a:srgbClr val="000000"/>
                </a:solidFill>
                <a:latin typeface="Arial" pitchFamily="34" charset="0"/>
                <a:cs typeface="Arial" pitchFamily="34" charset="0"/>
              </a:rPr>
              <a:t>Diminished </a:t>
            </a:r>
            <a:r>
              <a:rPr lang="en-US" sz="2400" dirty="0">
                <a:solidFill>
                  <a:srgbClr val="000000"/>
                </a:solidFill>
                <a:latin typeface="Arial" pitchFamily="34" charset="0"/>
                <a:cs typeface="Arial" pitchFamily="34" charset="0"/>
              </a:rPr>
              <a:t>blood flow</a:t>
            </a:r>
            <a:endParaRPr lang="en-CA" sz="2400" dirty="0">
              <a:solidFill>
                <a:srgbClr val="000000"/>
              </a:solidFill>
              <a:latin typeface="Arial" pitchFamily="34" charset="0"/>
              <a:cs typeface="Arial" pitchFamily="34" charset="0"/>
            </a:endParaRPr>
          </a:p>
          <a:p>
            <a:pPr marL="514350" marR="0" lvl="0" indent="-514350" fontAlgn="base">
              <a:lnSpc>
                <a:spcPct val="100000"/>
              </a:lnSpc>
              <a:spcBef>
                <a:spcPct val="20000"/>
              </a:spcBef>
              <a:spcAft>
                <a:spcPct val="0"/>
              </a:spcAft>
              <a:buClr>
                <a:srgbClr val="003366"/>
              </a:buClr>
              <a:buSzPct val="90000"/>
              <a:buFont typeface="Wingdings" pitchFamily="2" charset="2"/>
              <a:buChar char="n"/>
              <a:tabLst>
                <a:tab pos="457200" algn="l"/>
              </a:tabLst>
            </a:pPr>
            <a:r>
              <a:rPr lang="en-US" sz="2400" dirty="0">
                <a:solidFill>
                  <a:srgbClr val="000000"/>
                </a:solidFill>
                <a:latin typeface="Arial" pitchFamily="34" charset="0"/>
                <a:cs typeface="Arial" pitchFamily="34" charset="0"/>
              </a:rPr>
              <a:t>C</a:t>
            </a:r>
            <a:r>
              <a:rPr lang="en-US" sz="2400" dirty="0" smtClean="0">
                <a:solidFill>
                  <a:srgbClr val="000000"/>
                </a:solidFill>
                <a:latin typeface="Arial" pitchFamily="34" charset="0"/>
                <a:cs typeface="Arial" pitchFamily="34" charset="0"/>
              </a:rPr>
              <a:t>hronically </a:t>
            </a:r>
            <a:r>
              <a:rPr lang="en-US" sz="2400" dirty="0">
                <a:solidFill>
                  <a:srgbClr val="000000"/>
                </a:solidFill>
                <a:latin typeface="Arial" pitchFamily="34" charset="0"/>
                <a:cs typeface="Arial" pitchFamily="34" charset="0"/>
              </a:rPr>
              <a:t>hypoxic </a:t>
            </a:r>
            <a:r>
              <a:rPr lang="en-US" sz="2400" dirty="0" smtClean="0">
                <a:solidFill>
                  <a:srgbClr val="000000"/>
                </a:solidFill>
                <a:latin typeface="Arial" pitchFamily="34" charset="0"/>
                <a:cs typeface="Arial" pitchFamily="34" charset="0"/>
              </a:rPr>
              <a:t>in-</a:t>
            </a:r>
            <a:r>
              <a:rPr lang="en-US" sz="2400" dirty="0" err="1" smtClean="0">
                <a:solidFill>
                  <a:srgbClr val="000000"/>
                </a:solidFill>
                <a:latin typeface="Arial" pitchFamily="34" charset="0"/>
                <a:cs typeface="Arial" pitchFamily="34" charset="0"/>
              </a:rPr>
              <a:t>utero</a:t>
            </a:r>
            <a:endParaRPr lang="en-CA" sz="2400" dirty="0">
              <a:solidFill>
                <a:srgbClr val="000000"/>
              </a:solidFill>
              <a:latin typeface="Arial" pitchFamily="34" charset="0"/>
              <a:cs typeface="Arial" pitchFamily="34" charset="0"/>
            </a:endParaRPr>
          </a:p>
          <a:p>
            <a:pPr marL="514350" marR="0" lvl="0" indent="-514350" fontAlgn="base">
              <a:lnSpc>
                <a:spcPct val="100000"/>
              </a:lnSpc>
              <a:spcBef>
                <a:spcPct val="20000"/>
              </a:spcBef>
              <a:spcAft>
                <a:spcPct val="0"/>
              </a:spcAft>
              <a:buClr>
                <a:srgbClr val="003366"/>
              </a:buClr>
              <a:buSzPct val="90000"/>
              <a:buFont typeface="Wingdings" pitchFamily="2" charset="2"/>
              <a:buChar char="n"/>
              <a:tabLst>
                <a:tab pos="457200" algn="l"/>
              </a:tabLst>
            </a:pPr>
            <a:r>
              <a:rPr lang="en-US" sz="2400" dirty="0" err="1">
                <a:solidFill>
                  <a:srgbClr val="000000"/>
                </a:solidFill>
                <a:latin typeface="Arial" pitchFamily="34" charset="0"/>
                <a:cs typeface="Arial" pitchFamily="34" charset="0"/>
              </a:rPr>
              <a:t>M</a:t>
            </a:r>
            <a:r>
              <a:rPr lang="en-US" sz="2400" dirty="0" err="1" smtClean="0">
                <a:solidFill>
                  <a:srgbClr val="000000"/>
                </a:solidFill>
                <a:latin typeface="Arial" pitchFamily="34" charset="0"/>
                <a:cs typeface="Arial" pitchFamily="34" charset="0"/>
              </a:rPr>
              <a:t>ec</a:t>
            </a:r>
            <a:r>
              <a:rPr lang="en-US" sz="2400" dirty="0" smtClean="0">
                <a:solidFill>
                  <a:srgbClr val="000000"/>
                </a:solidFill>
                <a:latin typeface="Arial" pitchFamily="34" charset="0"/>
                <a:cs typeface="Arial" pitchFamily="34" charset="0"/>
              </a:rPr>
              <a:t> </a:t>
            </a:r>
            <a:r>
              <a:rPr lang="en-US" sz="2400" dirty="0">
                <a:solidFill>
                  <a:srgbClr val="000000"/>
                </a:solidFill>
                <a:latin typeface="Arial" pitchFamily="34" charset="0"/>
                <a:cs typeface="Arial" pitchFamily="34" charset="0"/>
              </a:rPr>
              <a:t>aspiration</a:t>
            </a:r>
            <a:endParaRPr lang="en-CA" sz="2400" dirty="0">
              <a:solidFill>
                <a:srgbClr val="000000"/>
              </a:solidFill>
              <a:latin typeface="Arial" pitchFamily="34" charset="0"/>
              <a:cs typeface="Arial" pitchFamily="34" charset="0"/>
            </a:endParaRPr>
          </a:p>
          <a:p>
            <a:pPr marL="514350" marR="0" lvl="0" indent="-514350" fontAlgn="base">
              <a:lnSpc>
                <a:spcPct val="100000"/>
              </a:lnSpc>
              <a:spcBef>
                <a:spcPct val="20000"/>
              </a:spcBef>
              <a:spcAft>
                <a:spcPct val="0"/>
              </a:spcAft>
              <a:buClr>
                <a:srgbClr val="003366"/>
              </a:buClr>
              <a:buSzPct val="90000"/>
              <a:buFont typeface="Wingdings" pitchFamily="2" charset="2"/>
              <a:buChar char="n"/>
              <a:tabLst>
                <a:tab pos="457200" algn="l"/>
              </a:tabLst>
            </a:pPr>
            <a:r>
              <a:rPr lang="en-US" sz="2400" dirty="0">
                <a:solidFill>
                  <a:srgbClr val="000000"/>
                </a:solidFill>
                <a:latin typeface="Arial" pitchFamily="34" charset="0"/>
                <a:cs typeface="Arial" pitchFamily="34" charset="0"/>
              </a:rPr>
              <a:t>A</a:t>
            </a:r>
            <a:r>
              <a:rPr lang="en-US" sz="2400" dirty="0" smtClean="0">
                <a:solidFill>
                  <a:srgbClr val="000000"/>
                </a:solidFill>
                <a:latin typeface="Arial" pitchFamily="34" charset="0"/>
                <a:cs typeface="Arial" pitchFamily="34" charset="0"/>
              </a:rPr>
              <a:t>sphyxia</a:t>
            </a:r>
            <a:endParaRPr lang="en-CA" sz="2400" dirty="0">
              <a:solidFill>
                <a:srgbClr val="000000"/>
              </a:solidFill>
              <a:latin typeface="Arial" pitchFamily="34" charset="0"/>
              <a:cs typeface="Arial" pitchFamily="34" charset="0"/>
            </a:endParaRPr>
          </a:p>
          <a:p>
            <a:pPr marL="514350" marR="0" lvl="0" indent="-514350" fontAlgn="base">
              <a:lnSpc>
                <a:spcPct val="100000"/>
              </a:lnSpc>
              <a:spcBef>
                <a:spcPct val="20000"/>
              </a:spcBef>
              <a:spcAft>
                <a:spcPct val="0"/>
              </a:spcAft>
              <a:buClr>
                <a:srgbClr val="003366"/>
              </a:buClr>
              <a:buSzPct val="90000"/>
              <a:buFont typeface="Wingdings" pitchFamily="2" charset="2"/>
              <a:buChar char="n"/>
              <a:tabLst>
                <a:tab pos="457200" algn="l"/>
              </a:tabLst>
            </a:pPr>
            <a:r>
              <a:rPr lang="en-US" sz="2400" dirty="0">
                <a:solidFill>
                  <a:srgbClr val="000000"/>
                </a:solidFill>
                <a:latin typeface="Arial" pitchFamily="34" charset="0"/>
                <a:cs typeface="Arial" pitchFamily="34" charset="0"/>
              </a:rPr>
              <a:t>M</a:t>
            </a:r>
            <a:r>
              <a:rPr lang="en-US" sz="2400" dirty="0" smtClean="0">
                <a:solidFill>
                  <a:srgbClr val="000000"/>
                </a:solidFill>
                <a:latin typeface="Arial" pitchFamily="34" charset="0"/>
                <a:cs typeface="Arial" pitchFamily="34" charset="0"/>
              </a:rPr>
              <a:t>ortality </a:t>
            </a:r>
            <a:r>
              <a:rPr lang="en-US" sz="2400" dirty="0">
                <a:solidFill>
                  <a:srgbClr val="000000"/>
                </a:solidFill>
                <a:latin typeface="Arial" pitchFamily="34" charset="0"/>
                <a:cs typeface="Arial" pitchFamily="34" charset="0"/>
              </a:rPr>
              <a:t>is higher in low birth wt vs. IUGR</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50483" y="116632"/>
            <a:ext cx="7924800" cy="923330"/>
          </a:xfrm>
          <a:prstGeom prst="rect">
            <a:avLst/>
          </a:prstGeom>
          <a:noFill/>
        </p:spPr>
        <p:txBody>
          <a:bodyPr wrap="square" rtlCol="0">
            <a:spAutoFit/>
          </a:bodyPr>
          <a:lstStyle/>
          <a:p>
            <a:pPr algn="ctr"/>
            <a:r>
              <a:rPr lang="en-CA" sz="5400" dirty="0" smtClean="0">
                <a:solidFill>
                  <a:schemeClr val="accent3"/>
                </a:solidFill>
              </a:rPr>
              <a:t>Fetal Assessment</a:t>
            </a:r>
            <a:endParaRPr lang="en-CA" sz="5400" dirty="0">
              <a:solidFill>
                <a:schemeClr val="accent3"/>
              </a:solidFill>
            </a:endParaRPr>
          </a:p>
        </p:txBody>
      </p:sp>
      <p:pic>
        <p:nvPicPr>
          <p:cNvPr id="81922" name="Picture 2" descr="http://www.courseserver.com/tmlt/images/tmlt_intro.jpg"/>
          <p:cNvPicPr>
            <a:picLocks noChangeAspect="1" noChangeArrowheads="1"/>
          </p:cNvPicPr>
          <p:nvPr/>
        </p:nvPicPr>
        <p:blipFill>
          <a:blip r:embed="rId3" cstate="print"/>
          <a:srcRect/>
          <a:stretch>
            <a:fillRect/>
          </a:stretch>
        </p:blipFill>
        <p:spPr bwMode="auto">
          <a:xfrm>
            <a:off x="2411760" y="1916832"/>
            <a:ext cx="3927833" cy="3528392"/>
          </a:xfrm>
          <a:prstGeom prst="rect">
            <a:avLst/>
          </a:prstGeom>
          <a:noFill/>
        </p:spPr>
      </p:pic>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Rectangle 1"/>
          <p:cNvSpPr>
            <a:spLocks noChangeArrowheads="1"/>
          </p:cNvSpPr>
          <p:nvPr/>
        </p:nvSpPr>
        <p:spPr bwMode="auto">
          <a:xfrm>
            <a:off x="323528" y="350185"/>
            <a:ext cx="3456384" cy="57431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marR="0" lvl="0" indent="-228600" algn="l" defTabSz="914400" rtl="0" eaLnBrk="1" fontAlgn="base" latinLnBrk="0" hangingPunct="1">
              <a:lnSpc>
                <a:spcPct val="100000"/>
              </a:lnSpc>
              <a:spcBef>
                <a:spcPct val="0"/>
              </a:spcBef>
              <a:spcAft>
                <a:spcPct val="0"/>
              </a:spcAft>
              <a:buClrTx/>
              <a:buSzTx/>
              <a:buAutoNum type="arabicPeriod"/>
              <a:tabLst>
                <a:tab pos="685800" algn="l"/>
              </a:tabLst>
            </a:pPr>
            <a:r>
              <a:rPr kumimoji="0" lang="en-US" sz="3600" i="0" u="none" strike="noStrike" cap="none" normalizeH="0" baseline="0" dirty="0" smtClean="0">
                <a:ln>
                  <a:noFill/>
                </a:ln>
                <a:solidFill>
                  <a:schemeClr val="accent3"/>
                </a:solidFill>
                <a:effectLst/>
                <a:latin typeface="Arial" pitchFamily="34" charset="0"/>
                <a:ea typeface="Times New Roman" pitchFamily="18" charset="0"/>
                <a:cs typeface="Arial" pitchFamily="34" charset="0"/>
              </a:rPr>
              <a:t> Ultrasound</a:t>
            </a:r>
          </a:p>
          <a:p>
            <a:pPr marL="457200" marR="0" lvl="0" indent="-457200" algn="ctr" defTabSz="914400" rtl="0" eaLnBrk="0" fontAlgn="base" latinLnBrk="0" hangingPunct="0">
              <a:lnSpc>
                <a:spcPct val="100000"/>
              </a:lnSpc>
              <a:spcBef>
                <a:spcPct val="0"/>
              </a:spcBef>
              <a:spcAft>
                <a:spcPct val="0"/>
              </a:spcAft>
              <a:buClrTx/>
              <a:buSzTx/>
              <a:buFont typeface="Arial" pitchFamily="34" charset="0"/>
              <a:buChar char="•"/>
              <a:tabLst>
                <a:tab pos="685800" algn="l"/>
              </a:tabLst>
            </a:pPr>
            <a:endParaRPr kumimoji="0" lang="en-US" sz="2400" b="0" i="0" u="none" strike="noStrike" cap="none" normalizeH="0" baseline="0" dirty="0" smtClean="0">
              <a:ln>
                <a:noFill/>
              </a:ln>
              <a:effectLst/>
              <a:latin typeface="Arial" pitchFamily="34" charset="0"/>
              <a:ea typeface="Times New Roman" pitchFamily="18" charset="0"/>
              <a:cs typeface="Arial" pitchFamily="34" charset="0"/>
            </a:endParaRPr>
          </a:p>
          <a:p>
            <a:pPr marL="514350" marR="0" lvl="0" indent="-514350" fontAlgn="base">
              <a:lnSpc>
                <a:spcPct val="100000"/>
              </a:lnSpc>
              <a:spcBef>
                <a:spcPct val="20000"/>
              </a:spcBef>
              <a:spcAft>
                <a:spcPct val="0"/>
              </a:spcAft>
              <a:buClr>
                <a:srgbClr val="003366"/>
              </a:buClr>
              <a:buSzPct val="90000"/>
              <a:buFont typeface="Wingdings" pitchFamily="2" charset="2"/>
              <a:buChar char="n"/>
              <a:tabLst>
                <a:tab pos="457200" algn="l"/>
              </a:tabLst>
            </a:pPr>
            <a:r>
              <a:rPr lang="en-US" sz="2400" dirty="0">
                <a:solidFill>
                  <a:srgbClr val="000000"/>
                </a:solidFill>
                <a:latin typeface="Arial" pitchFamily="34" charset="0"/>
                <a:cs typeface="Arial" pitchFamily="34" charset="0"/>
              </a:rPr>
              <a:t>Uses sound wave to produce still or moving images (</a:t>
            </a:r>
            <a:r>
              <a:rPr lang="en-US" sz="2400" dirty="0" smtClean="0">
                <a:solidFill>
                  <a:srgbClr val="000000"/>
                </a:solidFill>
                <a:latin typeface="Arial" pitchFamily="34" charset="0"/>
                <a:cs typeface="Arial" pitchFamily="34" charset="0"/>
              </a:rPr>
              <a:t>real-time</a:t>
            </a:r>
            <a:r>
              <a:rPr lang="en-US" sz="2400" dirty="0">
                <a:solidFill>
                  <a:srgbClr val="000000"/>
                </a:solidFill>
                <a:latin typeface="Arial" pitchFamily="34" charset="0"/>
                <a:cs typeface="Arial" pitchFamily="34" charset="0"/>
              </a:rPr>
              <a:t>)</a:t>
            </a:r>
          </a:p>
          <a:p>
            <a:pPr marL="514350" marR="0" lvl="0" indent="-514350" fontAlgn="base">
              <a:lnSpc>
                <a:spcPct val="100000"/>
              </a:lnSpc>
              <a:spcBef>
                <a:spcPct val="20000"/>
              </a:spcBef>
              <a:spcAft>
                <a:spcPct val="0"/>
              </a:spcAft>
              <a:buClr>
                <a:srgbClr val="003366"/>
              </a:buClr>
              <a:buSzPct val="90000"/>
              <a:buFont typeface="Wingdings" pitchFamily="2" charset="2"/>
              <a:buChar char="n"/>
              <a:tabLst>
                <a:tab pos="457200" algn="l"/>
              </a:tabLst>
            </a:pPr>
            <a:r>
              <a:rPr lang="en-US" sz="2400" dirty="0">
                <a:solidFill>
                  <a:srgbClr val="000000"/>
                </a:solidFill>
                <a:latin typeface="Arial" pitchFamily="34" charset="0"/>
                <a:cs typeface="Arial" pitchFamily="34" charset="0"/>
              </a:rPr>
              <a:t>R</a:t>
            </a:r>
            <a:r>
              <a:rPr lang="en-US" sz="2400" dirty="0" smtClean="0">
                <a:solidFill>
                  <a:srgbClr val="000000"/>
                </a:solidFill>
                <a:latin typeface="Arial" pitchFamily="34" charset="0"/>
                <a:cs typeface="Arial" pitchFamily="34" charset="0"/>
              </a:rPr>
              <a:t>apid </a:t>
            </a:r>
            <a:r>
              <a:rPr lang="en-US" sz="2400" dirty="0">
                <a:solidFill>
                  <a:srgbClr val="000000"/>
                </a:solidFill>
                <a:latin typeface="Arial" pitchFamily="34" charset="0"/>
                <a:cs typeface="Arial" pitchFamily="34" charset="0"/>
              </a:rPr>
              <a:t>sequence of images, impression of movement</a:t>
            </a:r>
            <a:endParaRPr lang="en-CA" sz="2400" dirty="0">
              <a:solidFill>
                <a:srgbClr val="000000"/>
              </a:solidFill>
              <a:latin typeface="Arial" pitchFamily="34" charset="0"/>
              <a:cs typeface="Arial" pitchFamily="34" charset="0"/>
            </a:endParaRPr>
          </a:p>
          <a:p>
            <a:pPr marL="514350" marR="0" lvl="0" indent="-514350" fontAlgn="base">
              <a:lnSpc>
                <a:spcPct val="100000"/>
              </a:lnSpc>
              <a:spcBef>
                <a:spcPct val="20000"/>
              </a:spcBef>
              <a:spcAft>
                <a:spcPct val="0"/>
              </a:spcAft>
              <a:buClr>
                <a:srgbClr val="003366"/>
              </a:buClr>
              <a:buSzPct val="90000"/>
              <a:buFont typeface="Wingdings" pitchFamily="2" charset="2"/>
              <a:buChar char="n"/>
              <a:tabLst>
                <a:tab pos="457200" algn="l"/>
              </a:tabLst>
            </a:pPr>
            <a:r>
              <a:rPr lang="en-US" sz="2400" dirty="0">
                <a:solidFill>
                  <a:srgbClr val="000000"/>
                </a:solidFill>
                <a:latin typeface="Arial" pitchFamily="34" charset="0"/>
                <a:cs typeface="Arial" pitchFamily="34" charset="0"/>
              </a:rPr>
              <a:t>O</a:t>
            </a:r>
            <a:r>
              <a:rPr lang="en-US" sz="2400" dirty="0" smtClean="0">
                <a:solidFill>
                  <a:srgbClr val="000000"/>
                </a:solidFill>
                <a:latin typeface="Arial" pitchFamily="34" charset="0"/>
                <a:cs typeface="Arial" pitchFamily="34" charset="0"/>
              </a:rPr>
              <a:t>ver </a:t>
            </a:r>
            <a:r>
              <a:rPr lang="en-US" sz="2400" dirty="0">
                <a:solidFill>
                  <a:srgbClr val="000000"/>
                </a:solidFill>
                <a:latin typeface="Arial" pitchFamily="34" charset="0"/>
                <a:cs typeface="Arial" pitchFamily="34" charset="0"/>
              </a:rPr>
              <a:t>abdomen or </a:t>
            </a:r>
            <a:r>
              <a:rPr lang="en-US" sz="2400" dirty="0" err="1">
                <a:solidFill>
                  <a:srgbClr val="000000"/>
                </a:solidFill>
                <a:latin typeface="Arial" pitchFamily="34" charset="0"/>
                <a:cs typeface="Arial" pitchFamily="34" charset="0"/>
              </a:rPr>
              <a:t>transvaginally</a:t>
            </a:r>
            <a:r>
              <a:rPr lang="en-US" sz="2400" dirty="0">
                <a:solidFill>
                  <a:srgbClr val="000000"/>
                </a:solidFill>
                <a:latin typeface="Arial" pitchFamily="34" charset="0"/>
                <a:cs typeface="Arial" pitchFamily="34" charset="0"/>
              </a:rPr>
              <a:t> with a transducer</a:t>
            </a:r>
          </a:p>
          <a:p>
            <a:pPr marL="514350" marR="0" lvl="0" indent="-514350" fontAlgn="base">
              <a:lnSpc>
                <a:spcPct val="100000"/>
              </a:lnSpc>
              <a:spcBef>
                <a:spcPct val="20000"/>
              </a:spcBef>
              <a:spcAft>
                <a:spcPct val="0"/>
              </a:spcAft>
              <a:buClr>
                <a:srgbClr val="003366"/>
              </a:buClr>
              <a:buSzPct val="90000"/>
              <a:buFont typeface="Wingdings" pitchFamily="2" charset="2"/>
              <a:buChar char="n"/>
              <a:tabLst>
                <a:tab pos="457200" algn="l"/>
              </a:tabLst>
            </a:pPr>
            <a:r>
              <a:rPr lang="en-US" sz="2400" dirty="0">
                <a:solidFill>
                  <a:srgbClr val="000000"/>
                </a:solidFill>
                <a:latin typeface="Arial" pitchFamily="34" charset="0"/>
                <a:cs typeface="Arial" pitchFamily="34" charset="0"/>
              </a:rPr>
              <a:t>Can be used early on in pregnancy</a:t>
            </a:r>
          </a:p>
        </p:txBody>
      </p:sp>
      <p:pic>
        <p:nvPicPr>
          <p:cNvPr id="63489" name="Picture 1"/>
          <p:cNvPicPr>
            <a:picLocks noChangeAspect="1" noChangeArrowheads="1"/>
          </p:cNvPicPr>
          <p:nvPr/>
        </p:nvPicPr>
        <p:blipFill>
          <a:blip r:embed="rId3" cstate="print"/>
          <a:srcRect/>
          <a:stretch>
            <a:fillRect/>
          </a:stretch>
        </p:blipFill>
        <p:spPr bwMode="auto">
          <a:xfrm>
            <a:off x="3995936" y="1772816"/>
            <a:ext cx="4857784" cy="3810949"/>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381000"/>
            <a:ext cx="7191396" cy="1261884"/>
          </a:xfrm>
          <a:prstGeom prst="rect">
            <a:avLst/>
          </a:prstGeom>
          <a:noFill/>
        </p:spPr>
        <p:txBody>
          <a:bodyPr wrap="square" rtlCol="0">
            <a:spAutoFit/>
          </a:bodyPr>
          <a:lstStyle/>
          <a:p>
            <a:r>
              <a:rPr lang="en-CA" sz="4000" dirty="0" smtClean="0">
                <a:solidFill>
                  <a:schemeClr val="accent3"/>
                </a:solidFill>
                <a:latin typeface="Arial" pitchFamily="34" charset="0"/>
                <a:cs typeface="Arial" pitchFamily="34" charset="0"/>
              </a:rPr>
              <a:t>Ultrasound Uses</a:t>
            </a:r>
          </a:p>
          <a:p>
            <a:endParaRPr lang="en-CA" dirty="0">
              <a:latin typeface="Arial" pitchFamily="34" charset="0"/>
              <a:cs typeface="Arial" pitchFamily="34" charset="0"/>
            </a:endParaRPr>
          </a:p>
          <a:p>
            <a:endParaRPr lang="en-CA" dirty="0">
              <a:latin typeface="Arial" pitchFamily="34" charset="0"/>
              <a:cs typeface="Arial" pitchFamily="34" charset="0"/>
            </a:endParaRPr>
          </a:p>
        </p:txBody>
      </p:sp>
      <p:sp>
        <p:nvSpPr>
          <p:cNvPr id="157697" name="Rectangle 1"/>
          <p:cNvSpPr>
            <a:spLocks noChangeArrowheads="1"/>
          </p:cNvSpPr>
          <p:nvPr/>
        </p:nvSpPr>
        <p:spPr bwMode="auto">
          <a:xfrm>
            <a:off x="611560" y="1271598"/>
            <a:ext cx="4536504" cy="52383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514350" marR="0" lvl="0" indent="-514350" fontAlgn="base">
              <a:lnSpc>
                <a:spcPct val="100000"/>
              </a:lnSpc>
              <a:spcBef>
                <a:spcPct val="20000"/>
              </a:spcBef>
              <a:spcAft>
                <a:spcPct val="0"/>
              </a:spcAft>
              <a:buClr>
                <a:srgbClr val="003366"/>
              </a:buClr>
              <a:buSzPct val="90000"/>
              <a:buFont typeface="Wingdings" pitchFamily="2" charset="2"/>
              <a:buChar char="n"/>
              <a:tabLst>
                <a:tab pos="457200" algn="l"/>
              </a:tabLst>
            </a:pPr>
            <a:r>
              <a:rPr lang="en-US" dirty="0" smtClean="0">
                <a:solidFill>
                  <a:srgbClr val="000000"/>
                </a:solidFill>
                <a:latin typeface="Arial" pitchFamily="34" charset="0"/>
                <a:cs typeface="Arial" pitchFamily="34" charset="0"/>
              </a:rPr>
              <a:t>Validates </a:t>
            </a:r>
            <a:r>
              <a:rPr lang="en-US" dirty="0">
                <a:solidFill>
                  <a:srgbClr val="000000"/>
                </a:solidFill>
                <a:latin typeface="Arial" pitchFamily="34" charset="0"/>
                <a:cs typeface="Arial" pitchFamily="34" charset="0"/>
              </a:rPr>
              <a:t>pregnancy (in the 1st trimester) if used very early on</a:t>
            </a:r>
            <a:endParaRPr lang="en-CA" dirty="0">
              <a:solidFill>
                <a:srgbClr val="000000"/>
              </a:solidFill>
              <a:latin typeface="Arial" pitchFamily="34" charset="0"/>
              <a:cs typeface="Arial" pitchFamily="34" charset="0"/>
            </a:endParaRPr>
          </a:p>
          <a:p>
            <a:pPr marL="514350" marR="0" lvl="0" indent="-514350" fontAlgn="base">
              <a:lnSpc>
                <a:spcPct val="100000"/>
              </a:lnSpc>
              <a:spcBef>
                <a:spcPct val="20000"/>
              </a:spcBef>
              <a:spcAft>
                <a:spcPct val="0"/>
              </a:spcAft>
              <a:buClr>
                <a:srgbClr val="003366"/>
              </a:buClr>
              <a:buSzPct val="90000"/>
              <a:buFont typeface="Wingdings" pitchFamily="2" charset="2"/>
              <a:buChar char="n"/>
              <a:tabLst>
                <a:tab pos="457200" algn="l"/>
              </a:tabLst>
            </a:pPr>
            <a:r>
              <a:rPr lang="en-US" dirty="0">
                <a:solidFill>
                  <a:srgbClr val="000000"/>
                </a:solidFill>
                <a:latin typeface="Arial" pitchFamily="34" charset="0"/>
                <a:cs typeface="Arial" pitchFamily="34" charset="0"/>
              </a:rPr>
              <a:t>A</a:t>
            </a:r>
            <a:r>
              <a:rPr lang="en-US" dirty="0" smtClean="0">
                <a:solidFill>
                  <a:srgbClr val="000000"/>
                </a:solidFill>
                <a:latin typeface="Arial" pitchFamily="34" charset="0"/>
                <a:cs typeface="Arial" pitchFamily="34" charset="0"/>
              </a:rPr>
              <a:t>ssesses </a:t>
            </a:r>
            <a:r>
              <a:rPr lang="en-US" dirty="0">
                <a:solidFill>
                  <a:srgbClr val="000000"/>
                </a:solidFill>
                <a:latin typeface="Arial" pitchFamily="34" charset="0"/>
                <a:cs typeface="Arial" pitchFamily="34" charset="0"/>
              </a:rPr>
              <a:t>fetal growth (in the 3rd trimester) by the measurement of organs </a:t>
            </a:r>
            <a:r>
              <a:rPr lang="en-US" dirty="0" smtClean="0">
                <a:solidFill>
                  <a:srgbClr val="000000"/>
                </a:solidFill>
                <a:latin typeface="Arial" pitchFamily="34" charset="0"/>
                <a:cs typeface="Arial" pitchFamily="34" charset="0"/>
              </a:rPr>
              <a:t>(Week </a:t>
            </a:r>
            <a:r>
              <a:rPr lang="en-US" dirty="0">
                <a:solidFill>
                  <a:srgbClr val="000000"/>
                </a:solidFill>
                <a:latin typeface="Arial" pitchFamily="34" charset="0"/>
                <a:cs typeface="Arial" pitchFamily="34" charset="0"/>
              </a:rPr>
              <a:t>12 crown rump) – </a:t>
            </a:r>
            <a:r>
              <a:rPr lang="en-US" dirty="0" smtClean="0">
                <a:solidFill>
                  <a:srgbClr val="000000"/>
                </a:solidFill>
                <a:latin typeface="Arial" pitchFamily="34" charset="0"/>
                <a:cs typeface="Arial" pitchFamily="34" charset="0"/>
              </a:rPr>
              <a:t>Gold </a:t>
            </a:r>
            <a:r>
              <a:rPr lang="en-US" dirty="0">
                <a:solidFill>
                  <a:srgbClr val="000000"/>
                </a:solidFill>
                <a:latin typeface="Arial" pitchFamily="34" charset="0"/>
                <a:cs typeface="Arial" pitchFamily="34" charset="0"/>
              </a:rPr>
              <a:t>standard to assess fetal age/growth</a:t>
            </a:r>
            <a:endParaRPr lang="en-CA" dirty="0">
              <a:solidFill>
                <a:srgbClr val="000000"/>
              </a:solidFill>
              <a:latin typeface="Arial" pitchFamily="34" charset="0"/>
              <a:cs typeface="Arial" pitchFamily="34" charset="0"/>
            </a:endParaRPr>
          </a:p>
          <a:p>
            <a:pPr marL="514350" marR="0" lvl="0" indent="-514350" fontAlgn="base">
              <a:lnSpc>
                <a:spcPct val="100000"/>
              </a:lnSpc>
              <a:spcBef>
                <a:spcPct val="20000"/>
              </a:spcBef>
              <a:spcAft>
                <a:spcPct val="0"/>
              </a:spcAft>
              <a:buClr>
                <a:srgbClr val="003366"/>
              </a:buClr>
              <a:buSzPct val="90000"/>
              <a:buFont typeface="Wingdings" pitchFamily="2" charset="2"/>
              <a:buChar char="n"/>
              <a:tabLst>
                <a:tab pos="457200" algn="l"/>
              </a:tabLst>
            </a:pPr>
            <a:r>
              <a:rPr lang="en-US" dirty="0" smtClean="0">
                <a:solidFill>
                  <a:srgbClr val="000000"/>
                </a:solidFill>
                <a:latin typeface="Arial" pitchFamily="34" charset="0"/>
                <a:cs typeface="Arial" pitchFamily="34" charset="0"/>
              </a:rPr>
              <a:t>Assess </a:t>
            </a:r>
            <a:r>
              <a:rPr lang="en-US" dirty="0">
                <a:solidFill>
                  <a:srgbClr val="000000"/>
                </a:solidFill>
                <a:latin typeface="Arial" pitchFamily="34" charset="0"/>
                <a:cs typeface="Arial" pitchFamily="34" charset="0"/>
              </a:rPr>
              <a:t>multiple gestation</a:t>
            </a:r>
            <a:endParaRPr lang="en-CA" dirty="0">
              <a:solidFill>
                <a:srgbClr val="000000"/>
              </a:solidFill>
              <a:latin typeface="Arial" pitchFamily="34" charset="0"/>
              <a:cs typeface="Arial" pitchFamily="34" charset="0"/>
            </a:endParaRPr>
          </a:p>
          <a:p>
            <a:pPr marL="514350" marR="0" lvl="0" indent="-514350" fontAlgn="base">
              <a:lnSpc>
                <a:spcPct val="100000"/>
              </a:lnSpc>
              <a:spcBef>
                <a:spcPct val="20000"/>
              </a:spcBef>
              <a:spcAft>
                <a:spcPct val="0"/>
              </a:spcAft>
              <a:buClr>
                <a:srgbClr val="003366"/>
              </a:buClr>
              <a:buSzPct val="90000"/>
              <a:buFont typeface="Wingdings" pitchFamily="2" charset="2"/>
              <a:buChar char="n"/>
              <a:tabLst>
                <a:tab pos="457200" algn="l"/>
              </a:tabLst>
            </a:pPr>
            <a:r>
              <a:rPr lang="en-US" dirty="0">
                <a:solidFill>
                  <a:srgbClr val="000000"/>
                </a:solidFill>
                <a:latin typeface="Arial" pitchFamily="34" charset="0"/>
                <a:cs typeface="Arial" pitchFamily="34" charset="0"/>
              </a:rPr>
              <a:t>A</a:t>
            </a:r>
            <a:r>
              <a:rPr lang="en-US" dirty="0" smtClean="0">
                <a:solidFill>
                  <a:srgbClr val="000000"/>
                </a:solidFill>
                <a:latin typeface="Arial" pitchFamily="34" charset="0"/>
                <a:cs typeface="Arial" pitchFamily="34" charset="0"/>
              </a:rPr>
              <a:t>ssess </a:t>
            </a:r>
            <a:r>
              <a:rPr lang="en-US" dirty="0">
                <a:solidFill>
                  <a:srgbClr val="000000"/>
                </a:solidFill>
                <a:latin typeface="Arial" pitchFamily="34" charset="0"/>
                <a:cs typeface="Arial" pitchFamily="34" charset="0"/>
              </a:rPr>
              <a:t>fetal position</a:t>
            </a:r>
            <a:endParaRPr lang="en-CA" dirty="0">
              <a:solidFill>
                <a:srgbClr val="000000"/>
              </a:solidFill>
              <a:latin typeface="Arial" pitchFamily="34" charset="0"/>
              <a:cs typeface="Arial" pitchFamily="34" charset="0"/>
            </a:endParaRPr>
          </a:p>
          <a:p>
            <a:pPr marL="514350" marR="0" lvl="0" indent="-514350" fontAlgn="base">
              <a:lnSpc>
                <a:spcPct val="100000"/>
              </a:lnSpc>
              <a:spcBef>
                <a:spcPct val="20000"/>
              </a:spcBef>
              <a:spcAft>
                <a:spcPct val="0"/>
              </a:spcAft>
              <a:buClr>
                <a:srgbClr val="003366"/>
              </a:buClr>
              <a:buSzPct val="90000"/>
              <a:buFont typeface="Wingdings" pitchFamily="2" charset="2"/>
              <a:buChar char="n"/>
              <a:tabLst>
                <a:tab pos="457200" algn="l"/>
              </a:tabLst>
            </a:pPr>
            <a:r>
              <a:rPr lang="en-US" dirty="0">
                <a:solidFill>
                  <a:srgbClr val="000000"/>
                </a:solidFill>
                <a:latin typeface="Arial" pitchFamily="34" charset="0"/>
                <a:cs typeface="Arial" pitchFamily="34" charset="0"/>
              </a:rPr>
              <a:t>L</a:t>
            </a:r>
            <a:r>
              <a:rPr lang="en-US" dirty="0" smtClean="0">
                <a:solidFill>
                  <a:srgbClr val="000000"/>
                </a:solidFill>
                <a:latin typeface="Arial" pitchFamily="34" charset="0"/>
                <a:cs typeface="Arial" pitchFamily="34" charset="0"/>
              </a:rPr>
              <a:t>ocalize </a:t>
            </a:r>
            <a:r>
              <a:rPr lang="en-US" dirty="0">
                <a:solidFill>
                  <a:srgbClr val="000000"/>
                </a:solidFill>
                <a:latin typeface="Arial" pitchFamily="34" charset="0"/>
                <a:cs typeface="Arial" pitchFamily="34" charset="0"/>
              </a:rPr>
              <a:t>the placenta</a:t>
            </a:r>
            <a:endParaRPr lang="en-CA" dirty="0">
              <a:solidFill>
                <a:srgbClr val="000000"/>
              </a:solidFill>
              <a:latin typeface="Arial" pitchFamily="34" charset="0"/>
              <a:cs typeface="Arial" pitchFamily="34" charset="0"/>
            </a:endParaRPr>
          </a:p>
          <a:p>
            <a:pPr marL="514350" marR="0" lvl="0" indent="-514350" fontAlgn="base">
              <a:lnSpc>
                <a:spcPct val="100000"/>
              </a:lnSpc>
              <a:spcBef>
                <a:spcPct val="20000"/>
              </a:spcBef>
              <a:spcAft>
                <a:spcPct val="0"/>
              </a:spcAft>
              <a:buClr>
                <a:srgbClr val="003366"/>
              </a:buClr>
              <a:buSzPct val="90000"/>
              <a:buFont typeface="Wingdings" pitchFamily="2" charset="2"/>
              <a:buChar char="n"/>
              <a:tabLst>
                <a:tab pos="457200" algn="l"/>
              </a:tabLst>
            </a:pPr>
            <a:r>
              <a:rPr lang="en-US" dirty="0">
                <a:solidFill>
                  <a:srgbClr val="000000"/>
                </a:solidFill>
                <a:latin typeface="Arial" pitchFamily="34" charset="0"/>
                <a:cs typeface="Arial" pitchFamily="34" charset="0"/>
              </a:rPr>
              <a:t>A</a:t>
            </a:r>
            <a:r>
              <a:rPr lang="en-US" dirty="0" smtClean="0">
                <a:solidFill>
                  <a:srgbClr val="000000"/>
                </a:solidFill>
                <a:latin typeface="Arial" pitchFamily="34" charset="0"/>
                <a:cs typeface="Arial" pitchFamily="34" charset="0"/>
              </a:rPr>
              <a:t>ssess </a:t>
            </a:r>
            <a:r>
              <a:rPr lang="en-US" dirty="0">
                <a:solidFill>
                  <a:srgbClr val="000000"/>
                </a:solidFill>
                <a:latin typeface="Arial" pitchFamily="34" charset="0"/>
                <a:cs typeface="Arial" pitchFamily="34" charset="0"/>
              </a:rPr>
              <a:t>congenital anomalies</a:t>
            </a:r>
            <a:endParaRPr lang="en-CA" dirty="0">
              <a:solidFill>
                <a:srgbClr val="000000"/>
              </a:solidFill>
              <a:latin typeface="Arial" pitchFamily="34" charset="0"/>
              <a:cs typeface="Arial" pitchFamily="34" charset="0"/>
            </a:endParaRPr>
          </a:p>
          <a:p>
            <a:pPr marL="514350" marR="0" lvl="0" indent="-514350" fontAlgn="base">
              <a:lnSpc>
                <a:spcPct val="100000"/>
              </a:lnSpc>
              <a:spcBef>
                <a:spcPct val="20000"/>
              </a:spcBef>
              <a:spcAft>
                <a:spcPct val="0"/>
              </a:spcAft>
              <a:buClr>
                <a:srgbClr val="003366"/>
              </a:buClr>
              <a:buSzPct val="90000"/>
              <a:buFont typeface="Wingdings" pitchFamily="2" charset="2"/>
              <a:buChar char="n"/>
              <a:tabLst>
                <a:tab pos="457200" algn="l"/>
              </a:tabLst>
            </a:pPr>
            <a:r>
              <a:rPr lang="en-US" dirty="0">
                <a:solidFill>
                  <a:srgbClr val="000000"/>
                </a:solidFill>
                <a:latin typeface="Arial" pitchFamily="34" charset="0"/>
                <a:cs typeface="Arial" pitchFamily="34" charset="0"/>
              </a:rPr>
              <a:t>A</a:t>
            </a:r>
            <a:r>
              <a:rPr lang="en-US" dirty="0" smtClean="0">
                <a:solidFill>
                  <a:srgbClr val="000000"/>
                </a:solidFill>
                <a:latin typeface="Arial" pitchFamily="34" charset="0"/>
                <a:cs typeface="Arial" pitchFamily="34" charset="0"/>
              </a:rPr>
              <a:t>mniotic </a:t>
            </a:r>
            <a:r>
              <a:rPr lang="en-US" dirty="0">
                <a:solidFill>
                  <a:srgbClr val="000000"/>
                </a:solidFill>
                <a:latin typeface="Arial" pitchFamily="34" charset="0"/>
                <a:cs typeface="Arial" pitchFamily="34" charset="0"/>
              </a:rPr>
              <a:t>fluid levels</a:t>
            </a:r>
          </a:p>
          <a:p>
            <a:pPr marL="514350" marR="0" lvl="0" indent="-514350" fontAlgn="base">
              <a:lnSpc>
                <a:spcPct val="100000"/>
              </a:lnSpc>
              <a:spcBef>
                <a:spcPct val="20000"/>
              </a:spcBef>
              <a:spcAft>
                <a:spcPct val="0"/>
              </a:spcAft>
              <a:buClr>
                <a:srgbClr val="003366"/>
              </a:buClr>
              <a:buSzPct val="90000"/>
              <a:buFont typeface="Wingdings" pitchFamily="2" charset="2"/>
              <a:buChar char="n"/>
              <a:tabLst>
                <a:tab pos="457200" algn="l"/>
              </a:tabLst>
            </a:pPr>
            <a:r>
              <a:rPr lang="en-US" dirty="0">
                <a:solidFill>
                  <a:srgbClr val="000000"/>
                </a:solidFill>
                <a:latin typeface="Arial" pitchFamily="34" charset="0"/>
                <a:cs typeface="Arial" pitchFamily="34" charset="0"/>
              </a:rPr>
              <a:t>Fetal death</a:t>
            </a:r>
          </a:p>
          <a:p>
            <a:pPr marL="514350" marR="0" lvl="0" indent="-514350" fontAlgn="base">
              <a:lnSpc>
                <a:spcPct val="100000"/>
              </a:lnSpc>
              <a:spcBef>
                <a:spcPct val="20000"/>
              </a:spcBef>
              <a:spcAft>
                <a:spcPct val="0"/>
              </a:spcAft>
              <a:buClr>
                <a:srgbClr val="003366"/>
              </a:buClr>
              <a:buSzPct val="90000"/>
              <a:buFont typeface="Wingdings" pitchFamily="2" charset="2"/>
              <a:buChar char="n"/>
              <a:tabLst>
                <a:tab pos="457200" algn="l"/>
              </a:tabLst>
            </a:pPr>
            <a:r>
              <a:rPr lang="en-US" dirty="0">
                <a:solidFill>
                  <a:srgbClr val="000000"/>
                </a:solidFill>
                <a:latin typeface="Arial" pitchFamily="34" charset="0"/>
                <a:cs typeface="Arial" pitchFamily="34" charset="0"/>
              </a:rPr>
              <a:t>Check for heart rate and respiratory effort</a:t>
            </a:r>
          </a:p>
          <a:p>
            <a:pPr marL="514350" marR="0" lvl="0" indent="-514350" fontAlgn="base">
              <a:lnSpc>
                <a:spcPct val="100000"/>
              </a:lnSpc>
              <a:spcBef>
                <a:spcPct val="20000"/>
              </a:spcBef>
              <a:spcAft>
                <a:spcPct val="0"/>
              </a:spcAft>
              <a:buClr>
                <a:srgbClr val="003366"/>
              </a:buClr>
              <a:buSzPct val="90000"/>
              <a:buFont typeface="Wingdings" pitchFamily="2" charset="2"/>
              <a:buChar char="n"/>
              <a:tabLst>
                <a:tab pos="457200" algn="l"/>
              </a:tabLst>
            </a:pPr>
            <a:r>
              <a:rPr lang="en-US" dirty="0">
                <a:solidFill>
                  <a:srgbClr val="000000"/>
                </a:solidFill>
                <a:latin typeface="Arial" pitchFamily="34" charset="0"/>
                <a:cs typeface="Arial" pitchFamily="34" charset="0"/>
              </a:rPr>
              <a:t>Also to detect for incomplete miscarriage or ectopic pregnancy</a:t>
            </a:r>
            <a:endParaRPr lang="en-CA"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914400" algn="l"/>
              </a:tabLst>
            </a:pPr>
            <a:endParaRPr kumimoji="0" lang="en-CA" sz="1400" b="0" i="0" u="none" strike="noStrike" cap="none" normalizeH="0" baseline="0" dirty="0" smtClean="0">
              <a:ln>
                <a:noFill/>
              </a:ln>
              <a:effectLst/>
              <a:latin typeface="Arial" pitchFamily="34" charset="0"/>
              <a:cs typeface="Arial" pitchFamily="34" charset="0"/>
            </a:endParaRPr>
          </a:p>
        </p:txBody>
      </p:sp>
      <p:pic>
        <p:nvPicPr>
          <p:cNvPr id="5" name="Picture 2" descr="http://t0.gstatic.com/images?q=tbn:ANd9GcQ_bAHklGo4jyaZSzwyV9uX2v7IaiuxCZyrnHqLW1M23DdB5a0slA"/>
          <p:cNvPicPr>
            <a:picLocks noChangeAspect="1" noChangeArrowheads="1"/>
          </p:cNvPicPr>
          <p:nvPr/>
        </p:nvPicPr>
        <p:blipFill>
          <a:blip r:embed="rId3" cstate="print"/>
          <a:srcRect/>
          <a:stretch>
            <a:fillRect/>
          </a:stretch>
        </p:blipFill>
        <p:spPr bwMode="auto">
          <a:xfrm>
            <a:off x="5148064" y="2060848"/>
            <a:ext cx="3024336" cy="3024336"/>
          </a:xfrm>
          <a:prstGeom prst="rect">
            <a:avLst/>
          </a:prstGeom>
          <a:noFill/>
        </p:spPr>
      </p:pic>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srcRect/>
          <a:stretch>
            <a:fillRect/>
          </a:stretch>
        </p:blipFill>
        <p:spPr bwMode="auto">
          <a:xfrm>
            <a:off x="1043608" y="692696"/>
            <a:ext cx="7072109" cy="543172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2910" y="-571528"/>
            <a:ext cx="7715304" cy="369332"/>
          </a:xfrm>
          <a:prstGeom prst="rect">
            <a:avLst/>
          </a:prstGeom>
          <a:noFill/>
        </p:spPr>
        <p:txBody>
          <a:bodyPr wrap="square" rtlCol="0">
            <a:spAutoFit/>
          </a:bodyPr>
          <a:lstStyle/>
          <a:p>
            <a:endParaRPr lang="en-CA" dirty="0"/>
          </a:p>
        </p:txBody>
      </p:sp>
      <p:sp>
        <p:nvSpPr>
          <p:cNvPr id="56321" name="Rectangle 1"/>
          <p:cNvSpPr>
            <a:spLocks noChangeArrowheads="1"/>
          </p:cNvSpPr>
          <p:nvPr/>
        </p:nvSpPr>
        <p:spPr bwMode="auto">
          <a:xfrm>
            <a:off x="539552" y="375505"/>
            <a:ext cx="3857620" cy="52137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tab pos="1143000" algn="l"/>
              </a:tabLst>
            </a:pPr>
            <a:r>
              <a:rPr kumimoji="0" lang="en-US" sz="3600" i="0" u="none" strike="noStrike" cap="none" normalizeH="0" baseline="0" dirty="0" smtClean="0">
                <a:ln>
                  <a:noFill/>
                </a:ln>
                <a:solidFill>
                  <a:schemeClr val="accent3"/>
                </a:solidFill>
                <a:effectLst/>
                <a:latin typeface="Arial" pitchFamily="34" charset="0"/>
                <a:ea typeface="Times New Roman" pitchFamily="18" charset="0"/>
                <a:cs typeface="Arial" pitchFamily="34" charset="0"/>
              </a:rPr>
              <a:t>3</a:t>
            </a:r>
            <a:r>
              <a:rPr kumimoji="0" lang="en-US" sz="3600" i="0" u="none" strike="noStrike" cap="none" normalizeH="0" baseline="0" dirty="0" smtClean="0">
                <a:ln>
                  <a:noFill/>
                </a:ln>
                <a:solidFill>
                  <a:schemeClr val="accent3"/>
                </a:solidFill>
                <a:effectLst/>
                <a:latin typeface="Arial" pitchFamily="34" charset="0"/>
                <a:ea typeface="Times New Roman" pitchFamily="18" charset="0"/>
                <a:cs typeface="Arial" pitchFamily="34" charset="0"/>
              </a:rPr>
              <a:t>. Amniocentesis</a:t>
            </a:r>
            <a:endParaRPr kumimoji="0" lang="en-US" sz="3600" i="0" u="none" strike="noStrike" cap="none" normalizeH="0" baseline="0" dirty="0" smtClean="0">
              <a:ln>
                <a:noFill/>
              </a:ln>
              <a:solidFill>
                <a:schemeClr val="accent3"/>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tabLst>
                <a:tab pos="1143000" algn="l"/>
              </a:tabLst>
            </a:pPr>
            <a:endParaRPr lang="en-US" sz="2000" dirty="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tabLst>
                <a:tab pos="1143000" algn="l"/>
              </a:tabLst>
            </a:pPr>
            <a:endParaRPr kumimoji="0" lang="en-CA" sz="2000" b="0" i="0" u="none" strike="noStrike" cap="none" normalizeH="0" baseline="0" dirty="0" smtClean="0">
              <a:ln>
                <a:noFill/>
              </a:ln>
              <a:solidFill>
                <a:schemeClr val="tx1"/>
              </a:solidFill>
              <a:effectLst/>
              <a:latin typeface="Arial" pitchFamily="34" charset="0"/>
              <a:cs typeface="Arial" pitchFamily="34" charset="0"/>
            </a:endParaRPr>
          </a:p>
          <a:p>
            <a:pPr marL="514350" indent="-514350" fontAlgn="base">
              <a:spcBef>
                <a:spcPct val="20000"/>
              </a:spcBef>
              <a:spcAft>
                <a:spcPct val="0"/>
              </a:spcAft>
              <a:buClr>
                <a:srgbClr val="003366"/>
              </a:buClr>
              <a:buSzPct val="90000"/>
              <a:buFont typeface="Wingdings" pitchFamily="2" charset="2"/>
              <a:buChar char="n"/>
              <a:tabLst>
                <a:tab pos="457200" algn="l"/>
              </a:tabLst>
            </a:pPr>
            <a:r>
              <a:rPr lang="en-US" sz="2400" dirty="0">
                <a:solidFill>
                  <a:srgbClr val="000000"/>
                </a:solidFill>
                <a:latin typeface="Arial" pitchFamily="34" charset="0"/>
                <a:cs typeface="Arial" pitchFamily="34" charset="0"/>
              </a:rPr>
              <a:t>D</a:t>
            </a:r>
            <a:r>
              <a:rPr lang="en-US" sz="2400" dirty="0" smtClean="0">
                <a:solidFill>
                  <a:srgbClr val="000000"/>
                </a:solidFill>
                <a:latin typeface="Arial" pitchFamily="34" charset="0"/>
                <a:cs typeface="Arial" pitchFamily="34" charset="0"/>
              </a:rPr>
              <a:t>one </a:t>
            </a:r>
            <a:r>
              <a:rPr lang="en-US" sz="2400" dirty="0">
                <a:solidFill>
                  <a:srgbClr val="000000"/>
                </a:solidFill>
                <a:latin typeface="Arial" pitchFamily="34" charset="0"/>
                <a:cs typeface="Arial" pitchFamily="34" charset="0"/>
              </a:rPr>
              <a:t>in conjunction with ultrasound</a:t>
            </a:r>
            <a:endParaRPr lang="en-CA" sz="2400" dirty="0">
              <a:solidFill>
                <a:srgbClr val="000000"/>
              </a:solidFill>
              <a:latin typeface="Arial" pitchFamily="34" charset="0"/>
              <a:cs typeface="Arial" pitchFamily="34" charset="0"/>
            </a:endParaRPr>
          </a:p>
          <a:p>
            <a:pPr marL="514350" indent="-514350" fontAlgn="base">
              <a:spcBef>
                <a:spcPct val="20000"/>
              </a:spcBef>
              <a:spcAft>
                <a:spcPct val="0"/>
              </a:spcAft>
              <a:buClr>
                <a:srgbClr val="003366"/>
              </a:buClr>
              <a:buSzPct val="90000"/>
              <a:buFont typeface="Wingdings" pitchFamily="2" charset="2"/>
              <a:buChar char="n"/>
              <a:tabLst>
                <a:tab pos="457200" algn="l"/>
              </a:tabLst>
            </a:pPr>
            <a:r>
              <a:rPr lang="en-US" sz="2400" dirty="0">
                <a:solidFill>
                  <a:srgbClr val="000000"/>
                </a:solidFill>
                <a:latin typeface="Arial" pitchFamily="34" charset="0"/>
                <a:cs typeface="Arial" pitchFamily="34" charset="0"/>
              </a:rPr>
              <a:t>P</a:t>
            </a:r>
            <a:r>
              <a:rPr lang="en-US" sz="2400" dirty="0" smtClean="0">
                <a:solidFill>
                  <a:srgbClr val="000000"/>
                </a:solidFill>
                <a:latin typeface="Arial" pitchFamily="34" charset="0"/>
                <a:cs typeface="Arial" pitchFamily="34" charset="0"/>
              </a:rPr>
              <a:t>erformed </a:t>
            </a:r>
            <a:r>
              <a:rPr lang="en-US" sz="2400" dirty="0">
                <a:solidFill>
                  <a:srgbClr val="000000"/>
                </a:solidFill>
                <a:latin typeface="Arial" pitchFamily="34" charset="0"/>
                <a:cs typeface="Arial" pitchFamily="34" charset="0"/>
              </a:rPr>
              <a:t>~18 weeks gestation</a:t>
            </a:r>
            <a:endParaRPr lang="en-CA" sz="2400" dirty="0">
              <a:solidFill>
                <a:srgbClr val="000000"/>
              </a:solidFill>
              <a:latin typeface="Arial" pitchFamily="34" charset="0"/>
              <a:cs typeface="Arial" pitchFamily="34" charset="0"/>
            </a:endParaRPr>
          </a:p>
          <a:p>
            <a:pPr marL="514350" indent="-514350" fontAlgn="base">
              <a:spcBef>
                <a:spcPct val="20000"/>
              </a:spcBef>
              <a:spcAft>
                <a:spcPct val="0"/>
              </a:spcAft>
              <a:buClr>
                <a:srgbClr val="003366"/>
              </a:buClr>
              <a:buSzPct val="90000"/>
              <a:buFont typeface="Wingdings" pitchFamily="2" charset="2"/>
              <a:buChar char="n"/>
              <a:tabLst>
                <a:tab pos="457200" algn="l"/>
              </a:tabLst>
            </a:pPr>
            <a:r>
              <a:rPr lang="en-US" sz="2400" dirty="0" smtClean="0">
                <a:solidFill>
                  <a:srgbClr val="000000"/>
                </a:solidFill>
                <a:latin typeface="Arial" pitchFamily="34" charset="0"/>
                <a:cs typeface="Arial" pitchFamily="34" charset="0"/>
              </a:rPr>
              <a:t>Uses</a:t>
            </a:r>
            <a:endParaRPr lang="en-CA" sz="2400" dirty="0">
              <a:solidFill>
                <a:srgbClr val="000000"/>
              </a:solidFill>
              <a:latin typeface="Arial" pitchFamily="34" charset="0"/>
              <a:cs typeface="Arial" pitchFamily="34" charset="0"/>
            </a:endParaRPr>
          </a:p>
          <a:p>
            <a:pPr marL="971550" lvl="1" indent="-514350" fontAlgn="base">
              <a:spcBef>
                <a:spcPct val="20000"/>
              </a:spcBef>
              <a:spcAft>
                <a:spcPct val="0"/>
              </a:spcAft>
              <a:buClr>
                <a:srgbClr val="003366"/>
              </a:buClr>
              <a:buSzPct val="90000"/>
              <a:buFont typeface="Wingdings" pitchFamily="2" charset="2"/>
              <a:buChar char="§"/>
              <a:tabLst>
                <a:tab pos="457200" algn="l"/>
              </a:tabLst>
            </a:pPr>
            <a:r>
              <a:rPr lang="en-US" dirty="0">
                <a:solidFill>
                  <a:srgbClr val="000000"/>
                </a:solidFill>
                <a:latin typeface="Arial" pitchFamily="34" charset="0"/>
                <a:cs typeface="Arial" pitchFamily="34" charset="0"/>
              </a:rPr>
              <a:t>L</a:t>
            </a:r>
            <a:r>
              <a:rPr lang="en-US" dirty="0" smtClean="0">
                <a:solidFill>
                  <a:srgbClr val="000000"/>
                </a:solidFill>
                <a:latin typeface="Arial" pitchFamily="34" charset="0"/>
                <a:cs typeface="Arial" pitchFamily="34" charset="0"/>
              </a:rPr>
              <a:t>ung </a:t>
            </a:r>
            <a:r>
              <a:rPr lang="en-US" dirty="0">
                <a:solidFill>
                  <a:srgbClr val="000000"/>
                </a:solidFill>
                <a:latin typeface="Arial" pitchFamily="34" charset="0"/>
                <a:cs typeface="Arial" pitchFamily="34" charset="0"/>
              </a:rPr>
              <a:t>maturity  L/S ratio</a:t>
            </a:r>
            <a:endParaRPr lang="en-CA" dirty="0">
              <a:solidFill>
                <a:srgbClr val="000000"/>
              </a:solidFill>
              <a:latin typeface="Arial" pitchFamily="34" charset="0"/>
              <a:cs typeface="Arial" pitchFamily="34" charset="0"/>
            </a:endParaRPr>
          </a:p>
          <a:p>
            <a:pPr marL="971550" lvl="1" indent="-514350" fontAlgn="base">
              <a:spcBef>
                <a:spcPct val="20000"/>
              </a:spcBef>
              <a:spcAft>
                <a:spcPct val="0"/>
              </a:spcAft>
              <a:buClr>
                <a:srgbClr val="003366"/>
              </a:buClr>
              <a:buSzPct val="90000"/>
              <a:buFont typeface="Wingdings" pitchFamily="2" charset="2"/>
              <a:buChar char="§"/>
              <a:tabLst>
                <a:tab pos="457200" algn="l"/>
              </a:tabLst>
            </a:pPr>
            <a:r>
              <a:rPr lang="en-US" dirty="0">
                <a:solidFill>
                  <a:srgbClr val="000000"/>
                </a:solidFill>
                <a:latin typeface="Arial" pitchFamily="34" charset="0"/>
                <a:cs typeface="Arial" pitchFamily="34" charset="0"/>
              </a:rPr>
              <a:t>G</a:t>
            </a:r>
            <a:r>
              <a:rPr lang="en-US" dirty="0" smtClean="0">
                <a:solidFill>
                  <a:srgbClr val="000000"/>
                </a:solidFill>
                <a:latin typeface="Arial" pitchFamily="34" charset="0"/>
                <a:cs typeface="Arial" pitchFamily="34" charset="0"/>
              </a:rPr>
              <a:t>enetic </a:t>
            </a:r>
            <a:r>
              <a:rPr lang="en-US" dirty="0">
                <a:solidFill>
                  <a:srgbClr val="000000"/>
                </a:solidFill>
                <a:latin typeface="Arial" pitchFamily="34" charset="0"/>
                <a:cs typeface="Arial" pitchFamily="34" charset="0"/>
              </a:rPr>
              <a:t>disorders  </a:t>
            </a:r>
            <a:r>
              <a:rPr lang="en-US" dirty="0" err="1">
                <a:solidFill>
                  <a:srgbClr val="000000"/>
                </a:solidFill>
                <a:latin typeface="Arial" pitchFamily="34" charset="0"/>
                <a:cs typeface="Arial" pitchFamily="34" charset="0"/>
              </a:rPr>
              <a:t>alphafetoprotein</a:t>
            </a:r>
            <a:endParaRPr lang="en-CA" dirty="0">
              <a:solidFill>
                <a:srgbClr val="000000"/>
              </a:solidFill>
              <a:latin typeface="Arial" pitchFamily="34" charset="0"/>
              <a:cs typeface="Arial" pitchFamily="34" charset="0"/>
            </a:endParaRPr>
          </a:p>
          <a:p>
            <a:pPr marL="971550" lvl="1" indent="-514350" fontAlgn="base">
              <a:spcBef>
                <a:spcPct val="20000"/>
              </a:spcBef>
              <a:spcAft>
                <a:spcPct val="0"/>
              </a:spcAft>
              <a:buClr>
                <a:srgbClr val="003366"/>
              </a:buClr>
              <a:buSzPct val="90000"/>
              <a:buFont typeface="Wingdings" pitchFamily="2" charset="2"/>
              <a:buChar char="§"/>
              <a:tabLst>
                <a:tab pos="457200" algn="l"/>
              </a:tabLst>
            </a:pPr>
            <a:r>
              <a:rPr lang="en-US" dirty="0" err="1" smtClean="0">
                <a:solidFill>
                  <a:srgbClr val="000000"/>
                </a:solidFill>
                <a:latin typeface="Arial" pitchFamily="34" charset="0"/>
                <a:cs typeface="Arial" pitchFamily="34" charset="0"/>
              </a:rPr>
              <a:t>Rh</a:t>
            </a:r>
            <a:r>
              <a:rPr lang="en-US" dirty="0" smtClean="0">
                <a:solidFill>
                  <a:srgbClr val="000000"/>
                </a:solidFill>
                <a:latin typeface="Arial" pitchFamily="34" charset="0"/>
                <a:cs typeface="Arial" pitchFamily="34" charset="0"/>
              </a:rPr>
              <a:t> </a:t>
            </a:r>
            <a:r>
              <a:rPr lang="en-CA" dirty="0" smtClean="0"/>
              <a:t>–</a:t>
            </a:r>
            <a:r>
              <a:rPr lang="en-US" dirty="0" smtClean="0">
                <a:solidFill>
                  <a:srgbClr val="000000"/>
                </a:solidFill>
                <a:latin typeface="Arial" pitchFamily="34" charset="0"/>
                <a:cs typeface="Arial" pitchFamily="34" charset="0"/>
              </a:rPr>
              <a:t> </a:t>
            </a:r>
            <a:r>
              <a:rPr lang="en-US" dirty="0">
                <a:solidFill>
                  <a:srgbClr val="000000"/>
                </a:solidFill>
                <a:latin typeface="Arial" pitchFamily="34" charset="0"/>
                <a:cs typeface="Arial" pitchFamily="34" charset="0"/>
              </a:rPr>
              <a:t>I</a:t>
            </a:r>
            <a:r>
              <a:rPr lang="en-US" dirty="0" smtClean="0">
                <a:solidFill>
                  <a:srgbClr val="000000"/>
                </a:solidFill>
                <a:latin typeface="Arial" pitchFamily="34" charset="0"/>
                <a:cs typeface="Arial" pitchFamily="34" charset="0"/>
              </a:rPr>
              <a:t>ncompatibility  </a:t>
            </a:r>
            <a:r>
              <a:rPr lang="en-US" dirty="0" err="1">
                <a:solidFill>
                  <a:srgbClr val="000000"/>
                </a:solidFill>
                <a:latin typeface="Arial" pitchFamily="34" charset="0"/>
                <a:cs typeface="Arial" pitchFamily="34" charset="0"/>
              </a:rPr>
              <a:t>bilirubin</a:t>
            </a:r>
            <a:endParaRPr lang="en-CA" dirty="0">
              <a:solidFill>
                <a:srgbClr val="000000"/>
              </a:solidFill>
              <a:latin typeface="Arial" pitchFamily="34" charset="0"/>
              <a:cs typeface="Arial" pitchFamily="34" charset="0"/>
            </a:endParaRPr>
          </a:p>
          <a:p>
            <a:pPr marL="971550" lvl="1" indent="-514350" fontAlgn="base">
              <a:spcBef>
                <a:spcPct val="20000"/>
              </a:spcBef>
              <a:spcAft>
                <a:spcPct val="0"/>
              </a:spcAft>
              <a:buClr>
                <a:srgbClr val="003366"/>
              </a:buClr>
              <a:buSzPct val="90000"/>
              <a:buFont typeface="Wingdings" pitchFamily="2" charset="2"/>
              <a:buChar char="§"/>
              <a:tabLst>
                <a:tab pos="457200" algn="l"/>
              </a:tabLst>
            </a:pPr>
            <a:r>
              <a:rPr lang="en-US" dirty="0">
                <a:solidFill>
                  <a:srgbClr val="000000"/>
                </a:solidFill>
                <a:latin typeface="Arial" pitchFamily="34" charset="0"/>
                <a:cs typeface="Arial" pitchFamily="34" charset="0"/>
              </a:rPr>
              <a:t>Renal maturity  </a:t>
            </a:r>
            <a:r>
              <a:rPr lang="en-US" dirty="0" err="1">
                <a:solidFill>
                  <a:srgbClr val="000000"/>
                </a:solidFill>
                <a:latin typeface="Arial" pitchFamily="34" charset="0"/>
                <a:cs typeface="Arial" pitchFamily="34" charset="0"/>
              </a:rPr>
              <a:t>creatinine</a:t>
            </a:r>
            <a:endParaRPr lang="en-US" dirty="0">
              <a:solidFill>
                <a:srgbClr val="000000"/>
              </a:solidFill>
              <a:latin typeface="Arial" pitchFamily="34" charset="0"/>
              <a:cs typeface="Arial" pitchFamily="34" charset="0"/>
            </a:endParaRPr>
          </a:p>
        </p:txBody>
      </p:sp>
      <p:pic>
        <p:nvPicPr>
          <p:cNvPr id="56322" name="Picture 2" descr="ei_0023"/>
          <p:cNvPicPr>
            <a:picLocks noChangeAspect="1" noChangeArrowheads="1"/>
          </p:cNvPicPr>
          <p:nvPr/>
        </p:nvPicPr>
        <p:blipFill>
          <a:blip r:embed="rId3" cstate="print"/>
          <a:srcRect/>
          <a:stretch>
            <a:fillRect/>
          </a:stretch>
        </p:blipFill>
        <p:spPr bwMode="auto">
          <a:xfrm>
            <a:off x="4929190" y="1928802"/>
            <a:ext cx="3810000" cy="3228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
          <p:cNvSpPr>
            <a:spLocks noChangeArrowheads="1"/>
          </p:cNvSpPr>
          <p:nvPr/>
        </p:nvSpPr>
        <p:spPr bwMode="auto">
          <a:xfrm>
            <a:off x="611560" y="182383"/>
            <a:ext cx="7920880" cy="57554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tab pos="914400" algn="l"/>
              </a:tabLst>
            </a:pPr>
            <a:r>
              <a:rPr kumimoji="0" lang="en-US" sz="4000" i="0" u="none" strike="noStrike" cap="none" normalizeH="0" baseline="0" dirty="0" smtClean="0">
                <a:ln>
                  <a:noFill/>
                </a:ln>
                <a:solidFill>
                  <a:schemeClr val="accent3"/>
                </a:solidFill>
                <a:effectLst/>
                <a:latin typeface="Arial" pitchFamily="34" charset="0"/>
                <a:ea typeface="Times New Roman" pitchFamily="18" charset="0"/>
                <a:cs typeface="Arial" pitchFamily="34" charset="0"/>
              </a:rPr>
              <a:t>4. Chorionic </a:t>
            </a:r>
            <a:r>
              <a:rPr kumimoji="0" lang="en-US" sz="4000" i="0" u="none" strike="noStrike" cap="none" normalizeH="0" baseline="0" dirty="0" err="1" smtClean="0">
                <a:ln>
                  <a:noFill/>
                </a:ln>
                <a:solidFill>
                  <a:schemeClr val="accent3"/>
                </a:solidFill>
                <a:effectLst/>
                <a:latin typeface="Arial" pitchFamily="34" charset="0"/>
                <a:ea typeface="Times New Roman" pitchFamily="18" charset="0"/>
                <a:cs typeface="Arial" pitchFamily="34" charset="0"/>
              </a:rPr>
              <a:t>Villus</a:t>
            </a:r>
            <a:r>
              <a:rPr kumimoji="0" lang="en-US" sz="4000" i="0" u="none" strike="noStrike" cap="none" normalizeH="0" baseline="0" dirty="0" smtClean="0">
                <a:ln>
                  <a:noFill/>
                </a:ln>
                <a:solidFill>
                  <a:schemeClr val="accent3"/>
                </a:solidFill>
                <a:effectLst/>
                <a:latin typeface="Arial" pitchFamily="34" charset="0"/>
                <a:ea typeface="Times New Roman" pitchFamily="18" charset="0"/>
                <a:cs typeface="Arial" pitchFamily="34" charset="0"/>
              </a:rPr>
              <a:t> Sampling</a:t>
            </a:r>
          </a:p>
          <a:p>
            <a:pPr marL="0" marR="0" lvl="0" indent="0" algn="l" defTabSz="914400" rtl="0" eaLnBrk="1" fontAlgn="base" latinLnBrk="0" hangingPunct="1">
              <a:lnSpc>
                <a:spcPct val="100000"/>
              </a:lnSpc>
              <a:spcBef>
                <a:spcPct val="0"/>
              </a:spcBef>
              <a:spcAft>
                <a:spcPct val="0"/>
              </a:spcAft>
              <a:buClrTx/>
              <a:buSzTx/>
              <a:tabLst>
                <a:tab pos="914400" algn="l"/>
              </a:tabLst>
            </a:pPr>
            <a:endParaRPr lang="en-US" sz="2000" dirty="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tabLst>
                <a:tab pos="914400" algn="l"/>
              </a:tabLst>
            </a:pPr>
            <a:endParaRPr kumimoji="0" lang="en-CA" sz="2000" b="0" i="0" u="none" strike="noStrike" cap="none" normalizeH="0" baseline="0" dirty="0" smtClean="0">
              <a:ln>
                <a:noFill/>
              </a:ln>
              <a:solidFill>
                <a:schemeClr val="tx1"/>
              </a:solidFill>
              <a:effectLst/>
              <a:latin typeface="Arial" pitchFamily="34" charset="0"/>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Arial" pitchFamily="34" charset="0"/>
              <a:buChar char="•"/>
              <a:tabLst>
                <a:tab pos="914400" algn="l"/>
              </a:tabLst>
            </a:pPr>
            <a:r>
              <a:rPr lang="en-US" sz="2400" dirty="0" smtClean="0">
                <a:latin typeface="Arial" pitchFamily="34" charset="0"/>
                <a:ea typeface="Times New Roman" pitchFamily="18" charset="0"/>
                <a:cs typeface="Arial" pitchFamily="34" charset="0"/>
              </a:rPr>
              <a:t>P</a:t>
            </a: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erformed at ~ 12 weeks’ gestation</a:t>
            </a:r>
            <a:endParaRPr kumimoji="0" lang="en-CA" sz="2400" b="0" i="0" u="none" strike="noStrike" cap="none" normalizeH="0" baseline="0" dirty="0" smtClean="0">
              <a:ln>
                <a:noFill/>
              </a:ln>
              <a:effectLst/>
              <a:latin typeface="Arial" pitchFamily="34" charset="0"/>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Arial" pitchFamily="34" charset="0"/>
              <a:buChar char="•"/>
              <a:tabLst>
                <a:tab pos="914400" algn="l"/>
              </a:tabLst>
            </a:pPr>
            <a:r>
              <a:rPr lang="en-US" sz="2400" dirty="0" smtClean="0">
                <a:latin typeface="Arial" pitchFamily="34" charset="0"/>
                <a:ea typeface="Times New Roman" pitchFamily="18" charset="0"/>
                <a:cs typeface="Arial" pitchFamily="34" charset="0"/>
              </a:rPr>
              <a:t>A</a:t>
            </a: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lternative to </a:t>
            </a:r>
            <a:r>
              <a:rPr kumimoji="0" lang="en-US" sz="2400" b="0" i="0" u="none" strike="noStrike" cap="none" normalizeH="0" baseline="0" dirty="0" err="1" smtClean="0">
                <a:ln>
                  <a:noFill/>
                </a:ln>
                <a:effectLst/>
                <a:latin typeface="Arial" pitchFamily="34" charset="0"/>
                <a:ea typeface="Times New Roman" pitchFamily="18" charset="0"/>
                <a:cs typeface="Arial" pitchFamily="34" charset="0"/>
              </a:rPr>
              <a:t>amnio</a:t>
            </a:r>
            <a:endParaRPr kumimoji="0" lang="en-CA" sz="2400" b="0" i="0" u="none" strike="noStrike" cap="none" normalizeH="0" baseline="0" dirty="0" smtClean="0">
              <a:ln>
                <a:noFill/>
              </a:ln>
              <a:effectLst/>
              <a:latin typeface="Arial" pitchFamily="34" charset="0"/>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Arial" pitchFamily="34" charset="0"/>
              <a:buChar char="•"/>
              <a:tabLst>
                <a:tab pos="914400" algn="l"/>
              </a:tabLst>
            </a:pPr>
            <a:r>
              <a:rPr lang="en-US" sz="2400" dirty="0" smtClean="0">
                <a:latin typeface="Arial" pitchFamily="34" charset="0"/>
                <a:ea typeface="Times New Roman" pitchFamily="18" charset="0"/>
                <a:cs typeface="Arial" pitchFamily="34" charset="0"/>
              </a:rPr>
              <a:t>O</a:t>
            </a: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btain placental tissue for prenatal assessment (Sample of chorionic </a:t>
            </a:r>
            <a:r>
              <a:rPr kumimoji="0" lang="en-US" sz="2400" b="0" i="0" u="none" strike="noStrike" cap="none" normalizeH="0" baseline="0" dirty="0" err="1" smtClean="0">
                <a:ln>
                  <a:noFill/>
                </a:ln>
                <a:effectLst/>
                <a:latin typeface="Arial" pitchFamily="34" charset="0"/>
                <a:ea typeface="Times New Roman" pitchFamily="18" charset="0"/>
                <a:cs typeface="Arial" pitchFamily="34" charset="0"/>
              </a:rPr>
              <a:t>villus</a:t>
            </a: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a:t>
            </a:r>
            <a:endParaRPr kumimoji="0" lang="en-CA" sz="2400" b="0" i="0" u="none" strike="noStrike" cap="none" normalizeH="0" baseline="0" dirty="0" smtClean="0">
              <a:ln>
                <a:noFill/>
              </a:ln>
              <a:effectLst/>
              <a:latin typeface="Arial" pitchFamily="34" charset="0"/>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Arial" pitchFamily="34" charset="0"/>
              <a:buChar char="•"/>
              <a:tabLst>
                <a:tab pos="914400" algn="l"/>
              </a:tabLst>
            </a:pPr>
            <a:r>
              <a:rPr lang="en-US" sz="2400" dirty="0" smtClean="0">
                <a:latin typeface="Arial" pitchFamily="34" charset="0"/>
                <a:ea typeface="Times New Roman" pitchFamily="18" charset="0"/>
                <a:cs typeface="Arial" pitchFamily="34" charset="0"/>
              </a:rPr>
              <a:t>W</a:t>
            </a: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ith ultrasound, a catheter is inserted through the cervix and directed to the placenta</a:t>
            </a:r>
            <a:endParaRPr kumimoji="0" lang="en-CA" sz="2400" b="0" i="0" u="none" strike="noStrike" cap="none" normalizeH="0" baseline="0" dirty="0" smtClean="0">
              <a:ln>
                <a:noFill/>
              </a:ln>
              <a:effectLst/>
              <a:latin typeface="Arial" pitchFamily="34" charset="0"/>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Arial" pitchFamily="34" charset="0"/>
              <a:buChar char="•"/>
              <a:tabLst>
                <a:tab pos="914400" algn="l"/>
              </a:tabLst>
            </a:pPr>
            <a:r>
              <a:rPr lang="en-US" sz="2400" dirty="0" smtClean="0">
                <a:latin typeface="Arial" pitchFamily="34" charset="0"/>
                <a:ea typeface="Times New Roman" pitchFamily="18" charset="0"/>
                <a:cs typeface="Arial" pitchFamily="34" charset="0"/>
              </a:rPr>
              <a:t>T</a:t>
            </a: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issue aspirated</a:t>
            </a:r>
            <a:endParaRPr kumimoji="0" lang="en-CA" sz="2400" b="0" i="0" u="none" strike="noStrike" cap="none" normalizeH="0" baseline="0" dirty="0" smtClean="0">
              <a:ln>
                <a:noFill/>
              </a:ln>
              <a:effectLst/>
              <a:latin typeface="Arial" pitchFamily="34" charset="0"/>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Arial" pitchFamily="34" charset="0"/>
              <a:buChar char="•"/>
              <a:tabLst>
                <a:tab pos="914400" algn="l"/>
              </a:tabLst>
            </a:pP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Uses</a:t>
            </a:r>
            <a:endParaRPr kumimoji="0" lang="en-CA" sz="2400" b="0" i="0" u="none" strike="noStrike" cap="none" normalizeH="0" baseline="0" dirty="0" smtClean="0">
              <a:ln>
                <a:noFill/>
              </a:ln>
              <a:effectLst/>
              <a:latin typeface="Arial" pitchFamily="34" charset="0"/>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Arial" pitchFamily="34" charset="0"/>
              <a:buChar char="•"/>
              <a:tabLst>
                <a:tab pos="914400" algn="l"/>
              </a:tabLst>
            </a:pPr>
            <a:r>
              <a:rPr lang="en-US" sz="2400" dirty="0" err="1" smtClean="0">
                <a:latin typeface="Arial" pitchFamily="34" charset="0"/>
                <a:ea typeface="Times New Roman" pitchFamily="18" charset="0"/>
                <a:cs typeface="Arial" pitchFamily="34" charset="0"/>
              </a:rPr>
              <a:t>C</a:t>
            </a:r>
            <a:r>
              <a:rPr kumimoji="0" lang="en-US" sz="2400" b="0" i="0" u="none" strike="noStrike" cap="none" normalizeH="0" baseline="0" dirty="0" err="1" smtClean="0">
                <a:ln>
                  <a:noFill/>
                </a:ln>
                <a:effectLst/>
                <a:latin typeface="Arial" pitchFamily="34" charset="0"/>
                <a:ea typeface="Times New Roman" pitchFamily="18" charset="0"/>
                <a:cs typeface="Arial" pitchFamily="34" charset="0"/>
              </a:rPr>
              <a:t>hromasomal</a:t>
            </a: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 defects (More accurate than </a:t>
            </a:r>
            <a:r>
              <a:rPr kumimoji="0" lang="en-US" sz="2400" b="0" i="0" u="none" strike="noStrike" cap="none" normalizeH="0" baseline="0" dirty="0" err="1" smtClean="0">
                <a:ln>
                  <a:noFill/>
                </a:ln>
                <a:effectLst/>
                <a:latin typeface="Arial" pitchFamily="34" charset="0"/>
                <a:ea typeface="Times New Roman" pitchFamily="18" charset="0"/>
                <a:cs typeface="Arial" pitchFamily="34" charset="0"/>
              </a:rPr>
              <a:t>amnio</a:t>
            </a: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a:t>
            </a:r>
            <a:endParaRPr kumimoji="0" lang="en-CA" sz="2400" b="0" i="0" u="none" strike="noStrike" cap="none" normalizeH="0" baseline="0" dirty="0" smtClean="0">
              <a:ln>
                <a:noFill/>
              </a:ln>
              <a:effectLst/>
              <a:latin typeface="Arial" pitchFamily="34" charset="0"/>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Arial" pitchFamily="34" charset="0"/>
              <a:buChar char="•"/>
              <a:tabLst>
                <a:tab pos="914400" algn="l"/>
              </a:tabLst>
            </a:pPr>
            <a:r>
              <a:rPr kumimoji="0" lang="en-US" sz="2400" i="0" u="none" strike="noStrike" cap="none" normalizeH="0" baseline="0" dirty="0" smtClean="0">
                <a:ln>
                  <a:noFill/>
                </a:ln>
                <a:effectLst/>
                <a:latin typeface="Arial" pitchFamily="34" charset="0"/>
                <a:ea typeface="Times New Roman" pitchFamily="18" charset="0"/>
                <a:cs typeface="Arial" pitchFamily="34" charset="0"/>
              </a:rPr>
              <a:t>Risky –</a:t>
            </a:r>
            <a:r>
              <a:rPr kumimoji="0" lang="en-US" sz="2400" b="0" i="0" u="none" strike="noStrike" cap="none" normalizeH="0" dirty="0" smtClean="0">
                <a:ln>
                  <a:noFill/>
                </a:ln>
                <a:effectLst/>
                <a:latin typeface="Arial" pitchFamily="34" charset="0"/>
                <a:ea typeface="Times New Roman" pitchFamily="18" charset="0"/>
                <a:cs typeface="Arial" pitchFamily="34" charset="0"/>
              </a:rPr>
              <a:t> </a:t>
            </a: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So early in gestation, can affect placental function</a:t>
            </a:r>
            <a:endParaRPr kumimoji="0" lang="en-CA" sz="2400" b="0" i="0" u="none" strike="noStrike" cap="none" normalizeH="0" baseline="0" dirty="0" smtClean="0">
              <a:ln>
                <a:noFill/>
              </a:ln>
              <a:effectLst/>
              <a:latin typeface="Arial" pitchFamily="34" charset="0"/>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Arial" pitchFamily="34" charset="0"/>
              <a:buChar char="•"/>
              <a:tabLst>
                <a:tab pos="914400" algn="l"/>
              </a:tabLst>
            </a:pP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Cannot detect neural tube defects</a:t>
            </a:r>
            <a:endParaRPr kumimoji="0" lang="en-US" sz="2400" b="0" i="0" u="none" strike="noStrike" cap="none" normalizeH="0" baseline="0" dirty="0" smtClean="0">
              <a:ln>
                <a:noFill/>
              </a:ln>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539552" y="1510626"/>
            <a:ext cx="7920880" cy="4016484"/>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en-US" sz="2400" i="0" strike="noStrike" cap="none" normalizeH="0" baseline="0" dirty="0" smtClean="0">
                <a:ln>
                  <a:noFill/>
                </a:ln>
                <a:effectLst/>
                <a:latin typeface="Arial" pitchFamily="34" charset="0"/>
                <a:cs typeface="Arial" pitchFamily="34" charset="0"/>
              </a:rPr>
              <a:t>Fetal</a:t>
            </a:r>
            <a:r>
              <a:rPr kumimoji="0" lang="en-US" sz="2400" i="0" strike="noStrike" cap="none" normalizeH="0" dirty="0" smtClean="0">
                <a:ln>
                  <a:noFill/>
                </a:ln>
                <a:effectLst/>
                <a:latin typeface="Arial" pitchFamily="34" charset="0"/>
                <a:cs typeface="Arial" pitchFamily="34" charset="0"/>
              </a:rPr>
              <a:t> </a:t>
            </a:r>
            <a:r>
              <a:rPr kumimoji="0" lang="en-US" sz="2400" i="0" strike="noStrike" cap="none" normalizeH="0" baseline="0" dirty="0" smtClean="0">
                <a:ln>
                  <a:noFill/>
                </a:ln>
                <a:effectLst/>
                <a:latin typeface="Arial" pitchFamily="34" charset="0"/>
                <a:cs typeface="Arial" pitchFamily="34" charset="0"/>
              </a:rPr>
              <a:t>monitoring</a:t>
            </a: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en-US" sz="2400" b="1" i="0" u="sng" strike="noStrike" cap="none" normalizeH="0" baseline="0" dirty="0" smtClean="0">
              <a:ln>
                <a:noFill/>
              </a:ln>
              <a:effectLst/>
              <a:latin typeface="Arial" pitchFamily="34" charset="0"/>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During </a:t>
            </a:r>
            <a:r>
              <a:rPr kumimoji="0" lang="en-US" sz="2400" b="0" i="0" u="none" strike="noStrike" cap="none" normalizeH="0" baseline="0" dirty="0" err="1" smtClean="0">
                <a:ln>
                  <a:noFill/>
                </a:ln>
                <a:effectLst/>
                <a:latin typeface="Arial" pitchFamily="34" charset="0"/>
                <a:ea typeface="Times New Roman" pitchFamily="18" charset="0"/>
                <a:cs typeface="Arial" pitchFamily="34" charset="0"/>
              </a:rPr>
              <a:t>labour</a:t>
            </a: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 and delivery or </a:t>
            </a:r>
            <a:r>
              <a:rPr kumimoji="0" lang="en-US" sz="2400" b="0" i="0" u="none" strike="noStrike" cap="none" normalizeH="0" baseline="0" dirty="0" err="1" smtClean="0">
                <a:ln>
                  <a:noFill/>
                </a:ln>
                <a:effectLst/>
                <a:latin typeface="Arial" pitchFamily="34" charset="0"/>
                <a:ea typeface="Times New Roman" pitchFamily="18" charset="0"/>
                <a:cs typeface="Arial" pitchFamily="34" charset="0"/>
              </a:rPr>
              <a:t>intrapartum</a:t>
            </a:r>
            <a:endParaRPr kumimoji="0" lang="en-CA" sz="2400" b="0" i="0" u="none" strike="noStrike" cap="none" normalizeH="0" baseline="0" dirty="0" smtClean="0">
              <a:ln>
                <a:noFill/>
              </a:ln>
              <a:effectLst/>
              <a:latin typeface="Arial" pitchFamily="34" charset="0"/>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Fetal Heart Monitoring (FHR)</a:t>
            </a:r>
            <a:endParaRPr kumimoji="0" lang="en-CA" sz="2400" b="0" i="0" u="none" strike="noStrike" cap="none" normalizeH="0" baseline="0" dirty="0" smtClean="0">
              <a:ln>
                <a:noFill/>
              </a:ln>
              <a:effectLst/>
              <a:latin typeface="Arial" pitchFamily="34" charset="0"/>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lang="en-US" sz="2400" dirty="0" smtClean="0">
                <a:latin typeface="Arial" pitchFamily="34" charset="0"/>
                <a:ea typeface="Times New Roman" pitchFamily="18" charset="0"/>
                <a:cs typeface="Arial" pitchFamily="34" charset="0"/>
              </a:rPr>
              <a:t>B</a:t>
            </a: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efore the rupture of membranes</a:t>
            </a:r>
            <a:endParaRPr kumimoji="0" lang="en-CA" sz="2400" b="0" i="0" u="none" strike="noStrike" cap="none" normalizeH="0" baseline="0" dirty="0" smtClean="0">
              <a:ln>
                <a:noFill/>
              </a:ln>
              <a:effectLst/>
              <a:latin typeface="Arial" pitchFamily="34" charset="0"/>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lang="en-US" sz="2400" dirty="0" smtClean="0">
                <a:latin typeface="Arial" pitchFamily="34" charset="0"/>
                <a:ea typeface="Times New Roman" pitchFamily="18" charset="0"/>
                <a:cs typeface="Arial" pitchFamily="34" charset="0"/>
              </a:rPr>
              <a:t>E</a:t>
            </a: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xternal monitor is used</a:t>
            </a:r>
            <a:endParaRPr kumimoji="0" lang="en-CA" sz="2400" b="0" i="0" u="none" strike="noStrike" cap="none" normalizeH="0" baseline="0" dirty="0" smtClean="0">
              <a:ln>
                <a:noFill/>
              </a:ln>
              <a:effectLst/>
              <a:latin typeface="Arial" pitchFamily="34" charset="0"/>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lang="en-US" sz="2400" dirty="0" smtClean="0">
                <a:latin typeface="Arial" pitchFamily="34" charset="0"/>
                <a:ea typeface="Times New Roman" pitchFamily="18" charset="0"/>
                <a:cs typeface="Arial" pitchFamily="34" charset="0"/>
              </a:rPr>
              <a:t>A</a:t>
            </a: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fter the rupture of membranes</a:t>
            </a:r>
            <a:endParaRPr kumimoji="0" lang="en-CA" sz="2400" b="0" i="0" u="none" strike="noStrike" cap="none" normalizeH="0" baseline="0" dirty="0" smtClean="0">
              <a:ln>
                <a:noFill/>
              </a:ln>
              <a:effectLst/>
              <a:latin typeface="Arial" pitchFamily="34" charset="0"/>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lang="en-US" sz="2400" dirty="0" smtClean="0">
                <a:latin typeface="Arial" pitchFamily="34" charset="0"/>
                <a:ea typeface="Times New Roman" pitchFamily="18" charset="0"/>
                <a:cs typeface="Arial" pitchFamily="34" charset="0"/>
              </a:rPr>
              <a:t>D</a:t>
            </a: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irect (usually the scalp) monitoring</a:t>
            </a:r>
            <a:endParaRPr kumimoji="0" lang="en-CA" sz="2400" b="0" i="0" u="none" strike="noStrike" cap="none" normalizeH="0" baseline="0" dirty="0" smtClean="0">
              <a:ln>
                <a:noFill/>
              </a:ln>
              <a:effectLst/>
              <a:latin typeface="Arial" pitchFamily="34" charset="0"/>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lang="en-US" sz="2400" dirty="0" smtClean="0">
                <a:latin typeface="Arial" pitchFamily="34" charset="0"/>
                <a:ea typeface="Times New Roman" pitchFamily="18" charset="0"/>
                <a:cs typeface="Arial" pitchFamily="34" charset="0"/>
              </a:rPr>
              <a:t>H</a:t>
            </a: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eart rate and uterine contractions’ intensity, timing, and duration</a:t>
            </a:r>
            <a:endParaRPr kumimoji="0" lang="en-CA" sz="24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en-CA" b="0" i="0" u="none" strike="noStrike" cap="none" normalizeH="0" baseline="0" dirty="0" smtClean="0">
              <a:ln>
                <a:noFill/>
              </a:ln>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lstStyle/>
          <a:p>
            <a:r>
              <a:rPr lang="en-US" b="0" dirty="0" smtClean="0">
                <a:latin typeface="Arial" pitchFamily="34" charset="0"/>
                <a:cs typeface="Arial" pitchFamily="34" charset="0"/>
              </a:rPr>
              <a:t>High-Risk </a:t>
            </a:r>
            <a:r>
              <a:rPr lang="en-US" b="0" dirty="0">
                <a:latin typeface="Arial" pitchFamily="34" charset="0"/>
                <a:cs typeface="Arial" pitchFamily="34" charset="0"/>
              </a:rPr>
              <a:t>Pregnancy</a:t>
            </a:r>
          </a:p>
        </p:txBody>
      </p:sp>
      <p:sp>
        <p:nvSpPr>
          <p:cNvPr id="120835" name="Rectangle 3"/>
          <p:cNvSpPr>
            <a:spLocks noGrp="1" noChangeArrowheads="1"/>
          </p:cNvSpPr>
          <p:nvPr>
            <p:ph idx="1"/>
          </p:nvPr>
        </p:nvSpPr>
        <p:spPr/>
        <p:txBody>
          <a:bodyPr/>
          <a:lstStyle/>
          <a:p>
            <a:pPr>
              <a:buFont typeface="Wingdings" pitchFamily="2" charset="2"/>
              <a:buNone/>
            </a:pPr>
            <a:r>
              <a:rPr lang="en-US" dirty="0">
                <a:latin typeface="Arial" pitchFamily="34" charset="0"/>
                <a:cs typeface="Arial" pitchFamily="34" charset="0"/>
              </a:rPr>
              <a:t>Prenatal history</a:t>
            </a:r>
          </a:p>
          <a:p>
            <a:pPr lvl="2">
              <a:buFont typeface="Wingdings" pitchFamily="2" charset="2"/>
              <a:buNone/>
            </a:pPr>
            <a:r>
              <a:rPr lang="en-US" sz="2400" dirty="0">
                <a:latin typeface="Arial" pitchFamily="34" charset="0"/>
                <a:cs typeface="Arial" pitchFamily="34" charset="0"/>
              </a:rPr>
              <a:t> </a:t>
            </a:r>
            <a:r>
              <a:rPr lang="en-US" sz="2400" dirty="0" smtClean="0">
                <a:latin typeface="Arial" pitchFamily="34" charset="0"/>
                <a:cs typeface="Arial" pitchFamily="34" charset="0"/>
              </a:rPr>
              <a:t>1. Socioeconomic </a:t>
            </a:r>
            <a:r>
              <a:rPr lang="en-US" sz="2400" dirty="0">
                <a:latin typeface="Arial" pitchFamily="34" charset="0"/>
                <a:cs typeface="Arial" pitchFamily="34" charset="0"/>
              </a:rPr>
              <a:t>and </a:t>
            </a:r>
            <a:r>
              <a:rPr lang="en-US" sz="2400" dirty="0" smtClean="0">
                <a:latin typeface="Arial" pitchFamily="34" charset="0"/>
                <a:cs typeface="Arial" pitchFamily="34" charset="0"/>
              </a:rPr>
              <a:t>demographic </a:t>
            </a:r>
            <a:r>
              <a:rPr lang="en-US" sz="2400" dirty="0">
                <a:latin typeface="Arial" pitchFamily="34" charset="0"/>
                <a:cs typeface="Arial" pitchFamily="34" charset="0"/>
              </a:rPr>
              <a:t>factors</a:t>
            </a:r>
          </a:p>
          <a:p>
            <a:pPr lvl="2"/>
            <a:endParaRPr lang="en-US" sz="2400" dirty="0">
              <a:latin typeface="Arial" pitchFamily="34" charset="0"/>
              <a:cs typeface="Arial" pitchFamily="34" charset="0"/>
            </a:endParaRPr>
          </a:p>
          <a:p>
            <a:pPr lvl="3">
              <a:buFont typeface="Arial" pitchFamily="34" charset="0"/>
              <a:buChar char="•"/>
            </a:pPr>
            <a:r>
              <a:rPr lang="en-US" sz="2400" dirty="0">
                <a:latin typeface="Arial" pitchFamily="34" charset="0"/>
                <a:cs typeface="Arial" pitchFamily="34" charset="0"/>
              </a:rPr>
              <a:t>  </a:t>
            </a:r>
            <a:r>
              <a:rPr lang="en-US" sz="2400" dirty="0" smtClean="0">
                <a:latin typeface="Arial" pitchFamily="34" charset="0"/>
                <a:cs typeface="Arial" pitchFamily="34" charset="0"/>
              </a:rPr>
              <a:t>Mother’s </a:t>
            </a:r>
            <a:r>
              <a:rPr lang="en-US" sz="2400" dirty="0">
                <a:latin typeface="Arial" pitchFamily="34" charset="0"/>
                <a:cs typeface="Arial" pitchFamily="34" charset="0"/>
              </a:rPr>
              <a:t>age</a:t>
            </a:r>
          </a:p>
          <a:p>
            <a:pPr lvl="3">
              <a:buFont typeface="Arial" pitchFamily="34" charset="0"/>
              <a:buChar char="•"/>
            </a:pPr>
            <a:endParaRPr lang="en-US" sz="2400" dirty="0">
              <a:latin typeface="Arial" pitchFamily="34" charset="0"/>
              <a:cs typeface="Arial" pitchFamily="34" charset="0"/>
            </a:endParaRPr>
          </a:p>
          <a:p>
            <a:pPr lvl="3">
              <a:buFont typeface="Arial" pitchFamily="34" charset="0"/>
              <a:buChar char="•"/>
            </a:pPr>
            <a:r>
              <a:rPr lang="en-US" sz="2400" dirty="0">
                <a:latin typeface="Arial" pitchFamily="34" charset="0"/>
                <a:cs typeface="Arial" pitchFamily="34" charset="0"/>
              </a:rPr>
              <a:t>  </a:t>
            </a:r>
            <a:r>
              <a:rPr lang="en-US" sz="2400" dirty="0" smtClean="0">
                <a:latin typeface="Arial" pitchFamily="34" charset="0"/>
                <a:cs typeface="Arial" pitchFamily="34" charset="0"/>
              </a:rPr>
              <a:t>Income</a:t>
            </a:r>
            <a:endParaRPr lang="en-US" sz="2400" dirty="0">
              <a:latin typeface="Arial" pitchFamily="34" charset="0"/>
              <a:cs typeface="Arial" pitchFamily="34" charset="0"/>
            </a:endParaRPr>
          </a:p>
          <a:p>
            <a:pPr lvl="3">
              <a:buFont typeface="Arial" pitchFamily="34" charset="0"/>
              <a:buChar char="•"/>
            </a:pPr>
            <a:endParaRPr lang="en-US" sz="2400" dirty="0">
              <a:latin typeface="Arial" pitchFamily="34" charset="0"/>
              <a:cs typeface="Arial" pitchFamily="34" charset="0"/>
            </a:endParaRPr>
          </a:p>
          <a:p>
            <a:pPr lvl="3">
              <a:buFont typeface="Arial" pitchFamily="34" charset="0"/>
              <a:buChar char="•"/>
            </a:pPr>
            <a:r>
              <a:rPr lang="en-US" sz="2400" dirty="0">
                <a:latin typeface="Arial" pitchFamily="34" charset="0"/>
                <a:cs typeface="Arial" pitchFamily="34" charset="0"/>
              </a:rPr>
              <a:t>  </a:t>
            </a:r>
            <a:r>
              <a:rPr lang="en-US" sz="2400" dirty="0" smtClean="0">
                <a:latin typeface="Arial" pitchFamily="34" charset="0"/>
                <a:cs typeface="Arial" pitchFamily="34" charset="0"/>
              </a:rPr>
              <a:t>Nutritional </a:t>
            </a:r>
            <a:r>
              <a:rPr lang="en-US" sz="2400" dirty="0">
                <a:latin typeface="Arial" pitchFamily="34" charset="0"/>
                <a:cs typeface="Arial" pitchFamily="34" charset="0"/>
              </a:rPr>
              <a:t>status</a:t>
            </a:r>
          </a:p>
          <a:p>
            <a:pPr lvl="2"/>
            <a:endParaRPr lang="en-US" dirty="0">
              <a:latin typeface="Arial" pitchFamily="34" charset="0"/>
              <a:cs typeface="Arial" pitchFamily="34" charset="0"/>
            </a:endParaRPr>
          </a:p>
          <a:p>
            <a:pPr lvl="2"/>
            <a:endParaRPr lang="en-US" dirty="0">
              <a:latin typeface="Arial" pitchFamily="34" charset="0"/>
              <a:cs typeface="Arial" pitchFamily="34" charset="0"/>
            </a:endParaRPr>
          </a:p>
          <a:p>
            <a:pPr lvl="2">
              <a:buFont typeface="Wingdings" pitchFamily="2" charset="2"/>
              <a:buNone/>
            </a:pPr>
            <a:endParaRPr lang="en-US" dirty="0">
              <a:latin typeface="Arial" pitchFamily="34" charset="0"/>
              <a:cs typeface="Arial" pitchFamily="34" charset="0"/>
            </a:endParaRPr>
          </a:p>
          <a:p>
            <a:endParaRPr lang="en-US"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0835">
                                            <p:txEl>
                                              <p:pRg st="3" end="3"/>
                                            </p:txEl>
                                          </p:spTgt>
                                        </p:tgtEl>
                                        <p:attrNameLst>
                                          <p:attrName>style.visibility</p:attrName>
                                        </p:attrNameLst>
                                      </p:cBhvr>
                                      <p:to>
                                        <p:strVal val="visible"/>
                                      </p:to>
                                    </p:set>
                                    <p:anim calcmode="lin" valueType="num">
                                      <p:cBhvr additive="base">
                                        <p:cTn id="7" dur="500" fill="hold"/>
                                        <p:tgtEl>
                                          <p:spTgt spid="120835">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083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0835">
                                            <p:txEl>
                                              <p:pRg st="5" end="5"/>
                                            </p:txEl>
                                          </p:spTgt>
                                        </p:tgtEl>
                                        <p:attrNameLst>
                                          <p:attrName>style.visibility</p:attrName>
                                        </p:attrNameLst>
                                      </p:cBhvr>
                                      <p:to>
                                        <p:strVal val="visible"/>
                                      </p:to>
                                    </p:set>
                                    <p:anim calcmode="lin" valueType="num">
                                      <p:cBhvr additive="base">
                                        <p:cTn id="13" dur="500" fill="hold"/>
                                        <p:tgtEl>
                                          <p:spTgt spid="120835">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083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0835">
                                            <p:txEl>
                                              <p:pRg st="7" end="7"/>
                                            </p:txEl>
                                          </p:spTgt>
                                        </p:tgtEl>
                                        <p:attrNameLst>
                                          <p:attrName>style.visibility</p:attrName>
                                        </p:attrNameLst>
                                      </p:cBhvr>
                                      <p:to>
                                        <p:strVal val="visible"/>
                                      </p:to>
                                    </p:set>
                                    <p:anim calcmode="lin" valueType="num">
                                      <p:cBhvr additive="base">
                                        <p:cTn id="19" dur="500" fill="hold"/>
                                        <p:tgtEl>
                                          <p:spTgt spid="120835">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083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
          <p:cNvSpPr>
            <a:spLocks noChangeArrowheads="1"/>
          </p:cNvSpPr>
          <p:nvPr/>
        </p:nvSpPr>
        <p:spPr bwMode="auto">
          <a:xfrm>
            <a:off x="611560" y="1340768"/>
            <a:ext cx="7920880"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85800" algn="l"/>
              </a:tabLst>
            </a:pPr>
            <a:r>
              <a:rPr kumimoji="0" lang="en-US" sz="2400" i="0" u="none" strike="noStrike" cap="none" normalizeH="0" baseline="0" dirty="0" smtClean="0">
                <a:ln>
                  <a:noFill/>
                </a:ln>
                <a:effectLst/>
                <a:latin typeface="Arial" pitchFamily="34" charset="0"/>
                <a:ea typeface="Times New Roman" pitchFamily="18" charset="0"/>
                <a:cs typeface="Arial" pitchFamily="34" charset="0"/>
              </a:rPr>
              <a:t>Establish a baseline</a:t>
            </a:r>
            <a:endParaRPr kumimoji="0" lang="en-CA" sz="2400" i="0" u="none" strike="noStrike" cap="none" normalizeH="0" baseline="0" dirty="0" smtClean="0">
              <a:ln>
                <a:noFill/>
              </a:ln>
              <a:effectLst/>
              <a:latin typeface="Arial" pitchFamily="34" charset="0"/>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Arial" pitchFamily="34" charset="0"/>
              <a:buChar char="•"/>
              <a:tabLst>
                <a:tab pos="685800" algn="l"/>
              </a:tabLst>
            </a:pPr>
            <a:r>
              <a:rPr lang="en-US" sz="2400" dirty="0" smtClean="0">
                <a:latin typeface="Arial" pitchFamily="34" charset="0"/>
                <a:ea typeface="Times New Roman" pitchFamily="18" charset="0"/>
                <a:cs typeface="Arial" pitchFamily="34" charset="0"/>
              </a:rPr>
              <a:t>N</a:t>
            </a: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ormal is 120 - 160 </a:t>
            </a:r>
            <a:r>
              <a:rPr kumimoji="0" lang="en-US" sz="2400" b="0" i="0" u="none" strike="noStrike" cap="none" normalizeH="0" baseline="0" dirty="0" err="1" smtClean="0">
                <a:ln>
                  <a:noFill/>
                </a:ln>
                <a:effectLst/>
                <a:latin typeface="Arial" pitchFamily="34" charset="0"/>
                <a:ea typeface="Times New Roman" pitchFamily="18" charset="0"/>
                <a:cs typeface="Arial" pitchFamily="34" charset="0"/>
              </a:rPr>
              <a:t>bpm</a:t>
            </a: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 early in gestation 140 </a:t>
            </a:r>
            <a:r>
              <a:rPr kumimoji="0" lang="en-US" sz="2400" b="0" i="0" u="none" strike="noStrike" cap="none" normalizeH="0" baseline="0" dirty="0" err="1" smtClean="0">
                <a:ln>
                  <a:noFill/>
                </a:ln>
                <a:effectLst/>
                <a:latin typeface="Arial" pitchFamily="34" charset="0"/>
                <a:ea typeface="Times New Roman" pitchFamily="18" charset="0"/>
                <a:cs typeface="Arial" pitchFamily="34" charset="0"/>
              </a:rPr>
              <a:t>bpm</a:t>
            </a:r>
            <a:endParaRPr kumimoji="0" lang="en-CA" sz="2400" b="0" i="0" u="none" strike="noStrike" cap="none" normalizeH="0" baseline="0" dirty="0" smtClean="0">
              <a:ln>
                <a:noFill/>
              </a:ln>
              <a:effectLst/>
              <a:latin typeface="Arial" pitchFamily="34" charset="0"/>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Arial" pitchFamily="34" charset="0"/>
              <a:buChar char="•"/>
              <a:tabLst>
                <a:tab pos="685800" algn="l"/>
              </a:tabLst>
            </a:pPr>
            <a:r>
              <a:rPr kumimoji="0" lang="en-US" sz="2400" b="0" i="0" u="none" strike="noStrike" cap="none" normalizeH="0" baseline="0" dirty="0" smtClean="0">
                <a:ln>
                  <a:noFill/>
                </a:ln>
                <a:effectLst/>
                <a:latin typeface="Arial" pitchFamily="34" charset="0"/>
                <a:ea typeface="Times New Roman" pitchFamily="18" charset="0"/>
                <a:cs typeface="Arial" pitchFamily="34" charset="0"/>
                <a:sym typeface="Symbol" pitchFamily="18" charset="2"/>
              </a:rPr>
              <a:t></a:t>
            </a: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 or </a:t>
            </a:r>
            <a:r>
              <a:rPr kumimoji="0" lang="en-US" sz="2400" b="0" i="0" u="none" strike="noStrike" cap="none" normalizeH="0" baseline="0" dirty="0" smtClean="0">
                <a:ln>
                  <a:noFill/>
                </a:ln>
                <a:effectLst/>
                <a:latin typeface="Arial" pitchFamily="34" charset="0"/>
                <a:ea typeface="Times New Roman" pitchFamily="18" charset="0"/>
                <a:cs typeface="Arial" pitchFamily="34" charset="0"/>
                <a:sym typeface="Symbol" pitchFamily="18" charset="2"/>
              </a:rPr>
              <a:t></a:t>
            </a: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 20 - 30 </a:t>
            </a:r>
            <a:r>
              <a:rPr kumimoji="0" lang="en-US" sz="2400" b="0" i="0" u="none" strike="noStrike" cap="none" normalizeH="0" baseline="0" dirty="0" err="1" smtClean="0">
                <a:ln>
                  <a:noFill/>
                </a:ln>
                <a:effectLst/>
                <a:latin typeface="Arial" pitchFamily="34" charset="0"/>
                <a:ea typeface="Times New Roman" pitchFamily="18" charset="0"/>
                <a:cs typeface="Arial" pitchFamily="34" charset="0"/>
              </a:rPr>
              <a:t>bpm</a:t>
            </a:r>
            <a:endParaRPr kumimoji="0" lang="en-CA" sz="2400" b="0" i="0" u="none" strike="noStrike" cap="none" normalizeH="0" baseline="0" dirty="0" smtClean="0">
              <a:ln>
                <a:noFill/>
              </a:ln>
              <a:effectLst/>
              <a:latin typeface="Arial" pitchFamily="34" charset="0"/>
              <a:cs typeface="Arial" pitchFamily="34" charset="0"/>
              <a:sym typeface="Symbol" pitchFamily="18" charset="2"/>
            </a:endParaRPr>
          </a:p>
          <a:p>
            <a:pPr marL="457200" marR="0" lvl="0" indent="-457200" algn="l" defTabSz="914400" rtl="0" eaLnBrk="0" fontAlgn="base" latinLnBrk="0" hangingPunct="0">
              <a:lnSpc>
                <a:spcPct val="100000"/>
              </a:lnSpc>
              <a:spcBef>
                <a:spcPct val="0"/>
              </a:spcBef>
              <a:spcAft>
                <a:spcPct val="0"/>
              </a:spcAft>
              <a:buClrTx/>
              <a:buSzTx/>
              <a:buFont typeface="Arial" pitchFamily="34" charset="0"/>
              <a:buChar char="•"/>
              <a:tabLst>
                <a:tab pos="685800" algn="l"/>
              </a:tabLst>
            </a:pPr>
            <a:r>
              <a:rPr lang="en-US" sz="2400" dirty="0" err="1" smtClean="0">
                <a:latin typeface="Arial" pitchFamily="34" charset="0"/>
                <a:ea typeface="Times New Roman" pitchFamily="18" charset="0"/>
                <a:cs typeface="Arial" pitchFamily="34" charset="0"/>
                <a:sym typeface="Symbol" pitchFamily="18" charset="2"/>
              </a:rPr>
              <a:t>B</a:t>
            </a:r>
            <a:r>
              <a:rPr kumimoji="0" lang="en-US" sz="2400" b="0" i="0" u="none" strike="noStrike" cap="none" normalizeH="0" baseline="0" dirty="0" err="1" smtClean="0">
                <a:ln>
                  <a:noFill/>
                </a:ln>
                <a:effectLst/>
                <a:latin typeface="Arial" pitchFamily="34" charset="0"/>
                <a:ea typeface="Times New Roman" pitchFamily="18" charset="0"/>
                <a:cs typeface="Arial" pitchFamily="34" charset="0"/>
                <a:sym typeface="Symbol" pitchFamily="18" charset="2"/>
              </a:rPr>
              <a:t>radycardia</a:t>
            </a:r>
            <a:r>
              <a:rPr kumimoji="0" lang="en-US" sz="2400" b="0" i="0" u="none" strike="noStrike" cap="none" normalizeH="0" baseline="0" dirty="0" smtClean="0">
                <a:ln>
                  <a:noFill/>
                </a:ln>
                <a:effectLst/>
                <a:latin typeface="Arial" pitchFamily="34" charset="0"/>
                <a:ea typeface="Times New Roman" pitchFamily="18" charset="0"/>
                <a:cs typeface="Arial" pitchFamily="34" charset="0"/>
                <a:sym typeface="Symbol" pitchFamily="18" charset="2"/>
              </a:rPr>
              <a:t> &lt; 100 </a:t>
            </a:r>
            <a:r>
              <a:rPr kumimoji="0" lang="en-US" sz="2400" b="0" i="0" u="none" strike="noStrike" cap="none" normalizeH="0" baseline="0" dirty="0" err="1" smtClean="0">
                <a:ln>
                  <a:noFill/>
                </a:ln>
                <a:effectLst/>
                <a:latin typeface="Arial" pitchFamily="34" charset="0"/>
                <a:ea typeface="Times New Roman" pitchFamily="18" charset="0"/>
                <a:cs typeface="Arial" pitchFamily="34" charset="0"/>
                <a:sym typeface="Symbol" pitchFamily="18" charset="2"/>
              </a:rPr>
              <a:t>bpm</a:t>
            </a:r>
            <a:r>
              <a:rPr kumimoji="0" lang="en-US" sz="2400" b="0" i="0" u="none" strike="noStrike" cap="none" normalizeH="0" baseline="0" dirty="0" smtClean="0">
                <a:ln>
                  <a:noFill/>
                </a:ln>
                <a:effectLst/>
                <a:latin typeface="Arial" pitchFamily="34" charset="0"/>
                <a:ea typeface="Times New Roman" pitchFamily="18" charset="0"/>
                <a:cs typeface="Arial" pitchFamily="34" charset="0"/>
                <a:sym typeface="Symbol" pitchFamily="18" charset="2"/>
              </a:rPr>
              <a:t> most dangerous, cause asphyxia check scalp PH</a:t>
            </a:r>
            <a:endParaRPr kumimoji="0" lang="en-CA" sz="2400" b="0" i="0" u="none" strike="noStrike" cap="none" normalizeH="0" baseline="0" dirty="0" smtClean="0">
              <a:ln>
                <a:noFill/>
              </a:ln>
              <a:effectLst/>
              <a:latin typeface="Arial" pitchFamily="34" charset="0"/>
              <a:cs typeface="Arial" pitchFamily="34" charset="0"/>
              <a:sym typeface="Symbol" pitchFamily="18" charset="2"/>
            </a:endParaRPr>
          </a:p>
          <a:p>
            <a:pPr marL="457200" marR="0" lvl="0" indent="-457200" algn="l" defTabSz="914400" rtl="0" eaLnBrk="0" fontAlgn="base" latinLnBrk="0" hangingPunct="0">
              <a:lnSpc>
                <a:spcPct val="100000"/>
              </a:lnSpc>
              <a:spcBef>
                <a:spcPct val="0"/>
              </a:spcBef>
              <a:spcAft>
                <a:spcPct val="0"/>
              </a:spcAft>
              <a:buClrTx/>
              <a:buSzTx/>
              <a:buFont typeface="Arial" pitchFamily="34" charset="0"/>
              <a:buChar char="•"/>
              <a:tabLst>
                <a:tab pos="685800" algn="l"/>
              </a:tabLst>
            </a:pPr>
            <a:r>
              <a:rPr lang="en-US" sz="2400" dirty="0" smtClean="0">
                <a:latin typeface="Arial" pitchFamily="34" charset="0"/>
                <a:ea typeface="Times New Roman" pitchFamily="18" charset="0"/>
                <a:cs typeface="Arial" pitchFamily="34" charset="0"/>
                <a:sym typeface="Symbol" pitchFamily="18" charset="2"/>
              </a:rPr>
              <a:t>T</a:t>
            </a:r>
            <a:r>
              <a:rPr kumimoji="0" lang="en-US" sz="2400" b="0" i="0" u="none" strike="noStrike" cap="none" normalizeH="0" baseline="0" dirty="0" smtClean="0">
                <a:ln>
                  <a:noFill/>
                </a:ln>
                <a:effectLst/>
                <a:latin typeface="Arial" pitchFamily="34" charset="0"/>
                <a:ea typeface="Times New Roman" pitchFamily="18" charset="0"/>
                <a:cs typeface="Arial" pitchFamily="34" charset="0"/>
                <a:sym typeface="Symbol" pitchFamily="18" charset="2"/>
              </a:rPr>
              <a:t>achycardia &gt; 180 </a:t>
            </a:r>
            <a:r>
              <a:rPr kumimoji="0" lang="en-US" sz="2400" b="0" i="0" u="none" strike="noStrike" cap="none" normalizeH="0" baseline="0" dirty="0" err="1" smtClean="0">
                <a:ln>
                  <a:noFill/>
                </a:ln>
                <a:effectLst/>
                <a:latin typeface="Arial" pitchFamily="34" charset="0"/>
                <a:ea typeface="Times New Roman" pitchFamily="18" charset="0"/>
                <a:cs typeface="Arial" pitchFamily="34" charset="0"/>
                <a:sym typeface="Symbol" pitchFamily="18" charset="2"/>
              </a:rPr>
              <a:t>bpm</a:t>
            </a:r>
            <a:endParaRPr kumimoji="0" lang="en-CA" sz="2400" b="0" i="0" u="none" strike="noStrike" cap="none" normalizeH="0" baseline="0" dirty="0" smtClean="0">
              <a:ln>
                <a:noFill/>
              </a:ln>
              <a:effectLst/>
              <a:latin typeface="Arial" pitchFamily="34" charset="0"/>
              <a:cs typeface="Arial" pitchFamily="34" charset="0"/>
              <a:sym typeface="Symbol" pitchFamily="18" charset="2"/>
            </a:endParaRPr>
          </a:p>
          <a:p>
            <a:pPr marL="457200" marR="0" lvl="0" indent="-457200" algn="l" defTabSz="914400" rtl="0" eaLnBrk="0" fontAlgn="base" latinLnBrk="0" hangingPunct="0">
              <a:lnSpc>
                <a:spcPct val="100000"/>
              </a:lnSpc>
              <a:spcBef>
                <a:spcPct val="0"/>
              </a:spcBef>
              <a:spcAft>
                <a:spcPct val="0"/>
              </a:spcAft>
              <a:buClrTx/>
              <a:buSzTx/>
              <a:buFont typeface="Arial" pitchFamily="34" charset="0"/>
              <a:buChar char="•"/>
              <a:tabLst>
                <a:tab pos="685800" algn="l"/>
              </a:tabLst>
            </a:pPr>
            <a:r>
              <a:rPr kumimoji="0" lang="en-US" sz="2400" b="0" i="0" u="none" strike="noStrike" cap="none" normalizeH="0" baseline="0" dirty="0" smtClean="0">
                <a:ln>
                  <a:noFill/>
                </a:ln>
                <a:effectLst/>
                <a:latin typeface="Arial" pitchFamily="34" charset="0"/>
                <a:ea typeface="Times New Roman" pitchFamily="18" charset="0"/>
                <a:cs typeface="Arial" pitchFamily="34" charset="0"/>
                <a:sym typeface="Symbol" pitchFamily="18" charset="2"/>
              </a:rPr>
              <a:t>Accelerations &gt;160 </a:t>
            </a:r>
            <a:r>
              <a:rPr kumimoji="0" lang="en-US" sz="2400" b="0" i="0" u="none" strike="noStrike" cap="none" normalizeH="0" baseline="0" dirty="0" err="1" smtClean="0">
                <a:ln>
                  <a:noFill/>
                </a:ln>
                <a:effectLst/>
                <a:latin typeface="Arial" pitchFamily="34" charset="0"/>
                <a:ea typeface="Times New Roman" pitchFamily="18" charset="0"/>
                <a:cs typeface="Arial" pitchFamily="34" charset="0"/>
                <a:sym typeface="Symbol" pitchFamily="18" charset="2"/>
              </a:rPr>
              <a:t>bpm</a:t>
            </a:r>
            <a:r>
              <a:rPr kumimoji="0" lang="en-US" sz="2400" b="0" i="0" u="none" strike="noStrike" cap="none" normalizeH="0" baseline="0" dirty="0" smtClean="0">
                <a:ln>
                  <a:noFill/>
                </a:ln>
                <a:effectLst/>
                <a:latin typeface="Arial" pitchFamily="34" charset="0"/>
                <a:ea typeface="Times New Roman" pitchFamily="18" charset="0"/>
                <a:cs typeface="Arial" pitchFamily="34" charset="0"/>
                <a:sym typeface="Symbol" pitchFamily="18" charset="2"/>
              </a:rPr>
              <a:t> meds (</a:t>
            </a:r>
            <a:r>
              <a:rPr kumimoji="0" lang="en-US" sz="2400" b="0" i="0" u="none" strike="noStrike" cap="none" normalizeH="0" baseline="0" dirty="0" err="1" smtClean="0">
                <a:ln>
                  <a:noFill/>
                </a:ln>
                <a:effectLst/>
                <a:latin typeface="Arial" pitchFamily="34" charset="0"/>
                <a:ea typeface="Times New Roman" pitchFamily="18" charset="0"/>
                <a:cs typeface="Arial" pitchFamily="34" charset="0"/>
                <a:sym typeface="Symbol" pitchFamily="18" charset="2"/>
              </a:rPr>
              <a:t>sympathomemetics</a:t>
            </a:r>
            <a:r>
              <a:rPr kumimoji="0" lang="en-US" sz="2400" b="0" i="0" u="none" strike="noStrike" cap="none" normalizeH="0" baseline="0" dirty="0" smtClean="0">
                <a:ln>
                  <a:noFill/>
                </a:ln>
                <a:effectLst/>
                <a:latin typeface="Arial" pitchFamily="34" charset="0"/>
                <a:ea typeface="Times New Roman" pitchFamily="18" charset="0"/>
                <a:cs typeface="Arial" pitchFamily="34" charset="0"/>
                <a:sym typeface="Symbol" pitchFamily="18" charset="2"/>
              </a:rPr>
              <a:t>) and decelerations &lt;120 </a:t>
            </a:r>
            <a:r>
              <a:rPr kumimoji="0" lang="en-US" sz="2400" b="0" i="0" u="none" strike="noStrike" cap="none" normalizeH="0" baseline="0" dirty="0" err="1" smtClean="0">
                <a:ln>
                  <a:noFill/>
                </a:ln>
                <a:effectLst/>
                <a:latin typeface="Arial" pitchFamily="34" charset="0"/>
                <a:ea typeface="Times New Roman" pitchFamily="18" charset="0"/>
                <a:cs typeface="Arial" pitchFamily="34" charset="0"/>
                <a:sym typeface="Symbol" pitchFamily="18" charset="2"/>
              </a:rPr>
              <a:t>bpm</a:t>
            </a:r>
            <a:r>
              <a:rPr kumimoji="0" lang="en-US" sz="2400" b="0" i="0" u="none" strike="noStrike" cap="none" normalizeH="0" baseline="0" dirty="0" smtClean="0">
                <a:ln>
                  <a:noFill/>
                </a:ln>
                <a:effectLst/>
                <a:latin typeface="Arial" pitchFamily="34" charset="0"/>
                <a:ea typeface="Times New Roman" pitchFamily="18" charset="0"/>
                <a:cs typeface="Arial" pitchFamily="34" charset="0"/>
                <a:sym typeface="Symbol" pitchFamily="18" charset="2"/>
              </a:rPr>
              <a:t> are measured</a:t>
            </a:r>
            <a:endParaRPr kumimoji="0" lang="en-CA" sz="2400" b="0" i="0" u="none" strike="noStrike" cap="none" normalizeH="0" baseline="0" dirty="0" smtClean="0">
              <a:ln>
                <a:noFill/>
              </a:ln>
              <a:effectLst/>
              <a:latin typeface="Arial" pitchFamily="34" charset="0"/>
              <a:cs typeface="Arial" pitchFamily="34" charset="0"/>
              <a:sym typeface="Symbol" pitchFamily="18" charset="2"/>
            </a:endParaRPr>
          </a:p>
          <a:p>
            <a:pPr marL="457200" marR="0" lvl="0" indent="-457200" algn="l" defTabSz="914400" rtl="0" eaLnBrk="0" fontAlgn="base" latinLnBrk="0" hangingPunct="0">
              <a:lnSpc>
                <a:spcPct val="100000"/>
              </a:lnSpc>
              <a:spcBef>
                <a:spcPct val="0"/>
              </a:spcBef>
              <a:spcAft>
                <a:spcPct val="0"/>
              </a:spcAft>
              <a:buClrTx/>
              <a:buSzTx/>
              <a:buFont typeface="Arial" pitchFamily="34" charset="0"/>
              <a:buChar char="•"/>
              <a:tabLst>
                <a:tab pos="685800" algn="l"/>
              </a:tabLst>
            </a:pPr>
            <a:r>
              <a:rPr lang="en-US" sz="2400" dirty="0" smtClean="0">
                <a:latin typeface="Arial" pitchFamily="34" charset="0"/>
                <a:ea typeface="Times New Roman" pitchFamily="18" charset="0"/>
                <a:cs typeface="Arial" pitchFamily="34" charset="0"/>
                <a:sym typeface="Symbol" pitchFamily="18" charset="2"/>
              </a:rPr>
              <a:t>Three</a:t>
            </a:r>
            <a:r>
              <a:rPr kumimoji="0" lang="en-US" sz="2400" b="0" i="0" u="none" strike="noStrike" cap="none" normalizeH="0" baseline="0" dirty="0" smtClean="0">
                <a:ln>
                  <a:noFill/>
                </a:ln>
                <a:effectLst/>
                <a:latin typeface="Arial" pitchFamily="34" charset="0"/>
                <a:ea typeface="Times New Roman" pitchFamily="18" charset="0"/>
                <a:cs typeface="Arial" pitchFamily="34" charset="0"/>
                <a:sym typeface="Symbol" pitchFamily="18" charset="2"/>
              </a:rPr>
              <a:t> significant decelerations are</a:t>
            </a:r>
            <a:endParaRPr kumimoji="0" lang="en-CA" sz="2400" b="0" i="0" u="none" strike="noStrike" cap="none" normalizeH="0" baseline="0" dirty="0" smtClean="0">
              <a:ln>
                <a:noFill/>
              </a:ln>
              <a:effectLst/>
              <a:latin typeface="Arial" pitchFamily="34" charset="0"/>
              <a:cs typeface="Arial" pitchFamily="34" charset="0"/>
              <a:sym typeface="Symbol" pitchFamily="18" charset="2"/>
            </a:endParaRPr>
          </a:p>
          <a:p>
            <a:pPr marL="914400" lvl="1" indent="-457200" eaLnBrk="0" fontAlgn="base" hangingPunct="0">
              <a:spcBef>
                <a:spcPct val="0"/>
              </a:spcBef>
              <a:spcAft>
                <a:spcPct val="0"/>
              </a:spcAft>
              <a:buFont typeface="+mj-lt"/>
              <a:buAutoNum type="arabicPeriod"/>
              <a:tabLst>
                <a:tab pos="685800" algn="l"/>
              </a:tabLst>
            </a:pPr>
            <a:r>
              <a:rPr kumimoji="0" lang="en-US" sz="2400" b="0" i="0" u="none" strike="noStrike" cap="none" normalizeH="0" baseline="0" dirty="0" smtClean="0">
                <a:ln>
                  <a:noFill/>
                </a:ln>
                <a:effectLst/>
                <a:latin typeface="Arial" pitchFamily="34" charset="0"/>
                <a:ea typeface="Times New Roman" pitchFamily="18" charset="0"/>
                <a:cs typeface="Arial" pitchFamily="34" charset="0"/>
                <a:sym typeface="Symbol" pitchFamily="18" charset="2"/>
              </a:rPr>
              <a:t>Early Type I</a:t>
            </a:r>
            <a:endParaRPr kumimoji="0" lang="en-CA" sz="2400" b="0" i="0" u="none" strike="noStrike" cap="none" normalizeH="0" baseline="0" dirty="0" smtClean="0">
              <a:ln>
                <a:noFill/>
              </a:ln>
              <a:effectLst/>
              <a:latin typeface="Arial" pitchFamily="34" charset="0"/>
              <a:cs typeface="Arial" pitchFamily="34" charset="0"/>
              <a:sym typeface="Symbol" pitchFamily="18" charset="2"/>
            </a:endParaRPr>
          </a:p>
          <a:p>
            <a:pPr marL="914400" lvl="1" indent="-457200" eaLnBrk="0" fontAlgn="base" hangingPunct="0">
              <a:spcBef>
                <a:spcPct val="0"/>
              </a:spcBef>
              <a:spcAft>
                <a:spcPct val="0"/>
              </a:spcAft>
              <a:buFont typeface="+mj-lt"/>
              <a:buAutoNum type="arabicPeriod"/>
              <a:tabLst>
                <a:tab pos="685800" algn="l"/>
              </a:tabLst>
            </a:pPr>
            <a:r>
              <a:rPr kumimoji="0" lang="en-US" sz="2400" b="0" i="0" u="none" strike="noStrike" cap="none" normalizeH="0" baseline="0" dirty="0" smtClean="0">
                <a:ln>
                  <a:noFill/>
                </a:ln>
                <a:effectLst/>
                <a:latin typeface="Arial" pitchFamily="34" charset="0"/>
                <a:ea typeface="Times New Roman" pitchFamily="18" charset="0"/>
                <a:cs typeface="Arial" pitchFamily="34" charset="0"/>
                <a:sym typeface="Symbol" pitchFamily="18" charset="2"/>
              </a:rPr>
              <a:t>Late Type II</a:t>
            </a:r>
            <a:endParaRPr kumimoji="0" lang="en-CA" sz="2400" b="0" i="0" u="none" strike="noStrike" cap="none" normalizeH="0" baseline="0" dirty="0" smtClean="0">
              <a:ln>
                <a:noFill/>
              </a:ln>
              <a:effectLst/>
              <a:latin typeface="Arial" pitchFamily="34" charset="0"/>
              <a:cs typeface="Arial" pitchFamily="34" charset="0"/>
              <a:sym typeface="Symbol" pitchFamily="18" charset="2"/>
            </a:endParaRPr>
          </a:p>
          <a:p>
            <a:pPr marL="914400" lvl="1" indent="-457200" eaLnBrk="0" fontAlgn="base" hangingPunct="0">
              <a:spcBef>
                <a:spcPct val="0"/>
              </a:spcBef>
              <a:spcAft>
                <a:spcPct val="0"/>
              </a:spcAft>
              <a:buFont typeface="+mj-lt"/>
              <a:buAutoNum type="arabicPeriod"/>
              <a:tabLst>
                <a:tab pos="685800" algn="l"/>
              </a:tabLst>
            </a:pPr>
            <a:r>
              <a:rPr kumimoji="0" lang="en-US" sz="2400" b="0" i="0" u="none" strike="noStrike" cap="none" normalizeH="0" baseline="0" dirty="0" smtClean="0">
                <a:ln>
                  <a:noFill/>
                </a:ln>
                <a:effectLst/>
                <a:latin typeface="Arial" pitchFamily="34" charset="0"/>
                <a:ea typeface="Times New Roman" pitchFamily="18" charset="0"/>
                <a:cs typeface="Arial" pitchFamily="34" charset="0"/>
                <a:sym typeface="Symbol" pitchFamily="18" charset="2"/>
              </a:rPr>
              <a:t>Variable Type III</a:t>
            </a:r>
            <a:endParaRPr kumimoji="0" lang="en-CA" sz="2400" b="0" i="0" u="none" strike="noStrike" cap="none" normalizeH="0" baseline="0" dirty="0" smtClean="0">
              <a:ln>
                <a:noFill/>
              </a:ln>
              <a:effectLst/>
              <a:latin typeface="Arial" pitchFamily="34" charset="0"/>
              <a:cs typeface="Arial" pitchFamily="34" charset="0"/>
              <a:sym typeface="Symbol" pitchFamily="18" charset="2"/>
            </a:endParaRPr>
          </a:p>
          <a:p>
            <a:pPr marL="0" marR="0" lvl="0" indent="0" algn="l" defTabSz="914400" rtl="0" eaLnBrk="0" fontAlgn="base" latinLnBrk="0" hangingPunct="0">
              <a:lnSpc>
                <a:spcPct val="100000"/>
              </a:lnSpc>
              <a:spcBef>
                <a:spcPct val="0"/>
              </a:spcBef>
              <a:spcAft>
                <a:spcPct val="0"/>
              </a:spcAft>
              <a:buClrTx/>
              <a:buSzTx/>
              <a:buFontTx/>
              <a:buNone/>
              <a:tabLst>
                <a:tab pos="685800" algn="l"/>
              </a:tabLst>
            </a:pPr>
            <a:endParaRPr kumimoji="0" lang="en-CA"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1"/>
          <p:cNvSpPr>
            <a:spLocks noChangeArrowheads="1"/>
          </p:cNvSpPr>
          <p:nvPr/>
        </p:nvSpPr>
        <p:spPr bwMode="auto">
          <a:xfrm>
            <a:off x="626815" y="2029490"/>
            <a:ext cx="792088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Lst>
            </a:pPr>
            <a:r>
              <a:rPr kumimoji="0" lang="en-US" sz="2400" i="0" u="none" strike="noStrike" cap="none" normalizeH="0" baseline="0" dirty="0" smtClean="0">
                <a:ln>
                  <a:noFill/>
                </a:ln>
                <a:effectLst/>
                <a:latin typeface="Arial" pitchFamily="34" charset="0"/>
                <a:ea typeface="Times New Roman" pitchFamily="18" charset="0"/>
                <a:cs typeface="Arial" pitchFamily="34" charset="0"/>
              </a:rPr>
              <a:t>Early deceleration</a:t>
            </a:r>
            <a:r>
              <a:rPr lang="en-US" sz="2400" dirty="0" smtClean="0">
                <a:latin typeface="Arial" pitchFamily="34" charset="0"/>
                <a:ea typeface="Times New Roman" pitchFamily="18" charset="0"/>
                <a:cs typeface="Arial" pitchFamily="34" charset="0"/>
              </a:rPr>
              <a:t>s </a:t>
            </a:r>
            <a:r>
              <a:rPr kumimoji="0" lang="en-US" sz="2400" i="0" u="none" strike="noStrike" cap="none" normalizeH="0" baseline="0" dirty="0" smtClean="0">
                <a:ln>
                  <a:noFill/>
                </a:ln>
                <a:effectLst/>
                <a:latin typeface="Arial" pitchFamily="34" charset="0"/>
                <a:ea typeface="Times New Roman" pitchFamily="18" charset="0"/>
                <a:cs typeface="Arial" pitchFamily="34" charset="0"/>
              </a:rPr>
              <a:t>(type I)</a:t>
            </a:r>
            <a:endParaRPr kumimoji="0" lang="en-CA" sz="2400" i="0" u="none" strike="noStrike" cap="none" normalizeH="0" baseline="0" dirty="0" smtClean="0">
              <a:ln>
                <a:noFill/>
              </a:ln>
              <a:effectLst/>
              <a:latin typeface="Arial" pitchFamily="34" charset="0"/>
              <a:cs typeface="Arial" pitchFamily="34" charset="0"/>
            </a:endParaRPr>
          </a:p>
          <a:p>
            <a:pPr marL="514350" marR="0" lvl="0" indent="-514350" algn="l" defTabSz="914400" rtl="0" eaLnBrk="0" fontAlgn="base" latinLnBrk="0" hangingPunct="0">
              <a:lnSpc>
                <a:spcPct val="100000"/>
              </a:lnSpc>
              <a:spcBef>
                <a:spcPct val="0"/>
              </a:spcBef>
              <a:spcAft>
                <a:spcPct val="0"/>
              </a:spcAft>
              <a:buClrTx/>
              <a:buSzTx/>
              <a:buFont typeface="Arial" pitchFamily="34" charset="0"/>
              <a:buChar char="•"/>
              <a:tabLst>
                <a:tab pos="228600" algn="l"/>
              </a:tabLst>
            </a:pP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FHR </a:t>
            </a:r>
            <a:r>
              <a:rPr kumimoji="0" lang="en-US" sz="2400" b="0" i="0" u="none" strike="noStrike" cap="none" normalizeH="0" baseline="0" dirty="0" smtClean="0">
                <a:ln>
                  <a:noFill/>
                </a:ln>
                <a:effectLst/>
                <a:latin typeface="Arial" pitchFamily="34" charset="0"/>
                <a:ea typeface="Times New Roman" pitchFamily="18" charset="0"/>
                <a:cs typeface="Arial" pitchFamily="34" charset="0"/>
                <a:sym typeface="Symbol" pitchFamily="18" charset="2"/>
              </a:rPr>
              <a:t></a:t>
            </a: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’s </a:t>
            </a:r>
            <a:r>
              <a:rPr kumimoji="0" lang="en-US" sz="2400" b="0" i="0" u="none" strike="noStrike" cap="none" normalizeH="0" baseline="0" dirty="0" smtClean="0">
                <a:ln>
                  <a:noFill/>
                </a:ln>
                <a:effectLst/>
                <a:latin typeface="Arial" pitchFamily="34" charset="0"/>
                <a:ea typeface="Times New Roman" pitchFamily="18" charset="0"/>
                <a:cs typeface="Arial" pitchFamily="34" charset="0"/>
                <a:sym typeface="Symbol" pitchFamily="18" charset="2"/>
              </a:rPr>
              <a:t>(60 - 80) At the same time, uterine contractions occur and return to normal (120 - 160 beats/minute) caused by the compression of the fetal head against the cervix</a:t>
            </a:r>
            <a:endParaRPr kumimoji="0" lang="en-CA" sz="2400" b="0" i="0" u="none" strike="noStrike" cap="none" normalizeH="0" baseline="0" dirty="0" smtClean="0">
              <a:ln>
                <a:noFill/>
              </a:ln>
              <a:effectLst/>
              <a:latin typeface="Arial" pitchFamily="34" charset="0"/>
              <a:cs typeface="Arial" pitchFamily="34" charset="0"/>
              <a:sym typeface="Symbol" pitchFamily="18" charset="2"/>
            </a:endParaRPr>
          </a:p>
          <a:p>
            <a:pPr marL="514350" marR="0" lvl="0" indent="-514350" algn="l" defTabSz="914400" rtl="0" eaLnBrk="0" fontAlgn="base" latinLnBrk="0" hangingPunct="0">
              <a:lnSpc>
                <a:spcPct val="100000"/>
              </a:lnSpc>
              <a:spcBef>
                <a:spcPct val="0"/>
              </a:spcBef>
              <a:spcAft>
                <a:spcPct val="0"/>
              </a:spcAft>
              <a:buClrTx/>
              <a:buSzTx/>
              <a:buFont typeface="Arial" pitchFamily="34" charset="0"/>
              <a:buChar char="•"/>
              <a:tabLst>
                <a:tab pos="228600" algn="l"/>
              </a:tabLst>
            </a:pPr>
            <a:r>
              <a:rPr kumimoji="0" lang="en-US" sz="2400" b="0" i="0" u="none" strike="noStrike" cap="none" normalizeH="0" baseline="0" dirty="0" smtClean="0">
                <a:ln>
                  <a:noFill/>
                </a:ln>
                <a:effectLst/>
                <a:latin typeface="Arial" pitchFamily="34" charset="0"/>
                <a:ea typeface="Times New Roman" pitchFamily="18" charset="0"/>
                <a:cs typeface="Arial" pitchFamily="34" charset="0"/>
                <a:sym typeface="Symbol" pitchFamily="18" charset="2"/>
              </a:rPr>
              <a:t>Normal</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print"/>
          <a:srcRect/>
          <a:stretch>
            <a:fillRect/>
          </a:stretch>
        </p:blipFill>
        <p:spPr bwMode="auto">
          <a:xfrm>
            <a:off x="683569" y="1340768"/>
            <a:ext cx="7848872" cy="3960440"/>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
          <p:cNvSpPr>
            <a:spLocks noChangeArrowheads="1"/>
          </p:cNvSpPr>
          <p:nvPr/>
        </p:nvSpPr>
        <p:spPr bwMode="auto">
          <a:xfrm>
            <a:off x="610047" y="1761202"/>
            <a:ext cx="792088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Lst>
            </a:pPr>
            <a:r>
              <a:rPr kumimoji="0" lang="en-US" sz="2400" i="0" u="none" strike="noStrike" cap="none" normalizeH="0" baseline="0" dirty="0" smtClean="0">
                <a:ln>
                  <a:noFill/>
                </a:ln>
                <a:effectLst/>
                <a:latin typeface="Arial" pitchFamily="34" charset="0"/>
                <a:ea typeface="Times New Roman" pitchFamily="18" charset="0"/>
                <a:cs typeface="Arial" pitchFamily="34" charset="0"/>
              </a:rPr>
              <a:t>Late deceleration</a:t>
            </a:r>
            <a:r>
              <a:rPr kumimoji="0" lang="en-US" sz="2400" i="0" u="none" strike="noStrike" cap="none" normalizeH="0" dirty="0" smtClean="0">
                <a:ln>
                  <a:noFill/>
                </a:ln>
                <a:effectLst/>
                <a:latin typeface="Arial" pitchFamily="34" charset="0"/>
                <a:ea typeface="Times New Roman" pitchFamily="18" charset="0"/>
                <a:cs typeface="Arial" pitchFamily="34" charset="0"/>
              </a:rPr>
              <a:t> </a:t>
            </a:r>
            <a:r>
              <a:rPr kumimoji="0" lang="en-US" sz="2400" i="0" u="none" strike="noStrike" cap="none" normalizeH="0" baseline="0" dirty="0" smtClean="0">
                <a:ln>
                  <a:noFill/>
                </a:ln>
                <a:effectLst/>
                <a:latin typeface="Arial" pitchFamily="34" charset="0"/>
                <a:ea typeface="Times New Roman" pitchFamily="18" charset="0"/>
                <a:cs typeface="Arial" pitchFamily="34" charset="0"/>
              </a:rPr>
              <a:t>(type II)</a:t>
            </a:r>
            <a:endParaRPr kumimoji="0" lang="en-CA" sz="2400" i="0" u="none" strike="noStrike" cap="none" normalizeH="0" baseline="0" dirty="0" smtClean="0">
              <a:ln>
                <a:noFill/>
              </a:ln>
              <a:effectLst/>
              <a:latin typeface="Arial" pitchFamily="34" charset="0"/>
              <a:cs typeface="Arial" pitchFamily="34" charset="0"/>
            </a:endParaRPr>
          </a:p>
          <a:p>
            <a:pPr marL="514350" marR="0" lvl="0" indent="-514350" algn="l" defTabSz="914400" rtl="0" eaLnBrk="0" fontAlgn="base" latinLnBrk="0" hangingPunct="0">
              <a:lnSpc>
                <a:spcPct val="100000"/>
              </a:lnSpc>
              <a:spcBef>
                <a:spcPct val="0"/>
              </a:spcBef>
              <a:spcAft>
                <a:spcPct val="0"/>
              </a:spcAft>
              <a:buClrTx/>
              <a:buSzTx/>
              <a:buFont typeface="Arial" pitchFamily="34" charset="0"/>
              <a:buChar char="•"/>
              <a:tabLst>
                <a:tab pos="228600" algn="l"/>
              </a:tabLst>
            </a:pP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FHR </a:t>
            </a:r>
            <a:r>
              <a:rPr kumimoji="0" lang="en-US" sz="2400" b="0" i="0" u="none" strike="noStrike" cap="none" normalizeH="0" baseline="0" dirty="0" smtClean="0">
                <a:ln>
                  <a:noFill/>
                </a:ln>
                <a:effectLst/>
                <a:latin typeface="Arial" pitchFamily="34" charset="0"/>
                <a:ea typeface="Times New Roman" pitchFamily="18" charset="0"/>
                <a:cs typeface="Arial" pitchFamily="34" charset="0"/>
                <a:sym typeface="Symbol" pitchFamily="18" charset="2"/>
              </a:rPr>
              <a:t></a:t>
            </a: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’s after the onset of a contraction and returns to normal after the contraction has ended</a:t>
            </a:r>
            <a:endParaRPr kumimoji="0" lang="en-CA" sz="2400" b="0" i="0" u="none" strike="noStrike" cap="none" normalizeH="0" baseline="0" dirty="0" smtClean="0">
              <a:ln>
                <a:noFill/>
              </a:ln>
              <a:effectLst/>
              <a:latin typeface="Arial" pitchFamily="34" charset="0"/>
              <a:cs typeface="Arial" pitchFamily="34" charset="0"/>
              <a:sym typeface="Symbol" pitchFamily="18" charset="2"/>
            </a:endParaRPr>
          </a:p>
          <a:p>
            <a:pPr marL="514350" marR="0" lvl="0" indent="-514350" algn="l" defTabSz="914400" rtl="0" eaLnBrk="0" fontAlgn="base" latinLnBrk="0" hangingPunct="0">
              <a:lnSpc>
                <a:spcPct val="100000"/>
              </a:lnSpc>
              <a:spcBef>
                <a:spcPct val="0"/>
              </a:spcBef>
              <a:spcAft>
                <a:spcPct val="0"/>
              </a:spcAft>
              <a:buClrTx/>
              <a:buSzTx/>
              <a:buFont typeface="Arial" pitchFamily="34" charset="0"/>
              <a:buChar char="•"/>
              <a:tabLst>
                <a:tab pos="228600" algn="l"/>
              </a:tabLst>
            </a:pPr>
            <a:r>
              <a:rPr kumimoji="0" lang="en-US" sz="2400" b="0" i="0" u="none" strike="noStrike" cap="none" normalizeH="0" baseline="0" dirty="0" smtClean="0">
                <a:ln>
                  <a:noFill/>
                </a:ln>
                <a:effectLst/>
                <a:latin typeface="Arial" pitchFamily="34" charset="0"/>
                <a:ea typeface="Times New Roman" pitchFamily="18" charset="0"/>
                <a:cs typeface="Arial" pitchFamily="34" charset="0"/>
                <a:sym typeface="Symbol" pitchFamily="18" charset="2"/>
              </a:rPr>
              <a:t>Impaired maternal blood flow to the placenta</a:t>
            </a:r>
            <a:endParaRPr kumimoji="0" lang="en-CA" sz="2400" b="0" i="0" u="none" strike="noStrike" cap="none" normalizeH="0" baseline="0" dirty="0" smtClean="0">
              <a:ln>
                <a:noFill/>
              </a:ln>
              <a:effectLst/>
              <a:latin typeface="Arial" pitchFamily="34" charset="0"/>
              <a:cs typeface="Arial" pitchFamily="34" charset="0"/>
              <a:sym typeface="Symbol" pitchFamily="18" charset="2"/>
            </a:endParaRPr>
          </a:p>
          <a:p>
            <a:pPr marL="514350" marR="0" lvl="0" indent="-514350" algn="l" defTabSz="914400" rtl="0" eaLnBrk="0" fontAlgn="base" latinLnBrk="0" hangingPunct="0">
              <a:lnSpc>
                <a:spcPct val="100000"/>
              </a:lnSpc>
              <a:spcBef>
                <a:spcPct val="0"/>
              </a:spcBef>
              <a:spcAft>
                <a:spcPct val="0"/>
              </a:spcAft>
              <a:buClrTx/>
              <a:buSzTx/>
              <a:buFont typeface="Arial" pitchFamily="34" charset="0"/>
              <a:buChar char="•"/>
              <a:tabLst>
                <a:tab pos="228600" algn="l"/>
              </a:tabLst>
            </a:pPr>
            <a:r>
              <a:rPr kumimoji="0" lang="en-US" sz="2400" b="0" i="0" u="none" strike="noStrike" cap="none" normalizeH="0" baseline="0" dirty="0" smtClean="0">
                <a:ln>
                  <a:noFill/>
                </a:ln>
                <a:effectLst/>
                <a:latin typeface="Arial" pitchFamily="34" charset="0"/>
                <a:ea typeface="Times New Roman" pitchFamily="18" charset="0"/>
                <a:cs typeface="Arial" pitchFamily="34" charset="0"/>
                <a:sym typeface="Symbol" pitchFamily="18" charset="2"/>
              </a:rPr>
              <a:t></a:t>
            </a:r>
            <a:endParaRPr kumimoji="0" lang="en-CA" sz="2400" b="0" i="0" u="none" strike="noStrike" cap="none" normalizeH="0" baseline="0" dirty="0" smtClean="0">
              <a:ln>
                <a:noFill/>
              </a:ln>
              <a:effectLst/>
              <a:latin typeface="Arial" pitchFamily="34" charset="0"/>
              <a:cs typeface="Arial" pitchFamily="34" charset="0"/>
            </a:endParaRPr>
          </a:p>
          <a:p>
            <a:pPr marL="514350" marR="0" lvl="0" indent="-514350" algn="l" defTabSz="914400" rtl="0" eaLnBrk="0" fontAlgn="base" latinLnBrk="0" hangingPunct="0">
              <a:lnSpc>
                <a:spcPct val="100000"/>
              </a:lnSpc>
              <a:spcBef>
                <a:spcPct val="0"/>
              </a:spcBef>
              <a:spcAft>
                <a:spcPct val="0"/>
              </a:spcAft>
              <a:buClrTx/>
              <a:buSzTx/>
              <a:buFont typeface="Arial" pitchFamily="34" charset="0"/>
              <a:buChar char="•"/>
              <a:tabLst>
                <a:tab pos="228600" algn="l"/>
              </a:tabLst>
            </a:pPr>
            <a:r>
              <a:rPr kumimoji="0" lang="en-US" sz="2400" b="0" i="0" u="none" strike="noStrike" cap="none" normalizeH="0" baseline="0" dirty="0" smtClean="0">
                <a:ln>
                  <a:noFill/>
                </a:ln>
                <a:effectLst/>
                <a:latin typeface="Arial" pitchFamily="34" charset="0"/>
                <a:ea typeface="Times New Roman" pitchFamily="18" charset="0"/>
                <a:cs typeface="Arial" pitchFamily="34" charset="0"/>
                <a:sym typeface="Symbol" pitchFamily="18" charset="2"/>
              </a:rPr>
              <a:t>UPI associated with fetal asphyxia and low </a:t>
            </a:r>
            <a:r>
              <a:rPr kumimoji="0" lang="en-US" sz="2400" b="0" i="0" u="none" strike="noStrike" cap="none" normalizeH="0" baseline="0" dirty="0" err="1" smtClean="0">
                <a:ln>
                  <a:noFill/>
                </a:ln>
                <a:effectLst/>
                <a:latin typeface="Arial" pitchFamily="34" charset="0"/>
                <a:ea typeface="Times New Roman" pitchFamily="18" charset="0"/>
                <a:cs typeface="Arial" pitchFamily="34" charset="0"/>
                <a:sym typeface="Symbol" pitchFamily="18" charset="2"/>
              </a:rPr>
              <a:t>Apgar</a:t>
            </a:r>
            <a:r>
              <a:rPr kumimoji="0" lang="en-US" sz="2400" b="0" i="0" u="none" strike="noStrike" cap="none" normalizeH="0" baseline="0" dirty="0" smtClean="0">
                <a:ln>
                  <a:noFill/>
                </a:ln>
                <a:effectLst/>
                <a:latin typeface="Arial" pitchFamily="34" charset="0"/>
                <a:ea typeface="Times New Roman" pitchFamily="18" charset="0"/>
                <a:cs typeface="Arial" pitchFamily="34" charset="0"/>
                <a:sym typeface="Symbol" pitchFamily="18" charset="2"/>
              </a:rPr>
              <a:t> scores</a:t>
            </a:r>
            <a:endParaRPr kumimoji="0" lang="en-CA" sz="2400" b="0" i="0" u="none" strike="noStrike" cap="none" normalizeH="0" baseline="0" dirty="0" smtClean="0">
              <a:ln>
                <a:noFill/>
              </a:ln>
              <a:effectLst/>
              <a:latin typeface="Arial" pitchFamily="34" charset="0"/>
              <a:cs typeface="Arial" pitchFamily="34" charset="0"/>
              <a:sym typeface="Symbol" pitchFamily="18" charset="2"/>
            </a:endParaRPr>
          </a:p>
          <a:p>
            <a:pPr marL="514350" marR="0" lvl="0" indent="-514350" algn="l" defTabSz="914400" rtl="0" eaLnBrk="0" fontAlgn="base" latinLnBrk="0" hangingPunct="0">
              <a:lnSpc>
                <a:spcPct val="100000"/>
              </a:lnSpc>
              <a:spcBef>
                <a:spcPct val="0"/>
              </a:spcBef>
              <a:spcAft>
                <a:spcPct val="0"/>
              </a:spcAft>
              <a:buClrTx/>
              <a:buSzTx/>
              <a:buFont typeface="Arial" pitchFamily="34" charset="0"/>
              <a:buChar char="•"/>
              <a:tabLst>
                <a:tab pos="228600" algn="l"/>
              </a:tabLst>
            </a:pPr>
            <a:r>
              <a:rPr kumimoji="0" lang="en-US" sz="2400" b="0" i="0" u="none" strike="noStrike" cap="none" normalizeH="0" baseline="0" dirty="0" smtClean="0">
                <a:ln>
                  <a:noFill/>
                </a:ln>
                <a:effectLst/>
                <a:latin typeface="Arial" pitchFamily="34" charset="0"/>
                <a:ea typeface="Times New Roman" pitchFamily="18" charset="0"/>
                <a:cs typeface="Arial" pitchFamily="34" charset="0"/>
                <a:sym typeface="Symbol" pitchFamily="18" charset="2"/>
              </a:rPr>
              <a:t>O</a:t>
            </a:r>
            <a:r>
              <a:rPr kumimoji="0" lang="en-US" sz="2400" b="0" i="0" u="none" strike="noStrike" cap="none" normalizeH="0" baseline="-25000" dirty="0" smtClean="0">
                <a:ln>
                  <a:noFill/>
                </a:ln>
                <a:effectLst/>
                <a:latin typeface="Arial" pitchFamily="34" charset="0"/>
                <a:ea typeface="Times New Roman" pitchFamily="18" charset="0"/>
                <a:cs typeface="Arial" pitchFamily="34" charset="0"/>
                <a:sym typeface="Symbol" pitchFamily="18" charset="2"/>
              </a:rPr>
              <a:t>2</a:t>
            </a:r>
            <a:r>
              <a:rPr kumimoji="0" lang="en-US" sz="2400" b="0" i="0" u="none" strike="noStrike" cap="none" normalizeH="0" baseline="0" dirty="0" smtClean="0">
                <a:ln>
                  <a:noFill/>
                </a:ln>
                <a:effectLst/>
                <a:latin typeface="Arial" pitchFamily="34" charset="0"/>
                <a:ea typeface="Times New Roman" pitchFamily="18" charset="0"/>
                <a:cs typeface="Arial" pitchFamily="34" charset="0"/>
                <a:sym typeface="Symbol" pitchFamily="18" charset="2"/>
              </a:rPr>
              <a:t> may help; attention to maternal hemodynamic status</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print"/>
          <a:srcRect/>
          <a:stretch>
            <a:fillRect/>
          </a:stretch>
        </p:blipFill>
        <p:spPr bwMode="auto">
          <a:xfrm>
            <a:off x="827584" y="1412776"/>
            <a:ext cx="7427043" cy="3744416"/>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ChangeArrowheads="1"/>
          </p:cNvSpPr>
          <p:nvPr/>
        </p:nvSpPr>
        <p:spPr bwMode="auto">
          <a:xfrm>
            <a:off x="683568" y="2490574"/>
            <a:ext cx="7848872"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Lst>
            </a:pPr>
            <a:r>
              <a:rPr kumimoji="0" lang="en-US" sz="240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Variable decelerations (type III)</a:t>
            </a:r>
            <a:endParaRPr kumimoji="0" lang="en-CA" sz="2400" i="0" u="none" strike="noStrike" cap="none" normalizeH="0" baseline="0" dirty="0" smtClean="0">
              <a:ln>
                <a:noFill/>
              </a:ln>
              <a:solidFill>
                <a:schemeClr val="tx1"/>
              </a:solidFill>
              <a:effectLst/>
              <a:latin typeface="Arial" pitchFamily="34" charset="0"/>
              <a:cs typeface="Arial" pitchFamily="34" charset="0"/>
            </a:endParaRPr>
          </a:p>
          <a:p>
            <a:pPr marL="514350" marR="0" lvl="0" indent="-514350" algn="l" defTabSz="914400" rtl="0" eaLnBrk="0" fontAlgn="base" latinLnBrk="0" hangingPunct="0">
              <a:lnSpc>
                <a:spcPct val="100000"/>
              </a:lnSpc>
              <a:spcBef>
                <a:spcPct val="0"/>
              </a:spcBef>
              <a:spcAft>
                <a:spcPct val="0"/>
              </a:spcAft>
              <a:buClrTx/>
              <a:buSzTx/>
              <a:buFont typeface="Arial" pitchFamily="34" charset="0"/>
              <a:buChar char="•"/>
              <a:tabLst>
                <a:tab pos="228600" algn="l"/>
              </a:tabLst>
            </a:pPr>
            <a:r>
              <a:rPr lang="en-US" sz="2400" dirty="0" smtClean="0">
                <a:latin typeface="Arial" pitchFamily="34" charset="0"/>
                <a:ea typeface="Times New Roman" pitchFamily="18" charset="0"/>
                <a:cs typeface="Arial" pitchFamily="34" charset="0"/>
              </a:rPr>
              <a:t>N</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o relationship between FHR and contractions</a:t>
            </a:r>
            <a:endParaRPr kumimoji="0" lang="en-CA" sz="2400" b="0" i="0" u="none" strike="noStrike" cap="none" normalizeH="0" baseline="0" dirty="0" smtClean="0">
              <a:ln>
                <a:noFill/>
              </a:ln>
              <a:solidFill>
                <a:schemeClr val="tx1"/>
              </a:solidFill>
              <a:effectLst/>
              <a:latin typeface="Arial" pitchFamily="34" charset="0"/>
              <a:cs typeface="Arial" pitchFamily="34" charset="0"/>
            </a:endParaRPr>
          </a:p>
          <a:p>
            <a:pPr marL="514350" marR="0" lvl="0" indent="-514350" algn="l" defTabSz="914400" rtl="0" eaLnBrk="0" fontAlgn="base" latinLnBrk="0" hangingPunct="0">
              <a:lnSpc>
                <a:spcPct val="100000"/>
              </a:lnSpc>
              <a:spcBef>
                <a:spcPct val="0"/>
              </a:spcBef>
              <a:spcAft>
                <a:spcPct val="0"/>
              </a:spcAft>
              <a:buClrTx/>
              <a:buSzTx/>
              <a:buFont typeface="Arial" pitchFamily="34" charset="0"/>
              <a:buChar char="•"/>
              <a:tabLst>
                <a:tab pos="228600" algn="l"/>
              </a:tabLst>
            </a:pPr>
            <a:r>
              <a:rPr lang="en-US" sz="2400" dirty="0" smtClean="0">
                <a:latin typeface="Arial" pitchFamily="34" charset="0"/>
                <a:ea typeface="Times New Roman" pitchFamily="18" charset="0"/>
                <a:cs typeface="Arial" pitchFamily="34" charset="0"/>
              </a:rPr>
              <a:t>M</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ost common deceleration pattern caused by compression of the cord by fetal parts</a:t>
            </a:r>
            <a:endParaRPr kumimoji="0" lang="en-CA" sz="2400" b="0" i="0" u="none" strike="noStrike" cap="none" normalizeH="0" baseline="0" dirty="0" smtClean="0">
              <a:ln>
                <a:noFill/>
              </a:ln>
              <a:solidFill>
                <a:schemeClr val="tx1"/>
              </a:solidFill>
              <a:effectLst/>
              <a:latin typeface="Arial" pitchFamily="34" charset="0"/>
              <a:cs typeface="Arial" pitchFamily="34" charset="0"/>
            </a:endParaRPr>
          </a:p>
          <a:p>
            <a:pPr marL="514350" marR="0" lvl="0" indent="-514350" algn="l" defTabSz="914400" rtl="0" eaLnBrk="0" fontAlgn="base" latinLnBrk="0" hangingPunct="0">
              <a:lnSpc>
                <a:spcPct val="100000"/>
              </a:lnSpc>
              <a:spcBef>
                <a:spcPct val="0"/>
              </a:spcBef>
              <a:spcAft>
                <a:spcPct val="0"/>
              </a:spcAft>
              <a:buClrTx/>
              <a:buSzTx/>
              <a:buFont typeface="Arial" pitchFamily="34" charset="0"/>
              <a:buChar char="•"/>
              <a:tabLst>
                <a:tab pos="228600" algn="l"/>
              </a:tabLst>
            </a:pPr>
            <a:r>
              <a:rPr lang="en-US" sz="2400" dirty="0" smtClean="0">
                <a:latin typeface="Arial" pitchFamily="34" charset="0"/>
                <a:ea typeface="Times New Roman" pitchFamily="18" charset="0"/>
                <a:cs typeface="Arial" pitchFamily="34" charset="0"/>
              </a:rPr>
              <a:t>M</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ost fetuses can tolerate short periods of cord compression, longer = asphyxia</a:t>
            </a:r>
            <a:endParaRPr kumimoji="0" lang="en-CA"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endParaRPr kumimoji="0" lang="en-CA"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print"/>
          <a:srcRect/>
          <a:stretch>
            <a:fillRect/>
          </a:stretch>
        </p:blipFill>
        <p:spPr bwMode="auto">
          <a:xfrm>
            <a:off x="1115616" y="1412776"/>
            <a:ext cx="7170874" cy="3456384"/>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1297843" y="1340768"/>
            <a:ext cx="6339151" cy="51125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1"/>
          <p:cNvSpPr>
            <a:spLocks noChangeArrowheads="1"/>
          </p:cNvSpPr>
          <p:nvPr/>
        </p:nvSpPr>
        <p:spPr bwMode="auto">
          <a:xfrm>
            <a:off x="611560" y="1802433"/>
            <a:ext cx="792088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Lst>
            </a:pPr>
            <a:r>
              <a:rPr kumimoji="0" lang="en-US" sz="2400" i="0" u="none" strike="noStrike" cap="none" normalizeH="0" baseline="0" dirty="0" smtClean="0">
                <a:ln>
                  <a:noFill/>
                </a:ln>
                <a:effectLst/>
                <a:latin typeface="Arial" pitchFamily="34" charset="0"/>
                <a:ea typeface="Times New Roman" pitchFamily="18" charset="0"/>
                <a:cs typeface="Arial" pitchFamily="34" charset="0"/>
              </a:rPr>
              <a:t>Fetal </a:t>
            </a:r>
            <a:r>
              <a:rPr kumimoji="0" lang="en-US" sz="2400" i="0" u="none" strike="noStrike" cap="none" normalizeH="0" baseline="0" dirty="0" smtClean="0">
                <a:ln>
                  <a:noFill/>
                </a:ln>
                <a:effectLst/>
                <a:latin typeface="Arial" pitchFamily="34" charset="0"/>
                <a:ea typeface="Times New Roman" pitchFamily="18" charset="0"/>
                <a:cs typeface="Arial" pitchFamily="34" charset="0"/>
              </a:rPr>
              <a:t>scalp monitoring</a:t>
            </a:r>
            <a:endParaRPr kumimoji="0" lang="en-CA" sz="2400" i="0" u="none" strike="noStrike" cap="none" normalizeH="0" baseline="0" dirty="0" smtClean="0">
              <a:ln>
                <a:noFill/>
              </a:ln>
              <a:effectLst/>
              <a:latin typeface="Arial" pitchFamily="34" charset="0"/>
              <a:cs typeface="Arial" pitchFamily="34" charset="0"/>
            </a:endParaRPr>
          </a:p>
          <a:p>
            <a:pPr marL="514350" marR="0" lvl="0" indent="-514350" algn="l" defTabSz="914400" rtl="0" eaLnBrk="0" fontAlgn="base" latinLnBrk="0" hangingPunct="0">
              <a:lnSpc>
                <a:spcPct val="100000"/>
              </a:lnSpc>
              <a:spcBef>
                <a:spcPct val="0"/>
              </a:spcBef>
              <a:spcAft>
                <a:spcPct val="0"/>
              </a:spcAft>
              <a:buClrTx/>
              <a:buSzTx/>
              <a:buFont typeface="Arial" pitchFamily="34" charset="0"/>
              <a:buChar char="•"/>
              <a:tabLst>
                <a:tab pos="228600" algn="l"/>
              </a:tabLst>
            </a:pPr>
            <a:r>
              <a:rPr lang="en-US" sz="2400" dirty="0" smtClean="0">
                <a:latin typeface="Arial" pitchFamily="34" charset="0"/>
                <a:ea typeface="Times New Roman" pitchFamily="18" charset="0"/>
                <a:cs typeface="Arial" pitchFamily="34" charset="0"/>
              </a:rPr>
              <a:t>A</a:t>
            </a: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nalysis of fetal capillary blood (Usually the scalp)</a:t>
            </a:r>
            <a:endParaRPr kumimoji="0" lang="en-CA" sz="2400" b="0" i="0" u="none" strike="noStrike" cap="none" normalizeH="0" baseline="0" dirty="0" smtClean="0">
              <a:ln>
                <a:noFill/>
              </a:ln>
              <a:effectLst/>
              <a:latin typeface="Arial" pitchFamily="34" charset="0"/>
              <a:cs typeface="Arial" pitchFamily="34" charset="0"/>
            </a:endParaRPr>
          </a:p>
          <a:p>
            <a:pPr marL="514350" marR="0" lvl="0" indent="-514350" algn="l" defTabSz="914400" rtl="0" eaLnBrk="0" fontAlgn="base" latinLnBrk="0" hangingPunct="0">
              <a:lnSpc>
                <a:spcPct val="100000"/>
              </a:lnSpc>
              <a:spcBef>
                <a:spcPct val="0"/>
              </a:spcBef>
              <a:spcAft>
                <a:spcPct val="0"/>
              </a:spcAft>
              <a:buClrTx/>
              <a:buSzTx/>
              <a:buFont typeface="Arial" pitchFamily="34" charset="0"/>
              <a:buChar char="•"/>
              <a:tabLst>
                <a:tab pos="228600" algn="l"/>
              </a:tabLst>
            </a:pPr>
            <a:r>
              <a:rPr lang="en-US" sz="2400" dirty="0" smtClean="0">
                <a:latin typeface="Arial" pitchFamily="34" charset="0"/>
                <a:ea typeface="Times New Roman" pitchFamily="18" charset="0"/>
                <a:cs typeface="Arial" pitchFamily="34" charset="0"/>
              </a:rPr>
              <a:t>U</a:t>
            </a: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sed to determine fetal well-being</a:t>
            </a:r>
            <a:endParaRPr kumimoji="0" lang="en-CA" sz="2400" b="0" i="0" u="none" strike="noStrike" cap="none" normalizeH="0" baseline="0" dirty="0" smtClean="0">
              <a:ln>
                <a:noFill/>
              </a:ln>
              <a:effectLst/>
              <a:latin typeface="Arial" pitchFamily="34" charset="0"/>
              <a:cs typeface="Arial" pitchFamily="34" charset="0"/>
            </a:endParaRPr>
          </a:p>
          <a:p>
            <a:pPr marL="514350" marR="0" lvl="0" indent="-514350" algn="l" defTabSz="914400" rtl="0" eaLnBrk="0" fontAlgn="base" latinLnBrk="0" hangingPunct="0">
              <a:lnSpc>
                <a:spcPct val="100000"/>
              </a:lnSpc>
              <a:spcBef>
                <a:spcPct val="0"/>
              </a:spcBef>
              <a:spcAft>
                <a:spcPct val="0"/>
              </a:spcAft>
              <a:buClrTx/>
              <a:buSzTx/>
              <a:buFont typeface="Arial" pitchFamily="34" charset="0"/>
              <a:buChar char="•"/>
              <a:tabLst>
                <a:tab pos="228600" algn="l"/>
              </a:tabLst>
            </a:pP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pH=7.35 beginning of </a:t>
            </a:r>
            <a:r>
              <a:rPr kumimoji="0" lang="en-US" sz="2400" b="0" i="0" u="none" strike="noStrike" cap="none" normalizeH="0" baseline="0" dirty="0" err="1" smtClean="0">
                <a:ln>
                  <a:noFill/>
                </a:ln>
                <a:effectLst/>
                <a:latin typeface="Arial" pitchFamily="34" charset="0"/>
                <a:ea typeface="Times New Roman" pitchFamily="18" charset="0"/>
                <a:cs typeface="Arial" pitchFamily="34" charset="0"/>
              </a:rPr>
              <a:t>labour</a:t>
            </a:r>
            <a:endParaRPr kumimoji="0" lang="en-CA" sz="2400" b="0" i="0" u="none" strike="noStrike" cap="none" normalizeH="0" baseline="0" dirty="0" smtClean="0">
              <a:ln>
                <a:noFill/>
              </a:ln>
              <a:effectLst/>
              <a:latin typeface="Arial" pitchFamily="34" charset="0"/>
              <a:cs typeface="Arial" pitchFamily="34" charset="0"/>
            </a:endParaRPr>
          </a:p>
          <a:p>
            <a:pPr marL="514350" marR="0" lvl="0" indent="-514350" algn="l" defTabSz="914400" rtl="0" eaLnBrk="0" fontAlgn="base" latinLnBrk="0" hangingPunct="0">
              <a:lnSpc>
                <a:spcPct val="100000"/>
              </a:lnSpc>
              <a:spcBef>
                <a:spcPct val="0"/>
              </a:spcBef>
              <a:spcAft>
                <a:spcPct val="0"/>
              </a:spcAft>
              <a:buClrTx/>
              <a:buSzTx/>
              <a:buFont typeface="Arial" pitchFamily="34" charset="0"/>
              <a:buChar char="•"/>
              <a:tabLst>
                <a:tab pos="228600" algn="l"/>
              </a:tabLst>
            </a:pP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pH=7.25 second stage of </a:t>
            </a:r>
            <a:r>
              <a:rPr kumimoji="0" lang="en-US" sz="2400" b="0" i="0" u="none" strike="noStrike" cap="none" normalizeH="0" baseline="0" dirty="0" err="1" smtClean="0">
                <a:ln>
                  <a:noFill/>
                </a:ln>
                <a:effectLst/>
                <a:latin typeface="Arial" pitchFamily="34" charset="0"/>
                <a:ea typeface="Times New Roman" pitchFamily="18" charset="0"/>
                <a:cs typeface="Arial" pitchFamily="34" charset="0"/>
              </a:rPr>
              <a:t>labour</a:t>
            </a: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 normal</a:t>
            </a:r>
            <a:endParaRPr kumimoji="0" lang="en-CA" sz="2400" b="0" i="0" u="none" strike="noStrike" cap="none" normalizeH="0" baseline="0" dirty="0" smtClean="0">
              <a:ln>
                <a:noFill/>
              </a:ln>
              <a:effectLst/>
              <a:latin typeface="Arial" pitchFamily="34" charset="0"/>
              <a:cs typeface="Arial" pitchFamily="34" charset="0"/>
            </a:endParaRPr>
          </a:p>
          <a:p>
            <a:pPr marL="514350" marR="0" lvl="0" indent="-514350" algn="l" defTabSz="914400" rtl="0" eaLnBrk="0" fontAlgn="base" latinLnBrk="0" hangingPunct="0">
              <a:lnSpc>
                <a:spcPct val="100000"/>
              </a:lnSpc>
              <a:spcBef>
                <a:spcPct val="0"/>
              </a:spcBef>
              <a:spcAft>
                <a:spcPct val="0"/>
              </a:spcAft>
              <a:buClrTx/>
              <a:buSzTx/>
              <a:buFont typeface="Arial" pitchFamily="34" charset="0"/>
              <a:buChar char="•"/>
              <a:tabLst>
                <a:tab pos="228600" algn="l"/>
              </a:tabLst>
            </a:pP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pH= 7.2-7.24 slight asphyxia</a:t>
            </a:r>
            <a:endParaRPr kumimoji="0" lang="en-CA" sz="2400" b="0" i="0" u="none" strike="noStrike" cap="none" normalizeH="0" baseline="0" dirty="0" smtClean="0">
              <a:ln>
                <a:noFill/>
              </a:ln>
              <a:effectLst/>
              <a:latin typeface="Arial" pitchFamily="34" charset="0"/>
              <a:cs typeface="Arial" pitchFamily="34" charset="0"/>
            </a:endParaRPr>
          </a:p>
          <a:p>
            <a:pPr marL="514350" marR="0" lvl="0" indent="-514350" algn="l" defTabSz="914400" rtl="0" eaLnBrk="0" fontAlgn="base" latinLnBrk="0" hangingPunct="0">
              <a:lnSpc>
                <a:spcPct val="100000"/>
              </a:lnSpc>
              <a:spcBef>
                <a:spcPct val="0"/>
              </a:spcBef>
              <a:spcAft>
                <a:spcPct val="0"/>
              </a:spcAft>
              <a:buClrTx/>
              <a:buSzTx/>
              <a:buFont typeface="Arial" pitchFamily="34" charset="0"/>
              <a:buChar char="•"/>
              <a:tabLst>
                <a:tab pos="228600" algn="l"/>
              </a:tabLst>
            </a:pP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pH&lt;7.20= fetal distress ++ severe asphyxia</a:t>
            </a:r>
            <a:endParaRPr kumimoji="0" lang="en-CA" sz="24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endParaRPr kumimoji="0" lang="en-CA" sz="2400" b="0" i="0" u="none" strike="noStrike" cap="none" normalizeH="0" baseline="0" dirty="0" smtClean="0">
              <a:ln>
                <a:noFill/>
              </a:ln>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1"/>
          <p:cNvSpPr>
            <a:spLocks noChangeArrowheads="1"/>
          </p:cNvSpPr>
          <p:nvPr/>
        </p:nvSpPr>
        <p:spPr bwMode="auto">
          <a:xfrm>
            <a:off x="678260" y="1874441"/>
            <a:ext cx="7920880"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Two types of situations</a:t>
            </a:r>
            <a:endParaRPr kumimoji="0" lang="en-CA" sz="2400" b="0" i="0" u="none" strike="noStrike" cap="none" normalizeH="0" baseline="0" dirty="0" smtClean="0">
              <a:ln>
                <a:noFill/>
              </a:ln>
              <a:effectLst/>
              <a:latin typeface="Arial" pitchFamily="34" charset="0"/>
              <a:cs typeface="Arial" pitchFamily="34" charset="0"/>
            </a:endParaRPr>
          </a:p>
          <a:p>
            <a:pPr marL="514350" marR="0" lvl="0" indent="-514350" algn="l" defTabSz="914400" rtl="0" eaLnBrk="0" fontAlgn="base" latinLnBrk="0" hangingPunct="0">
              <a:lnSpc>
                <a:spcPct val="100000"/>
              </a:lnSpc>
              <a:spcBef>
                <a:spcPct val="0"/>
              </a:spcBef>
              <a:spcAft>
                <a:spcPct val="0"/>
              </a:spcAft>
              <a:buClrTx/>
              <a:buSzTx/>
              <a:buFont typeface="+mj-lt"/>
              <a:buAutoNum type="arabicPeriod"/>
              <a:tabLst/>
            </a:pPr>
            <a:r>
              <a:rPr lang="en-US" sz="2400" dirty="0" smtClean="0">
                <a:latin typeface="Arial" pitchFamily="34" charset="0"/>
                <a:ea typeface="Times New Roman" pitchFamily="18" charset="0"/>
                <a:cs typeface="Arial" pitchFamily="34" charset="0"/>
              </a:rPr>
              <a:t>I</a:t>
            </a: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nterference of placental blood  flow</a:t>
            </a:r>
            <a:r>
              <a:rPr lang="en-CA" sz="2400" dirty="0" smtClean="0">
                <a:latin typeface="Arial" pitchFamily="34" charset="0"/>
                <a:cs typeface="Arial" pitchFamily="34" charset="0"/>
              </a:rPr>
              <a:t> </a:t>
            </a: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(respiratory acidosis)</a:t>
            </a:r>
            <a:endParaRPr kumimoji="0" lang="en-CA" sz="2400" b="0" i="0" u="none" strike="noStrike" cap="none" normalizeH="0" baseline="0" dirty="0" smtClean="0">
              <a:ln>
                <a:noFill/>
              </a:ln>
              <a:effectLst/>
              <a:latin typeface="Arial" pitchFamily="34" charset="0"/>
              <a:cs typeface="Arial" pitchFamily="34" charset="0"/>
            </a:endParaRPr>
          </a:p>
          <a:p>
            <a:pPr marL="514350" marR="0" lvl="0" indent="-514350" algn="l" defTabSz="914400" rtl="0" eaLnBrk="0" fontAlgn="base" latinLnBrk="0" hangingPunct="0">
              <a:lnSpc>
                <a:spcPct val="100000"/>
              </a:lnSpc>
              <a:spcBef>
                <a:spcPct val="0"/>
              </a:spcBef>
              <a:spcAft>
                <a:spcPct val="0"/>
              </a:spcAft>
              <a:buClrTx/>
              <a:buSzTx/>
              <a:buFont typeface="+mj-lt"/>
              <a:buAutoNum type="arabicPeriod"/>
              <a:tabLst/>
            </a:pPr>
            <a:r>
              <a:rPr lang="en-US" sz="2400" dirty="0" smtClean="0">
                <a:latin typeface="Arial" pitchFamily="34" charset="0"/>
                <a:ea typeface="Times New Roman" pitchFamily="18" charset="0"/>
                <a:cs typeface="Arial" pitchFamily="34" charset="0"/>
              </a:rPr>
              <a:t>I</a:t>
            </a: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f interference is prolonged (lactic acidosis)</a:t>
            </a:r>
          </a:p>
          <a:p>
            <a:pPr marL="514350" marR="0" lvl="0" indent="-514350" algn="l" defTabSz="914400" rtl="0" eaLnBrk="0" fontAlgn="base" latinLnBrk="0" hangingPunct="0">
              <a:lnSpc>
                <a:spcPct val="100000"/>
              </a:lnSpc>
              <a:spcBef>
                <a:spcPct val="0"/>
              </a:spcBef>
              <a:spcAft>
                <a:spcPct val="0"/>
              </a:spcAft>
              <a:buClrTx/>
              <a:buSzTx/>
              <a:buFont typeface="+mj-lt"/>
              <a:buAutoNum type="arabicPeriod"/>
              <a:tabLst/>
            </a:pPr>
            <a:endParaRPr lang="en-CA" sz="2400" dirty="0" smtClean="0">
              <a:latin typeface="Arial" pitchFamily="34" charset="0"/>
              <a:cs typeface="Arial" pitchFamily="34" charset="0"/>
            </a:endParaRPr>
          </a:p>
          <a:p>
            <a:pPr marL="514350" marR="0" lvl="0" indent="-514350" algn="l" defTabSz="914400" rtl="0" eaLnBrk="0" fontAlgn="base" latinLnBrk="0" hangingPunct="0">
              <a:lnSpc>
                <a:spcPct val="100000"/>
              </a:lnSpc>
              <a:spcBef>
                <a:spcPct val="0"/>
              </a:spcBef>
              <a:spcAft>
                <a:spcPct val="0"/>
              </a:spcAft>
              <a:buClrTx/>
              <a:buSzTx/>
              <a:tabLst/>
            </a:pPr>
            <a:endParaRPr kumimoji="0" lang="en-CA" sz="24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*Fetal scalp blood sampling reserved for cases when the fetus has demonstrated distress, late decelerations, or is known to be at high risk for asphyxia</a:t>
            </a:r>
            <a:r>
              <a:rPr kumimoji="0" lang="en-US" sz="2800" b="0" i="0" u="none" strike="noStrike" cap="none" normalizeH="0" baseline="0" dirty="0" smtClean="0">
                <a:ln>
                  <a:noFill/>
                </a:ln>
                <a:effectLst/>
                <a:latin typeface="Arial" pitchFamily="34" charset="0"/>
                <a:ea typeface="Times New Roman" pitchFamily="18" charset="0"/>
                <a:cs typeface="Arial" pitchFamily="34" charset="0"/>
              </a:rPr>
              <a:t>	</a:t>
            </a:r>
            <a:endParaRPr kumimoji="0" lang="en-US" sz="2800" b="0" i="0" u="none" strike="noStrike" cap="none" normalizeH="0" baseline="0" dirty="0" smtClean="0">
              <a:ln>
                <a:noFill/>
              </a:ln>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r>
              <a:rPr lang="en-US" b="0" dirty="0" smtClean="0">
                <a:latin typeface="Arial" pitchFamily="34" charset="0"/>
                <a:cs typeface="Arial" pitchFamily="34" charset="0"/>
              </a:rPr>
              <a:t>2. Obstetrical </a:t>
            </a:r>
            <a:r>
              <a:rPr lang="en-US" b="0" dirty="0">
                <a:latin typeface="Arial" pitchFamily="34" charset="0"/>
                <a:cs typeface="Arial" pitchFamily="34" charset="0"/>
              </a:rPr>
              <a:t>History</a:t>
            </a:r>
          </a:p>
        </p:txBody>
      </p:sp>
      <p:sp>
        <p:nvSpPr>
          <p:cNvPr id="121859" name="Rectangle 3"/>
          <p:cNvSpPr>
            <a:spLocks noGrp="1" noChangeArrowheads="1"/>
          </p:cNvSpPr>
          <p:nvPr>
            <p:ph idx="1"/>
          </p:nvPr>
        </p:nvSpPr>
        <p:spPr>
          <a:xfrm>
            <a:off x="457200" y="1600200"/>
            <a:ext cx="8229600" cy="4900634"/>
          </a:xfrm>
        </p:spPr>
        <p:txBody>
          <a:bodyPr>
            <a:normAutofit/>
          </a:bodyPr>
          <a:lstStyle/>
          <a:p>
            <a:pPr>
              <a:lnSpc>
                <a:spcPct val="90000"/>
              </a:lnSpc>
              <a:buNone/>
            </a:pPr>
            <a:r>
              <a:rPr lang="en-US" dirty="0">
                <a:latin typeface="Arial" pitchFamily="34" charset="0"/>
                <a:cs typeface="Arial" pitchFamily="34" charset="0"/>
              </a:rPr>
              <a:t>	</a:t>
            </a:r>
            <a:r>
              <a:rPr lang="en-US" dirty="0" smtClean="0">
                <a:latin typeface="Arial" pitchFamily="34" charset="0"/>
                <a:cs typeface="Arial" pitchFamily="34" charset="0"/>
              </a:rPr>
              <a:t>Previous pregnancies </a:t>
            </a:r>
            <a:r>
              <a:rPr lang="en-CA" dirty="0" smtClean="0"/>
              <a:t>– </a:t>
            </a:r>
            <a:r>
              <a:rPr lang="en-US" dirty="0" smtClean="0">
                <a:latin typeface="Arial" pitchFamily="34" charset="0"/>
                <a:cs typeface="Arial" pitchFamily="34" charset="0"/>
              </a:rPr>
              <a:t>Anything pertinent to previous pregnancies</a:t>
            </a:r>
            <a:endParaRPr lang="en-US" dirty="0">
              <a:latin typeface="Arial" pitchFamily="34" charset="0"/>
              <a:cs typeface="Arial" pitchFamily="34" charset="0"/>
            </a:endParaRPr>
          </a:p>
          <a:p>
            <a:pPr>
              <a:lnSpc>
                <a:spcPct val="90000"/>
              </a:lnSpc>
            </a:pPr>
            <a:endParaRPr lang="en-US" dirty="0">
              <a:latin typeface="Arial" pitchFamily="34" charset="0"/>
              <a:cs typeface="Arial" pitchFamily="34" charset="0"/>
            </a:endParaRPr>
          </a:p>
          <a:p>
            <a:pPr marL="971550" lvl="1" indent="-514350">
              <a:lnSpc>
                <a:spcPct val="90000"/>
              </a:lnSpc>
              <a:buFont typeface="Arial" pitchFamily="34" charset="0"/>
              <a:buChar char="•"/>
            </a:pPr>
            <a:r>
              <a:rPr lang="en-US" sz="2400" dirty="0">
                <a:latin typeface="Arial" pitchFamily="34" charset="0"/>
                <a:cs typeface="Arial" pitchFamily="34" charset="0"/>
              </a:rPr>
              <a:t>Miscarriages</a:t>
            </a:r>
          </a:p>
          <a:p>
            <a:pPr marL="971550" lvl="1" indent="-514350">
              <a:lnSpc>
                <a:spcPct val="90000"/>
              </a:lnSpc>
              <a:buFont typeface="Arial" pitchFamily="34" charset="0"/>
              <a:buChar char="•"/>
            </a:pPr>
            <a:endParaRPr lang="en-US" sz="2400" dirty="0">
              <a:latin typeface="Arial" pitchFamily="34" charset="0"/>
              <a:cs typeface="Arial" pitchFamily="34" charset="0"/>
            </a:endParaRPr>
          </a:p>
          <a:p>
            <a:pPr marL="971550" lvl="1" indent="-514350">
              <a:lnSpc>
                <a:spcPct val="90000"/>
              </a:lnSpc>
              <a:buFont typeface="Arial" pitchFamily="34" charset="0"/>
              <a:buChar char="•"/>
            </a:pPr>
            <a:r>
              <a:rPr lang="en-US" sz="2400" dirty="0">
                <a:latin typeface="Arial" pitchFamily="34" charset="0"/>
                <a:cs typeface="Arial" pitchFamily="34" charset="0"/>
              </a:rPr>
              <a:t>Multiple births</a:t>
            </a:r>
          </a:p>
          <a:p>
            <a:pPr marL="971550" lvl="1" indent="-514350">
              <a:lnSpc>
                <a:spcPct val="90000"/>
              </a:lnSpc>
              <a:buFont typeface="Arial" pitchFamily="34" charset="0"/>
              <a:buChar char="•"/>
            </a:pPr>
            <a:endParaRPr lang="en-US" sz="2400" dirty="0">
              <a:latin typeface="Arial" pitchFamily="34" charset="0"/>
              <a:cs typeface="Arial" pitchFamily="34" charset="0"/>
            </a:endParaRPr>
          </a:p>
          <a:p>
            <a:pPr marL="971550" lvl="1" indent="-514350">
              <a:lnSpc>
                <a:spcPct val="90000"/>
              </a:lnSpc>
              <a:buFont typeface="Arial" pitchFamily="34" charset="0"/>
              <a:buChar char="•"/>
            </a:pPr>
            <a:r>
              <a:rPr lang="en-US" sz="2400" dirty="0">
                <a:latin typeface="Arial" pitchFamily="34" charset="0"/>
                <a:cs typeface="Arial" pitchFamily="34" charset="0"/>
              </a:rPr>
              <a:t>Fetal/neonatal mortality</a:t>
            </a:r>
          </a:p>
          <a:p>
            <a:pPr marL="971550" lvl="1" indent="-514350">
              <a:lnSpc>
                <a:spcPct val="90000"/>
              </a:lnSpc>
              <a:buFont typeface="Arial" pitchFamily="34" charset="0"/>
              <a:buChar char="•"/>
            </a:pPr>
            <a:endParaRPr lang="en-US" sz="2400" dirty="0">
              <a:latin typeface="Arial" pitchFamily="34" charset="0"/>
              <a:cs typeface="Arial" pitchFamily="34" charset="0"/>
            </a:endParaRPr>
          </a:p>
          <a:p>
            <a:pPr marL="971550" lvl="1" indent="-514350">
              <a:lnSpc>
                <a:spcPct val="90000"/>
              </a:lnSpc>
              <a:buFont typeface="Arial" pitchFamily="34" charset="0"/>
              <a:buChar char="•"/>
            </a:pPr>
            <a:r>
              <a:rPr lang="en-US" sz="2400" dirty="0">
                <a:latin typeface="Arial" pitchFamily="34" charset="0"/>
                <a:cs typeface="Arial" pitchFamily="34" charset="0"/>
              </a:rPr>
              <a:t>Dystocia</a:t>
            </a:r>
          </a:p>
          <a:p>
            <a:pPr lvl="1">
              <a:lnSpc>
                <a:spcPct val="90000"/>
              </a:lnSpc>
            </a:pPr>
            <a:endParaRPr lang="en-US" dirty="0">
              <a:latin typeface="Arial" pitchFamily="34" charset="0"/>
              <a:cs typeface="Arial" pitchFamily="34" charset="0"/>
            </a:endParaRPr>
          </a:p>
          <a:p>
            <a:pPr lvl="1">
              <a:lnSpc>
                <a:spcPct val="90000"/>
              </a:lnSpc>
              <a:buFont typeface="Wingdings" pitchFamily="2" charset="2"/>
              <a:buNone/>
            </a:pPr>
            <a:endParaRPr lang="en-US"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1859">
                                            <p:txEl>
                                              <p:pRg st="2" end="2"/>
                                            </p:txEl>
                                          </p:spTgt>
                                        </p:tgtEl>
                                        <p:attrNameLst>
                                          <p:attrName>style.visibility</p:attrName>
                                        </p:attrNameLst>
                                      </p:cBhvr>
                                      <p:to>
                                        <p:strVal val="visible"/>
                                      </p:to>
                                    </p:set>
                                    <p:anim calcmode="lin" valueType="num">
                                      <p:cBhvr additive="base">
                                        <p:cTn id="7" dur="500" fill="hold"/>
                                        <p:tgtEl>
                                          <p:spTgt spid="121859">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185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1859">
                                            <p:txEl>
                                              <p:pRg st="4" end="4"/>
                                            </p:txEl>
                                          </p:spTgt>
                                        </p:tgtEl>
                                        <p:attrNameLst>
                                          <p:attrName>style.visibility</p:attrName>
                                        </p:attrNameLst>
                                      </p:cBhvr>
                                      <p:to>
                                        <p:strVal val="visible"/>
                                      </p:to>
                                    </p:set>
                                    <p:anim calcmode="lin" valueType="num">
                                      <p:cBhvr additive="base">
                                        <p:cTn id="13" dur="500" fill="hold"/>
                                        <p:tgtEl>
                                          <p:spTgt spid="121859">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185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1859">
                                            <p:txEl>
                                              <p:pRg st="6" end="6"/>
                                            </p:txEl>
                                          </p:spTgt>
                                        </p:tgtEl>
                                        <p:attrNameLst>
                                          <p:attrName>style.visibility</p:attrName>
                                        </p:attrNameLst>
                                      </p:cBhvr>
                                      <p:to>
                                        <p:strVal val="visible"/>
                                      </p:to>
                                    </p:set>
                                    <p:anim calcmode="lin" valueType="num">
                                      <p:cBhvr additive="base">
                                        <p:cTn id="19" dur="500" fill="hold"/>
                                        <p:tgtEl>
                                          <p:spTgt spid="121859">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185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21859">
                                            <p:txEl>
                                              <p:pRg st="8" end="8"/>
                                            </p:txEl>
                                          </p:spTgt>
                                        </p:tgtEl>
                                        <p:attrNameLst>
                                          <p:attrName>style.visibility</p:attrName>
                                        </p:attrNameLst>
                                      </p:cBhvr>
                                      <p:to>
                                        <p:strVal val="visible"/>
                                      </p:to>
                                    </p:set>
                                    <p:anim calcmode="lin" valueType="num">
                                      <p:cBhvr additive="base">
                                        <p:cTn id="25" dur="500" fill="hold"/>
                                        <p:tgtEl>
                                          <p:spTgt spid="121859">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1859">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42910" y="-27384"/>
            <a:ext cx="7772400" cy="1470025"/>
          </a:xfrm>
        </p:spPr>
        <p:txBody>
          <a:bodyPr/>
          <a:lstStyle/>
          <a:p>
            <a:r>
              <a:rPr lang="en-US" b="0" dirty="0" err="1">
                <a:latin typeface="Arial" pitchFamily="34" charset="0"/>
                <a:cs typeface="Arial" pitchFamily="34" charset="0"/>
              </a:rPr>
              <a:t>Labour</a:t>
            </a:r>
            <a:r>
              <a:rPr lang="en-US" b="0" dirty="0">
                <a:latin typeface="Arial" pitchFamily="34" charset="0"/>
                <a:cs typeface="Arial" pitchFamily="34" charset="0"/>
              </a:rPr>
              <a:t> and Delivery	</a:t>
            </a:r>
          </a:p>
        </p:txBody>
      </p:sp>
      <p:pic>
        <p:nvPicPr>
          <p:cNvPr id="4" name="Picture 5" descr="baby_cartoon_4787.gif"/>
          <p:cNvPicPr>
            <a:picLocks noChangeAspect="1" noChangeArrowheads="1"/>
          </p:cNvPicPr>
          <p:nvPr/>
        </p:nvPicPr>
        <p:blipFill>
          <a:blip r:embed="rId3" cstate="print"/>
          <a:srcRect/>
          <a:stretch>
            <a:fillRect/>
          </a:stretch>
        </p:blipFill>
        <p:spPr bwMode="auto">
          <a:xfrm>
            <a:off x="1763688" y="1714488"/>
            <a:ext cx="5524859" cy="4753948"/>
          </a:xfrm>
          <a:prstGeom prst="rect">
            <a:avLst/>
          </a:prstGeom>
          <a:noFill/>
        </p:spPr>
      </p:pic>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a:lstStyle/>
          <a:p>
            <a:r>
              <a:rPr lang="en-US" b="0" dirty="0" smtClean="0">
                <a:latin typeface="Arial" pitchFamily="34" charset="0"/>
                <a:cs typeface="Arial" pitchFamily="34" charset="0"/>
              </a:rPr>
              <a:t>Five Events</a:t>
            </a:r>
            <a:endParaRPr lang="en-US" b="0" dirty="0">
              <a:latin typeface="Arial" pitchFamily="34" charset="0"/>
              <a:cs typeface="Arial" pitchFamily="34" charset="0"/>
            </a:endParaRPr>
          </a:p>
        </p:txBody>
      </p:sp>
      <p:sp>
        <p:nvSpPr>
          <p:cNvPr id="117763" name="Rectangle 3"/>
          <p:cNvSpPr>
            <a:spLocks noGrp="1" noChangeArrowheads="1"/>
          </p:cNvSpPr>
          <p:nvPr>
            <p:ph idx="1"/>
          </p:nvPr>
        </p:nvSpPr>
        <p:spPr/>
        <p:txBody>
          <a:bodyPr/>
          <a:lstStyle/>
          <a:p>
            <a:pPr marL="514350" indent="-514350">
              <a:lnSpc>
                <a:spcPct val="90000"/>
              </a:lnSpc>
              <a:buFont typeface="+mj-lt"/>
              <a:buAutoNum type="arabicPeriod"/>
            </a:pPr>
            <a:r>
              <a:rPr lang="en-US" sz="2400" dirty="0">
                <a:latin typeface="Arial" pitchFamily="34" charset="0"/>
                <a:cs typeface="Arial" pitchFamily="34" charset="0"/>
              </a:rPr>
              <a:t>Membranes rupture</a:t>
            </a:r>
          </a:p>
          <a:p>
            <a:pPr marL="514350" indent="-514350">
              <a:lnSpc>
                <a:spcPct val="90000"/>
              </a:lnSpc>
              <a:buFont typeface="+mj-lt"/>
              <a:buAutoNum type="arabicPeriod"/>
            </a:pPr>
            <a:endParaRPr lang="en-US" sz="2400" dirty="0">
              <a:latin typeface="Arial" pitchFamily="34" charset="0"/>
              <a:cs typeface="Arial" pitchFamily="34" charset="0"/>
            </a:endParaRPr>
          </a:p>
          <a:p>
            <a:pPr marL="514350" indent="-514350">
              <a:lnSpc>
                <a:spcPct val="90000"/>
              </a:lnSpc>
              <a:buFont typeface="+mj-lt"/>
              <a:buAutoNum type="arabicPeriod"/>
            </a:pPr>
            <a:r>
              <a:rPr lang="en-US" sz="2400" dirty="0">
                <a:latin typeface="Arial" pitchFamily="34" charset="0"/>
                <a:cs typeface="Arial" pitchFamily="34" charset="0"/>
              </a:rPr>
              <a:t>Dilatation of the cervix</a:t>
            </a:r>
          </a:p>
          <a:p>
            <a:pPr marL="514350" indent="-514350">
              <a:lnSpc>
                <a:spcPct val="90000"/>
              </a:lnSpc>
              <a:buFont typeface="+mj-lt"/>
              <a:buAutoNum type="arabicPeriod"/>
            </a:pPr>
            <a:endParaRPr lang="en-US" sz="2400" dirty="0">
              <a:latin typeface="Arial" pitchFamily="34" charset="0"/>
              <a:cs typeface="Arial" pitchFamily="34" charset="0"/>
            </a:endParaRPr>
          </a:p>
          <a:p>
            <a:pPr marL="514350" indent="-514350">
              <a:lnSpc>
                <a:spcPct val="90000"/>
              </a:lnSpc>
              <a:buFont typeface="+mj-lt"/>
              <a:buAutoNum type="arabicPeriod"/>
            </a:pPr>
            <a:r>
              <a:rPr lang="en-US" sz="2400" dirty="0">
                <a:latin typeface="Arial" pitchFamily="34" charset="0"/>
                <a:cs typeface="Arial" pitchFamily="34" charset="0"/>
              </a:rPr>
              <a:t>Contraction of the uterus</a:t>
            </a:r>
          </a:p>
          <a:p>
            <a:pPr marL="514350" indent="-514350">
              <a:lnSpc>
                <a:spcPct val="90000"/>
              </a:lnSpc>
              <a:buFont typeface="+mj-lt"/>
              <a:buAutoNum type="arabicPeriod"/>
            </a:pPr>
            <a:endParaRPr lang="en-US" sz="2400" dirty="0">
              <a:latin typeface="Arial" pitchFamily="34" charset="0"/>
              <a:cs typeface="Arial" pitchFamily="34" charset="0"/>
            </a:endParaRPr>
          </a:p>
          <a:p>
            <a:pPr marL="514350" indent="-514350">
              <a:lnSpc>
                <a:spcPct val="90000"/>
              </a:lnSpc>
              <a:buFont typeface="+mj-lt"/>
              <a:buAutoNum type="arabicPeriod"/>
            </a:pPr>
            <a:r>
              <a:rPr lang="en-US" sz="2400" dirty="0">
                <a:latin typeface="Arial" pitchFamily="34" charset="0"/>
                <a:cs typeface="Arial" pitchFamily="34" charset="0"/>
              </a:rPr>
              <a:t>Placental separation</a:t>
            </a:r>
          </a:p>
          <a:p>
            <a:pPr marL="514350" indent="-514350">
              <a:lnSpc>
                <a:spcPct val="90000"/>
              </a:lnSpc>
              <a:buFont typeface="+mj-lt"/>
              <a:buAutoNum type="arabicPeriod"/>
            </a:pPr>
            <a:endParaRPr lang="en-US" sz="2400" dirty="0">
              <a:latin typeface="Arial" pitchFamily="34" charset="0"/>
              <a:cs typeface="Arial" pitchFamily="34" charset="0"/>
            </a:endParaRPr>
          </a:p>
          <a:p>
            <a:pPr marL="514350" indent="-514350">
              <a:lnSpc>
                <a:spcPct val="90000"/>
              </a:lnSpc>
              <a:buFont typeface="+mj-lt"/>
              <a:buAutoNum type="arabicPeriod"/>
            </a:pPr>
            <a:r>
              <a:rPr lang="en-US" sz="2400" dirty="0">
                <a:latin typeface="Arial" pitchFamily="34" charset="0"/>
                <a:cs typeface="Arial" pitchFamily="34" charset="0"/>
              </a:rPr>
              <a:t>Shrinking of the uterus</a:t>
            </a: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p:txBody>
          <a:bodyPr/>
          <a:lstStyle/>
          <a:p>
            <a:r>
              <a:rPr lang="en-US" b="0" dirty="0">
                <a:latin typeface="Arial" pitchFamily="34" charset="0"/>
                <a:cs typeface="Arial" pitchFamily="34" charset="0"/>
              </a:rPr>
              <a:t>L&amp;D  </a:t>
            </a:r>
            <a:r>
              <a:rPr lang="en-US" b="0" dirty="0" smtClean="0">
                <a:latin typeface="Arial" pitchFamily="34" charset="0"/>
                <a:cs typeface="Arial" pitchFamily="34" charset="0"/>
              </a:rPr>
              <a:t>Introduction</a:t>
            </a:r>
            <a:endParaRPr lang="en-US" b="0" dirty="0">
              <a:latin typeface="Arial" pitchFamily="34" charset="0"/>
              <a:cs typeface="Arial" pitchFamily="34" charset="0"/>
            </a:endParaRPr>
          </a:p>
        </p:txBody>
      </p:sp>
      <p:sp>
        <p:nvSpPr>
          <p:cNvPr id="116739" name="Rectangle 3"/>
          <p:cNvSpPr>
            <a:spLocks noGrp="1" noChangeArrowheads="1"/>
          </p:cNvSpPr>
          <p:nvPr>
            <p:ph idx="1"/>
          </p:nvPr>
        </p:nvSpPr>
        <p:spPr/>
        <p:txBody>
          <a:bodyPr/>
          <a:lstStyle/>
          <a:p>
            <a:r>
              <a:rPr lang="en-US" sz="2800" dirty="0" err="1">
                <a:latin typeface="Arial" pitchFamily="34" charset="0"/>
                <a:cs typeface="Arial" pitchFamily="34" charset="0"/>
              </a:rPr>
              <a:t>Labour</a:t>
            </a:r>
            <a:r>
              <a:rPr lang="en-US" sz="2800" dirty="0">
                <a:latin typeface="Arial" pitchFamily="34" charset="0"/>
                <a:cs typeface="Arial" pitchFamily="34" charset="0"/>
              </a:rPr>
              <a:t> occurs as a result of placental and fetal hormones</a:t>
            </a:r>
          </a:p>
          <a:p>
            <a:pPr lvl="1"/>
            <a:r>
              <a:rPr lang="en-US" sz="2400" dirty="0">
                <a:latin typeface="Arial" pitchFamily="34" charset="0"/>
                <a:cs typeface="Arial" pitchFamily="34" charset="0"/>
              </a:rPr>
              <a:t>Progesterone decreases</a:t>
            </a:r>
          </a:p>
          <a:p>
            <a:pPr lvl="1"/>
            <a:endParaRPr lang="en-US" sz="2400" dirty="0">
              <a:latin typeface="Arial" pitchFamily="34" charset="0"/>
              <a:cs typeface="Arial" pitchFamily="34" charset="0"/>
            </a:endParaRPr>
          </a:p>
          <a:p>
            <a:pPr lvl="1"/>
            <a:r>
              <a:rPr lang="en-US" sz="2400" dirty="0">
                <a:latin typeface="Arial" pitchFamily="34" charset="0"/>
                <a:cs typeface="Arial" pitchFamily="34" charset="0"/>
              </a:rPr>
              <a:t>Estrogen increases</a:t>
            </a:r>
          </a:p>
          <a:p>
            <a:pPr lvl="1"/>
            <a:endParaRPr lang="en-US" sz="2400" dirty="0">
              <a:latin typeface="Arial" pitchFamily="34" charset="0"/>
              <a:cs typeface="Arial" pitchFamily="34" charset="0"/>
            </a:endParaRPr>
          </a:p>
          <a:p>
            <a:pPr lvl="1"/>
            <a:r>
              <a:rPr lang="en-US" sz="2400" dirty="0" err="1">
                <a:latin typeface="Arial" pitchFamily="34" charset="0"/>
                <a:cs typeface="Arial" pitchFamily="34" charset="0"/>
              </a:rPr>
              <a:t>Oxytocin</a:t>
            </a:r>
            <a:r>
              <a:rPr lang="en-US" sz="2400" dirty="0">
                <a:latin typeface="Arial" pitchFamily="34" charset="0"/>
                <a:cs typeface="Arial" pitchFamily="34" charset="0"/>
              </a:rPr>
              <a:t> stimulates uterine contractions</a:t>
            </a:r>
          </a:p>
          <a:p>
            <a:pPr lvl="1"/>
            <a:endParaRPr lang="en-US" sz="2400" dirty="0">
              <a:latin typeface="Arial" pitchFamily="34" charset="0"/>
              <a:cs typeface="Arial" pitchFamily="34" charset="0"/>
            </a:endParaRPr>
          </a:p>
          <a:p>
            <a:pPr lvl="1"/>
            <a:r>
              <a:rPr lang="en-US" sz="2400" dirty="0" err="1">
                <a:latin typeface="Arial" pitchFamily="34" charset="0"/>
                <a:cs typeface="Arial" pitchFamily="34" charset="0"/>
              </a:rPr>
              <a:t>Relaxin</a:t>
            </a:r>
            <a:r>
              <a:rPr lang="en-US" sz="2400" dirty="0">
                <a:latin typeface="Arial" pitchFamily="34" charset="0"/>
                <a:cs typeface="Arial" pitchFamily="34" charset="0"/>
              </a:rPr>
              <a:t> ↑’s the flexibility of the pubic </a:t>
            </a:r>
            <a:r>
              <a:rPr lang="en-US" sz="2400" dirty="0" err="1">
                <a:latin typeface="Arial" pitchFamily="34" charset="0"/>
                <a:cs typeface="Arial" pitchFamily="34" charset="0"/>
              </a:rPr>
              <a:t>symphysis</a:t>
            </a:r>
            <a:endParaRPr lang="en-US" sz="2400" dirty="0">
              <a:latin typeface="Arial" pitchFamily="34" charset="0"/>
              <a:cs typeface="Arial" pitchFamily="34" charset="0"/>
            </a:endParaRPr>
          </a:p>
          <a:p>
            <a:endParaRPr lang="en-US" sz="2800" dirty="0">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p:txBody>
          <a:bodyPr/>
          <a:lstStyle/>
          <a:p>
            <a:r>
              <a:rPr lang="en-US" b="0" dirty="0">
                <a:latin typeface="Arial" pitchFamily="34" charset="0"/>
                <a:cs typeface="Arial" pitchFamily="34" charset="0"/>
              </a:rPr>
              <a:t>True </a:t>
            </a:r>
            <a:r>
              <a:rPr lang="en-US" b="0" dirty="0" err="1">
                <a:latin typeface="Arial" pitchFamily="34" charset="0"/>
                <a:cs typeface="Arial" pitchFamily="34" charset="0"/>
              </a:rPr>
              <a:t>Labour</a:t>
            </a:r>
            <a:endParaRPr lang="en-US" b="0" dirty="0">
              <a:latin typeface="Arial" pitchFamily="34" charset="0"/>
              <a:cs typeface="Arial" pitchFamily="34" charset="0"/>
            </a:endParaRPr>
          </a:p>
        </p:txBody>
      </p:sp>
      <p:sp>
        <p:nvSpPr>
          <p:cNvPr id="118787" name="Rectangle 3"/>
          <p:cNvSpPr>
            <a:spLocks noGrp="1" noChangeArrowheads="1"/>
          </p:cNvSpPr>
          <p:nvPr>
            <p:ph idx="1"/>
          </p:nvPr>
        </p:nvSpPr>
        <p:spPr/>
        <p:txBody>
          <a:bodyPr/>
          <a:lstStyle/>
          <a:p>
            <a:r>
              <a:rPr lang="en-US" sz="2400" dirty="0">
                <a:latin typeface="Arial" pitchFamily="34" charset="0"/>
                <a:cs typeface="Arial" pitchFamily="34" charset="0"/>
              </a:rPr>
              <a:t>Regular intervals, produces pain</a:t>
            </a:r>
          </a:p>
          <a:p>
            <a:endParaRPr lang="en-US" sz="2400" dirty="0">
              <a:latin typeface="Arial" pitchFamily="34" charset="0"/>
              <a:cs typeface="Arial" pitchFamily="34" charset="0"/>
            </a:endParaRPr>
          </a:p>
          <a:p>
            <a:r>
              <a:rPr lang="en-US" sz="2400" dirty="0">
                <a:latin typeface="Arial" pitchFamily="34" charset="0"/>
                <a:cs typeface="Arial" pitchFamily="34" charset="0"/>
              </a:rPr>
              <a:t>Localized back pain that intensifies with walking</a:t>
            </a:r>
          </a:p>
          <a:p>
            <a:endParaRPr lang="en-US" sz="2400" dirty="0">
              <a:latin typeface="Arial" pitchFamily="34" charset="0"/>
              <a:cs typeface="Arial" pitchFamily="34" charset="0"/>
            </a:endParaRPr>
          </a:p>
          <a:p>
            <a:r>
              <a:rPr lang="en-US" sz="2400" dirty="0">
                <a:latin typeface="Arial" pitchFamily="34" charset="0"/>
                <a:cs typeface="Arial" pitchFamily="34" charset="0"/>
              </a:rPr>
              <a:t>Reliable indicator is dilatation of the cervix and the “show” (blood containing mucous)</a:t>
            </a: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lstStyle/>
          <a:p>
            <a:r>
              <a:rPr lang="en-US" b="0" dirty="0">
                <a:latin typeface="Arial" pitchFamily="34" charset="0"/>
                <a:cs typeface="Arial" pitchFamily="34" charset="0"/>
              </a:rPr>
              <a:t>False </a:t>
            </a:r>
            <a:r>
              <a:rPr lang="en-US" b="0" dirty="0" err="1">
                <a:latin typeface="Arial" pitchFamily="34" charset="0"/>
                <a:cs typeface="Arial" pitchFamily="34" charset="0"/>
              </a:rPr>
              <a:t>Labour</a:t>
            </a:r>
            <a:r>
              <a:rPr lang="en-US" b="0" dirty="0">
                <a:latin typeface="Arial" pitchFamily="34" charset="0"/>
                <a:cs typeface="Arial" pitchFamily="34" charset="0"/>
              </a:rPr>
              <a:t> or Braxton Hicks</a:t>
            </a:r>
          </a:p>
        </p:txBody>
      </p:sp>
      <p:sp>
        <p:nvSpPr>
          <p:cNvPr id="119811" name="Rectangle 3"/>
          <p:cNvSpPr>
            <a:spLocks noGrp="1" noChangeArrowheads="1"/>
          </p:cNvSpPr>
          <p:nvPr>
            <p:ph idx="1"/>
          </p:nvPr>
        </p:nvSpPr>
        <p:spPr/>
        <p:txBody>
          <a:bodyPr/>
          <a:lstStyle/>
          <a:p>
            <a:r>
              <a:rPr lang="en-US" sz="2400" dirty="0">
                <a:latin typeface="Arial" pitchFamily="34" charset="0"/>
                <a:cs typeface="Arial" pitchFamily="34" charset="0"/>
              </a:rPr>
              <a:t>Pain is felt in abdomen and </a:t>
            </a:r>
            <a:r>
              <a:rPr lang="en-US" sz="2400" dirty="0" smtClean="0">
                <a:latin typeface="Arial" pitchFamily="34" charset="0"/>
                <a:cs typeface="Arial" pitchFamily="34" charset="0"/>
              </a:rPr>
              <a:t>is irregular</a:t>
            </a:r>
            <a:endParaRPr lang="en-US" sz="2400" dirty="0">
              <a:latin typeface="Arial" pitchFamily="34" charset="0"/>
              <a:cs typeface="Arial" pitchFamily="34" charset="0"/>
            </a:endParaRPr>
          </a:p>
          <a:p>
            <a:endParaRPr lang="en-US" sz="2400" dirty="0">
              <a:latin typeface="Arial" pitchFamily="34" charset="0"/>
              <a:cs typeface="Arial" pitchFamily="34" charset="0"/>
            </a:endParaRPr>
          </a:p>
          <a:p>
            <a:pPr>
              <a:buFontTx/>
              <a:buNone/>
            </a:pPr>
            <a:endParaRPr lang="en-US" sz="2400" dirty="0">
              <a:latin typeface="Arial" pitchFamily="34" charset="0"/>
              <a:cs typeface="Arial" pitchFamily="34" charset="0"/>
            </a:endParaRPr>
          </a:p>
          <a:p>
            <a:r>
              <a:rPr lang="en-US" sz="2400" dirty="0">
                <a:latin typeface="Arial" pitchFamily="34" charset="0"/>
                <a:cs typeface="Arial" pitchFamily="34" charset="0"/>
              </a:rPr>
              <a:t>Does not intensify with </a:t>
            </a:r>
            <a:r>
              <a:rPr lang="en-US" sz="2400" dirty="0" smtClean="0">
                <a:latin typeface="Arial" pitchFamily="34" charset="0"/>
                <a:cs typeface="Arial" pitchFamily="34" charset="0"/>
              </a:rPr>
              <a:t>walking; </a:t>
            </a:r>
            <a:r>
              <a:rPr lang="en-US" sz="2400" dirty="0">
                <a:latin typeface="Arial" pitchFamily="34" charset="0"/>
                <a:cs typeface="Arial" pitchFamily="34" charset="0"/>
              </a:rPr>
              <a:t>no </a:t>
            </a:r>
            <a:r>
              <a:rPr lang="en-US" sz="2400" dirty="0" smtClean="0">
                <a:latin typeface="Arial" pitchFamily="34" charset="0"/>
                <a:cs typeface="Arial" pitchFamily="34" charset="0"/>
              </a:rPr>
              <a:t>show </a:t>
            </a:r>
            <a:r>
              <a:rPr lang="en-US" sz="2400" dirty="0">
                <a:latin typeface="Arial" pitchFamily="34" charset="0"/>
                <a:cs typeface="Arial" pitchFamily="34" charset="0"/>
              </a:rPr>
              <a:t>and no dilatation</a:t>
            </a: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lstStyle/>
          <a:p>
            <a:r>
              <a:rPr lang="en-US" b="0" dirty="0">
                <a:latin typeface="Arial" pitchFamily="34" charset="0"/>
                <a:cs typeface="Arial" pitchFamily="34" charset="0"/>
              </a:rPr>
              <a:t>The Three Stages of </a:t>
            </a:r>
            <a:r>
              <a:rPr lang="en-US" b="0" dirty="0" err="1">
                <a:latin typeface="Arial" pitchFamily="34" charset="0"/>
                <a:cs typeface="Arial" pitchFamily="34" charset="0"/>
              </a:rPr>
              <a:t>Labour</a:t>
            </a:r>
            <a:endParaRPr lang="en-US" b="0" dirty="0">
              <a:latin typeface="Arial" pitchFamily="34" charset="0"/>
              <a:cs typeface="Arial" pitchFamily="34" charset="0"/>
            </a:endParaRPr>
          </a:p>
        </p:txBody>
      </p:sp>
      <p:pic>
        <p:nvPicPr>
          <p:cNvPr id="5" name="Picture 5" descr="Pregnancy Cartoon 2192"/>
          <p:cNvPicPr>
            <a:picLocks noGrp="1" noChangeAspect="1" noChangeArrowheads="1"/>
          </p:cNvPicPr>
          <p:nvPr>
            <p:ph sz="half" idx="2"/>
          </p:nvPr>
        </p:nvPicPr>
        <p:blipFill>
          <a:blip r:embed="rId3" cstate="print"/>
          <a:srcRect/>
          <a:stretch>
            <a:fillRect/>
          </a:stretch>
        </p:blipFill>
        <p:spPr bwMode="auto">
          <a:xfrm>
            <a:off x="2483768" y="1196752"/>
            <a:ext cx="3987753" cy="5256584"/>
          </a:xfrm>
          <a:prstGeom prst="rect">
            <a:avLst/>
          </a:prstGeom>
          <a:noFill/>
        </p:spPr>
      </p:pic>
    </p:spTree>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r>
              <a:rPr lang="en-US" b="0" dirty="0">
                <a:latin typeface="Arial" pitchFamily="34" charset="0"/>
                <a:cs typeface="Arial" pitchFamily="34" charset="0"/>
              </a:rPr>
              <a:t>Stage </a:t>
            </a:r>
            <a:r>
              <a:rPr lang="en-US" b="0" dirty="0" smtClean="0">
                <a:latin typeface="Arial" pitchFamily="34" charset="0"/>
                <a:cs typeface="Arial" pitchFamily="34" charset="0"/>
              </a:rPr>
              <a:t>One </a:t>
            </a:r>
            <a:r>
              <a:rPr lang="en-CA" b="0" dirty="0" smtClean="0"/>
              <a:t>–</a:t>
            </a:r>
            <a:r>
              <a:rPr lang="en-US" b="0" dirty="0" smtClean="0">
                <a:latin typeface="Arial" pitchFamily="34" charset="0"/>
                <a:cs typeface="Arial" pitchFamily="34" charset="0"/>
              </a:rPr>
              <a:t> </a:t>
            </a:r>
            <a:r>
              <a:rPr lang="en-US" b="0" dirty="0">
                <a:latin typeface="Arial" pitchFamily="34" charset="0"/>
                <a:cs typeface="Arial" pitchFamily="34" charset="0"/>
              </a:rPr>
              <a:t>Dilatation</a:t>
            </a:r>
          </a:p>
        </p:txBody>
      </p:sp>
      <p:sp>
        <p:nvSpPr>
          <p:cNvPr id="123907" name="Rectangle 3"/>
          <p:cNvSpPr>
            <a:spLocks noGrp="1" noChangeArrowheads="1"/>
          </p:cNvSpPr>
          <p:nvPr>
            <p:ph idx="1"/>
          </p:nvPr>
        </p:nvSpPr>
        <p:spPr/>
        <p:txBody>
          <a:bodyPr/>
          <a:lstStyle/>
          <a:p>
            <a:r>
              <a:rPr lang="en-US" sz="2400" dirty="0">
                <a:latin typeface="Arial" pitchFamily="34" charset="0"/>
                <a:cs typeface="Arial" pitchFamily="34" charset="0"/>
              </a:rPr>
              <a:t>Onset of </a:t>
            </a:r>
            <a:r>
              <a:rPr lang="en-US" sz="2400" dirty="0" err="1">
                <a:latin typeface="Arial" pitchFamily="34" charset="0"/>
                <a:cs typeface="Arial" pitchFamily="34" charset="0"/>
              </a:rPr>
              <a:t>labour</a:t>
            </a:r>
            <a:r>
              <a:rPr lang="en-US" sz="2400" dirty="0">
                <a:latin typeface="Arial" pitchFamily="34" charset="0"/>
                <a:cs typeface="Arial" pitchFamily="34" charset="0"/>
              </a:rPr>
              <a:t> to complete dilation of the cervix</a:t>
            </a:r>
          </a:p>
          <a:p>
            <a:r>
              <a:rPr lang="en-US" sz="2400" dirty="0">
                <a:latin typeface="Arial" pitchFamily="34" charset="0"/>
                <a:cs typeface="Arial" pitchFamily="34" charset="0"/>
              </a:rPr>
              <a:t>Thinning of cervix (effacement</a:t>
            </a:r>
            <a:r>
              <a:rPr lang="en-US" sz="2400" dirty="0" smtClean="0">
                <a:latin typeface="Arial" pitchFamily="34" charset="0"/>
                <a:cs typeface="Arial" pitchFamily="34" charset="0"/>
              </a:rPr>
              <a:t>) %</a:t>
            </a:r>
            <a:endParaRPr lang="en-US" sz="2400" dirty="0">
              <a:latin typeface="Arial" pitchFamily="34" charset="0"/>
              <a:cs typeface="Arial" pitchFamily="34" charset="0"/>
            </a:endParaRPr>
          </a:p>
          <a:p>
            <a:r>
              <a:rPr lang="en-US" sz="2400" dirty="0">
                <a:latin typeface="Arial" pitchFamily="34" charset="0"/>
                <a:cs typeface="Arial" pitchFamily="34" charset="0"/>
              </a:rPr>
              <a:t>Contractions </a:t>
            </a:r>
            <a:r>
              <a:rPr lang="en-US" sz="2400" dirty="0" smtClean="0">
                <a:latin typeface="Arial" pitchFamily="34" charset="0"/>
                <a:cs typeface="Arial" pitchFamily="34" charset="0"/>
              </a:rPr>
              <a:t>10 - 15 </a:t>
            </a:r>
            <a:r>
              <a:rPr lang="en-US" sz="2400" dirty="0" err="1">
                <a:latin typeface="Arial" pitchFamily="34" charset="0"/>
                <a:cs typeface="Arial" pitchFamily="34" charset="0"/>
              </a:rPr>
              <a:t>mins</a:t>
            </a:r>
            <a:r>
              <a:rPr lang="en-US" sz="2400" dirty="0">
                <a:latin typeface="Arial" pitchFamily="34" charset="0"/>
                <a:cs typeface="Arial" pitchFamily="34" charset="0"/>
              </a:rPr>
              <a:t>. apart, lasting </a:t>
            </a:r>
            <a:r>
              <a:rPr lang="en-US" sz="2400" dirty="0" smtClean="0">
                <a:latin typeface="Arial" pitchFamily="34" charset="0"/>
                <a:cs typeface="Arial" pitchFamily="34" charset="0"/>
              </a:rPr>
              <a:t>30 - 90 </a:t>
            </a:r>
            <a:r>
              <a:rPr lang="en-US" sz="2400" dirty="0" err="1">
                <a:latin typeface="Arial" pitchFamily="34" charset="0"/>
                <a:cs typeface="Arial" pitchFamily="34" charset="0"/>
              </a:rPr>
              <a:t>secs</a:t>
            </a:r>
            <a:r>
              <a:rPr lang="en-US" sz="2400" dirty="0">
                <a:latin typeface="Arial" pitchFamily="34" charset="0"/>
                <a:cs typeface="Arial" pitchFamily="34" charset="0"/>
              </a:rPr>
              <a:t>.</a:t>
            </a:r>
          </a:p>
          <a:p>
            <a:r>
              <a:rPr lang="en-US" sz="2400" dirty="0">
                <a:latin typeface="Arial" pitchFamily="34" charset="0"/>
                <a:cs typeface="Arial" pitchFamily="34" charset="0"/>
              </a:rPr>
              <a:t>Amniotic sac ruptures</a:t>
            </a:r>
          </a:p>
          <a:p>
            <a:r>
              <a:rPr lang="en-US" sz="2400" dirty="0">
                <a:latin typeface="Arial" pitchFamily="34" charset="0"/>
                <a:cs typeface="Arial" pitchFamily="34" charset="0"/>
              </a:rPr>
              <a:t>Regular contractions</a:t>
            </a:r>
          </a:p>
          <a:p>
            <a:r>
              <a:rPr lang="en-US" sz="2400" dirty="0" smtClean="0">
                <a:latin typeface="Arial" pitchFamily="34" charset="0"/>
                <a:cs typeface="Arial" pitchFamily="34" charset="0"/>
              </a:rPr>
              <a:t>16 - 18 </a:t>
            </a:r>
            <a:r>
              <a:rPr lang="en-US" sz="2400" dirty="0">
                <a:latin typeface="Arial" pitchFamily="34" charset="0"/>
                <a:cs typeface="Arial" pitchFamily="34" charset="0"/>
              </a:rPr>
              <a:t>hrs. (</a:t>
            </a:r>
            <a:r>
              <a:rPr lang="en-US" sz="2400" dirty="0" err="1">
                <a:latin typeface="Arial" pitchFamily="34" charset="0"/>
                <a:cs typeface="Arial" pitchFamily="34" charset="0"/>
              </a:rPr>
              <a:t>primagravida</a:t>
            </a:r>
            <a:r>
              <a:rPr lang="en-US" sz="2400" dirty="0">
                <a:latin typeface="Arial" pitchFamily="34" charset="0"/>
                <a:cs typeface="Arial" pitchFamily="34" charset="0"/>
              </a:rPr>
              <a:t>) </a:t>
            </a:r>
            <a:r>
              <a:rPr lang="en-US" sz="2400" dirty="0" smtClean="0">
                <a:latin typeface="Arial" pitchFamily="34" charset="0"/>
                <a:cs typeface="Arial" pitchFamily="34" charset="0"/>
              </a:rPr>
              <a:t>7 - 12(multi</a:t>
            </a:r>
            <a:r>
              <a:rPr lang="en-US" sz="2400" dirty="0">
                <a:latin typeface="Arial" pitchFamily="34" charset="0"/>
                <a:cs typeface="Arial" pitchFamily="34" charset="0"/>
              </a:rPr>
              <a:t>) </a:t>
            </a: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r>
              <a:rPr lang="en-US" b="0" dirty="0">
                <a:latin typeface="Arial" pitchFamily="34" charset="0"/>
                <a:cs typeface="Arial" pitchFamily="34" charset="0"/>
              </a:rPr>
              <a:t>Stage </a:t>
            </a:r>
            <a:r>
              <a:rPr lang="en-US" b="0" dirty="0" smtClean="0">
                <a:latin typeface="Arial" pitchFamily="34" charset="0"/>
                <a:cs typeface="Arial" pitchFamily="34" charset="0"/>
              </a:rPr>
              <a:t>Two </a:t>
            </a:r>
            <a:r>
              <a:rPr lang="en-CA" b="0" dirty="0" smtClean="0"/>
              <a:t>–</a:t>
            </a:r>
            <a:r>
              <a:rPr lang="en-US" b="0" dirty="0" smtClean="0">
                <a:latin typeface="Arial" pitchFamily="34" charset="0"/>
                <a:cs typeface="Arial" pitchFamily="34" charset="0"/>
              </a:rPr>
              <a:t> </a:t>
            </a:r>
            <a:r>
              <a:rPr lang="en-US" b="0" dirty="0">
                <a:latin typeface="Arial" pitchFamily="34" charset="0"/>
                <a:cs typeface="Arial" pitchFamily="34" charset="0"/>
              </a:rPr>
              <a:t>Expulsion</a:t>
            </a:r>
          </a:p>
        </p:txBody>
      </p:sp>
      <p:sp>
        <p:nvSpPr>
          <p:cNvPr id="124931" name="Rectangle 3"/>
          <p:cNvSpPr>
            <a:spLocks noGrp="1" noChangeArrowheads="1"/>
          </p:cNvSpPr>
          <p:nvPr>
            <p:ph idx="1"/>
          </p:nvPr>
        </p:nvSpPr>
        <p:spPr/>
        <p:txBody>
          <a:bodyPr/>
          <a:lstStyle/>
          <a:p>
            <a:r>
              <a:rPr lang="en-US" sz="2400" dirty="0">
                <a:latin typeface="Arial" pitchFamily="34" charset="0"/>
                <a:cs typeface="Arial" pitchFamily="34" charset="0"/>
              </a:rPr>
              <a:t>95% of all births are vertex</a:t>
            </a:r>
          </a:p>
          <a:p>
            <a:r>
              <a:rPr lang="en-US" sz="2400" dirty="0">
                <a:latin typeface="Arial" pitchFamily="34" charset="0"/>
                <a:cs typeface="Arial" pitchFamily="34" charset="0"/>
              </a:rPr>
              <a:t>Aided by contraction of abdominal wall and diaphragm</a:t>
            </a:r>
          </a:p>
          <a:p>
            <a:r>
              <a:rPr lang="en-US" sz="2400" dirty="0">
                <a:latin typeface="Arial" pitchFamily="34" charset="0"/>
                <a:cs typeface="Arial" pitchFamily="34" charset="0"/>
              </a:rPr>
              <a:t>Complete dilatation to delivery</a:t>
            </a:r>
          </a:p>
          <a:p>
            <a:r>
              <a:rPr lang="en-US" sz="2400" dirty="0">
                <a:latin typeface="Arial" pitchFamily="34" charset="0"/>
                <a:cs typeface="Arial" pitchFamily="34" charset="0"/>
              </a:rPr>
              <a:t>Location of the head=stations or engagement</a:t>
            </a:r>
          </a:p>
          <a:p>
            <a:r>
              <a:rPr lang="en-US" sz="2400" dirty="0">
                <a:latin typeface="Arial" pitchFamily="34" charset="0"/>
                <a:cs typeface="Arial" pitchFamily="34" charset="0"/>
              </a:rPr>
              <a:t>20 minutes to 2 </a:t>
            </a:r>
            <a:r>
              <a:rPr lang="en-US" sz="2400" dirty="0" smtClean="0">
                <a:latin typeface="Arial" pitchFamily="34" charset="0"/>
                <a:cs typeface="Arial" pitchFamily="34" charset="0"/>
              </a:rPr>
              <a:t>hours</a:t>
            </a:r>
            <a:endParaRPr lang="en-US" sz="2400" dirty="0">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r>
              <a:rPr lang="en-US" b="0" dirty="0">
                <a:latin typeface="Arial" pitchFamily="34" charset="0"/>
                <a:cs typeface="Arial" pitchFamily="34" charset="0"/>
              </a:rPr>
              <a:t>Stage </a:t>
            </a:r>
            <a:r>
              <a:rPr lang="en-US" b="0" dirty="0" smtClean="0">
                <a:latin typeface="Arial" pitchFamily="34" charset="0"/>
                <a:cs typeface="Arial" pitchFamily="34" charset="0"/>
              </a:rPr>
              <a:t>Three – Placental Delivery</a:t>
            </a:r>
            <a:endParaRPr lang="en-US" b="0" dirty="0">
              <a:latin typeface="Arial" pitchFamily="34" charset="0"/>
              <a:cs typeface="Arial" pitchFamily="34" charset="0"/>
            </a:endParaRPr>
          </a:p>
        </p:txBody>
      </p:sp>
      <p:sp>
        <p:nvSpPr>
          <p:cNvPr id="125955" name="Rectangle 3"/>
          <p:cNvSpPr>
            <a:spLocks noGrp="1" noChangeArrowheads="1"/>
          </p:cNvSpPr>
          <p:nvPr>
            <p:ph idx="1"/>
          </p:nvPr>
        </p:nvSpPr>
        <p:spPr/>
        <p:txBody>
          <a:bodyPr/>
          <a:lstStyle/>
          <a:p>
            <a:r>
              <a:rPr lang="en-US" sz="2400" dirty="0">
                <a:latin typeface="Arial" pitchFamily="34" charset="0"/>
                <a:cs typeface="Arial" pitchFamily="34" charset="0"/>
              </a:rPr>
              <a:t>Delivery of the placenta, expelled by uterine contractions</a:t>
            </a:r>
          </a:p>
          <a:p>
            <a:r>
              <a:rPr lang="en-US" sz="2400" dirty="0">
                <a:latin typeface="Arial" pitchFamily="34" charset="0"/>
                <a:cs typeface="Arial" pitchFamily="34" charset="0"/>
              </a:rPr>
              <a:t>These contractions also constrict blood vessels, decreasing risk of hemorrhage</a:t>
            </a:r>
          </a:p>
          <a:p>
            <a:r>
              <a:rPr lang="en-US" sz="2400" dirty="0">
                <a:latin typeface="Arial" pitchFamily="34" charset="0"/>
                <a:cs typeface="Arial" pitchFamily="34" charset="0"/>
              </a:rPr>
              <a:t>5 to 45 minutes</a:t>
            </a: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3" name="Picture 5" descr="stages"/>
          <p:cNvPicPr>
            <a:picLocks noChangeAspect="1" noChangeArrowheads="1"/>
          </p:cNvPicPr>
          <p:nvPr/>
        </p:nvPicPr>
        <p:blipFill>
          <a:blip r:embed="rId3" cstate="print"/>
          <a:srcRect/>
          <a:stretch>
            <a:fillRect/>
          </a:stretch>
        </p:blipFill>
        <p:spPr bwMode="auto">
          <a:xfrm>
            <a:off x="1763688" y="1196752"/>
            <a:ext cx="5718076" cy="5240300"/>
          </a:xfrm>
          <a:prstGeom prst="rect">
            <a:avLst/>
          </a:prstGeom>
          <a:noFill/>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lstStyle/>
          <a:p>
            <a:r>
              <a:rPr lang="en-US" b="0" dirty="0" smtClean="0">
                <a:latin typeface="Arial" pitchFamily="34" charset="0"/>
                <a:cs typeface="Arial" pitchFamily="34" charset="0"/>
              </a:rPr>
              <a:t>3. Maternal </a:t>
            </a:r>
            <a:r>
              <a:rPr lang="en-US" b="0" dirty="0">
                <a:latin typeface="Arial" pitchFamily="34" charset="0"/>
                <a:cs typeface="Arial" pitchFamily="34" charset="0"/>
              </a:rPr>
              <a:t>Medical History</a:t>
            </a:r>
          </a:p>
        </p:txBody>
      </p:sp>
      <p:sp>
        <p:nvSpPr>
          <p:cNvPr id="122883" name="Rectangle 3"/>
          <p:cNvSpPr>
            <a:spLocks noGrp="1" noChangeArrowheads="1"/>
          </p:cNvSpPr>
          <p:nvPr>
            <p:ph idx="1"/>
          </p:nvPr>
        </p:nvSpPr>
        <p:spPr>
          <a:xfrm>
            <a:off x="457200" y="1600200"/>
            <a:ext cx="8229600" cy="4757758"/>
          </a:xfrm>
        </p:spPr>
        <p:txBody>
          <a:bodyPr>
            <a:normAutofit lnSpcReduction="10000"/>
          </a:bodyPr>
          <a:lstStyle/>
          <a:p>
            <a:pPr>
              <a:buFont typeface="Wingdings" pitchFamily="2" charset="2"/>
              <a:buNone/>
            </a:pPr>
            <a:r>
              <a:rPr lang="en-US" dirty="0">
                <a:latin typeface="Arial" pitchFamily="34" charset="0"/>
                <a:cs typeface="Arial" pitchFamily="34" charset="0"/>
              </a:rPr>
              <a:t>	</a:t>
            </a:r>
            <a:r>
              <a:rPr lang="en-US" dirty="0" smtClean="0">
                <a:latin typeface="Arial" pitchFamily="34" charset="0"/>
                <a:cs typeface="Arial" pitchFamily="34" charset="0"/>
              </a:rPr>
              <a:t>Cardiac/pulmonary disease</a:t>
            </a:r>
            <a:endParaRPr lang="en-US" dirty="0">
              <a:latin typeface="Arial" pitchFamily="34" charset="0"/>
              <a:cs typeface="Arial" pitchFamily="34" charset="0"/>
            </a:endParaRPr>
          </a:p>
          <a:p>
            <a:pPr>
              <a:buFont typeface="Wingdings" pitchFamily="2" charset="2"/>
              <a:buNone/>
            </a:pPr>
            <a:r>
              <a:rPr lang="en-US" dirty="0">
                <a:latin typeface="Arial" pitchFamily="34" charset="0"/>
                <a:cs typeface="Arial" pitchFamily="34" charset="0"/>
              </a:rPr>
              <a:t>	</a:t>
            </a:r>
            <a:r>
              <a:rPr lang="en-US" dirty="0" smtClean="0">
                <a:latin typeface="Arial" pitchFamily="34" charset="0"/>
                <a:cs typeface="Arial" pitchFamily="34" charset="0"/>
              </a:rPr>
              <a:t>Diabetes (</a:t>
            </a:r>
            <a:r>
              <a:rPr lang="en-US" dirty="0" err="1" smtClean="0">
                <a:latin typeface="Arial" pitchFamily="34" charset="0"/>
                <a:cs typeface="Arial" pitchFamily="34" charset="0"/>
              </a:rPr>
              <a:t>Pregestational</a:t>
            </a:r>
            <a:r>
              <a:rPr lang="en-US" dirty="0" smtClean="0">
                <a:latin typeface="Arial" pitchFamily="34" charset="0"/>
                <a:cs typeface="Arial" pitchFamily="34" charset="0"/>
              </a:rPr>
              <a:t>)</a:t>
            </a:r>
            <a:endParaRPr lang="en-US" dirty="0">
              <a:latin typeface="Arial" pitchFamily="34" charset="0"/>
              <a:cs typeface="Arial" pitchFamily="34" charset="0"/>
            </a:endParaRPr>
          </a:p>
          <a:p>
            <a:pPr lvl="2">
              <a:buFont typeface="Wingdings" pitchFamily="2" charset="2"/>
              <a:buNone/>
            </a:pPr>
            <a:r>
              <a:rPr lang="en-US" sz="2400" dirty="0">
                <a:latin typeface="Arial" pitchFamily="34" charset="0"/>
                <a:cs typeface="Arial" pitchFamily="34" charset="0"/>
              </a:rPr>
              <a:t>	Normal endogenous production of  insulin increases by 30</a:t>
            </a:r>
            <a:r>
              <a:rPr lang="en-US" sz="2400" dirty="0" smtClean="0">
                <a:latin typeface="Arial" pitchFamily="34" charset="0"/>
                <a:cs typeface="Arial" pitchFamily="34" charset="0"/>
              </a:rPr>
              <a:t>%</a:t>
            </a:r>
          </a:p>
          <a:p>
            <a:pPr lvl="2">
              <a:buFont typeface="Wingdings" pitchFamily="2" charset="2"/>
              <a:buNone/>
            </a:pPr>
            <a:r>
              <a:rPr lang="en-US" sz="2400" dirty="0" smtClean="0">
                <a:latin typeface="Arial" pitchFamily="34" charset="0"/>
                <a:cs typeface="Arial" pitchFamily="34" charset="0"/>
              </a:rPr>
              <a:t>Associated with</a:t>
            </a:r>
            <a:endParaRPr lang="en-US" sz="2400" dirty="0">
              <a:latin typeface="Arial" pitchFamily="34" charset="0"/>
              <a:cs typeface="Arial" pitchFamily="34" charset="0"/>
            </a:endParaRPr>
          </a:p>
          <a:p>
            <a:pPr lvl="3"/>
            <a:r>
              <a:rPr lang="en-US" sz="2400" dirty="0">
                <a:latin typeface="Arial" pitchFamily="34" charset="0"/>
                <a:cs typeface="Arial" pitchFamily="34" charset="0"/>
              </a:rPr>
              <a:t>Prematurity</a:t>
            </a:r>
          </a:p>
          <a:p>
            <a:pPr lvl="3"/>
            <a:r>
              <a:rPr lang="en-US" sz="2400" dirty="0">
                <a:latin typeface="Arial" pitchFamily="34" charset="0"/>
                <a:cs typeface="Arial" pitchFamily="34" charset="0"/>
              </a:rPr>
              <a:t>Congenital anomalies</a:t>
            </a:r>
          </a:p>
          <a:p>
            <a:pPr lvl="3"/>
            <a:r>
              <a:rPr lang="en-US" sz="2400" dirty="0">
                <a:latin typeface="Arial" pitchFamily="34" charset="0"/>
                <a:cs typeface="Arial" pitchFamily="34" charset="0"/>
              </a:rPr>
              <a:t>Stillbirth</a:t>
            </a:r>
          </a:p>
          <a:p>
            <a:pPr lvl="3"/>
            <a:r>
              <a:rPr lang="en-US" sz="2400" dirty="0">
                <a:latin typeface="Arial" pitchFamily="34" charset="0"/>
                <a:cs typeface="Arial" pitchFamily="34" charset="0"/>
              </a:rPr>
              <a:t>Mild </a:t>
            </a:r>
            <a:r>
              <a:rPr lang="en-US" sz="2400" dirty="0" smtClean="0">
                <a:latin typeface="Arial" pitchFamily="34" charset="0"/>
                <a:cs typeface="Arial" pitchFamily="34" charset="0"/>
              </a:rPr>
              <a:t>diabetes</a:t>
            </a:r>
            <a:endParaRPr lang="en-US" sz="2400" dirty="0">
              <a:latin typeface="Arial" pitchFamily="34" charset="0"/>
              <a:cs typeface="Arial" pitchFamily="34" charset="0"/>
            </a:endParaRPr>
          </a:p>
          <a:p>
            <a:pPr lvl="4">
              <a:buFontTx/>
              <a:buChar char="-"/>
            </a:pPr>
            <a:r>
              <a:rPr lang="en-US" sz="2400" dirty="0" err="1">
                <a:latin typeface="Arial" pitchFamily="34" charset="0"/>
                <a:cs typeface="Arial" pitchFamily="34" charset="0"/>
              </a:rPr>
              <a:t>Macrosomic</a:t>
            </a:r>
            <a:r>
              <a:rPr lang="en-US" sz="2400" dirty="0">
                <a:latin typeface="Arial" pitchFamily="34" charset="0"/>
                <a:cs typeface="Arial" pitchFamily="34" charset="0"/>
              </a:rPr>
              <a:t> </a:t>
            </a:r>
            <a:r>
              <a:rPr lang="en-US" sz="2400" dirty="0" smtClean="0">
                <a:latin typeface="Arial" pitchFamily="34" charset="0"/>
                <a:cs typeface="Arial" pitchFamily="34" charset="0"/>
              </a:rPr>
              <a:t>(large) infants </a:t>
            </a:r>
            <a:r>
              <a:rPr lang="en-US" sz="2400" dirty="0">
                <a:latin typeface="Arial" pitchFamily="34" charset="0"/>
                <a:cs typeface="Arial" pitchFamily="34" charset="0"/>
              </a:rPr>
              <a:t>and delayed </a:t>
            </a:r>
            <a:r>
              <a:rPr lang="en-US" sz="2400" dirty="0" smtClean="0">
                <a:latin typeface="Arial" pitchFamily="34" charset="0"/>
                <a:cs typeface="Arial" pitchFamily="34" charset="0"/>
              </a:rPr>
              <a:t>lung maturation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22883">
                                            <p:txEl>
                                              <p:pRg st="0" end="0"/>
                                            </p:txEl>
                                          </p:spTgt>
                                        </p:tgtEl>
                                        <p:attrNameLst>
                                          <p:attrName>style.visibility</p:attrName>
                                        </p:attrNameLst>
                                      </p:cBhvr>
                                      <p:to>
                                        <p:strVal val="visible"/>
                                      </p:to>
                                    </p:set>
                                    <p:animEffect transition="in" filter="diamond(in)">
                                      <p:cBhvr>
                                        <p:cTn id="7" dur="2000"/>
                                        <p:tgtEl>
                                          <p:spTgt spid="1228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122883">
                                            <p:txEl>
                                              <p:pRg st="1" end="1"/>
                                            </p:txEl>
                                          </p:spTgt>
                                        </p:tgtEl>
                                        <p:attrNameLst>
                                          <p:attrName>style.visibility</p:attrName>
                                        </p:attrNameLst>
                                      </p:cBhvr>
                                      <p:to>
                                        <p:strVal val="visible"/>
                                      </p:to>
                                    </p:set>
                                    <p:animEffect transition="in" filter="diamond(in)">
                                      <p:cBhvr>
                                        <p:cTn id="12" dur="2000"/>
                                        <p:tgtEl>
                                          <p:spTgt spid="122883">
                                            <p:txEl>
                                              <p:pRg st="1" end="1"/>
                                            </p:txEl>
                                          </p:spTgt>
                                        </p:tgtEl>
                                      </p:cBhvr>
                                    </p:animEffect>
                                  </p:childTnLst>
                                </p:cTn>
                              </p:par>
                              <p:par>
                                <p:cTn id="13" presetID="8" presetClass="entr" presetSubtype="16" fill="hold" nodeType="withEffect">
                                  <p:stCondLst>
                                    <p:cond delay="0"/>
                                  </p:stCondLst>
                                  <p:childTnLst>
                                    <p:set>
                                      <p:cBhvr>
                                        <p:cTn id="14" dur="1" fill="hold">
                                          <p:stCondLst>
                                            <p:cond delay="0"/>
                                          </p:stCondLst>
                                        </p:cTn>
                                        <p:tgtEl>
                                          <p:spTgt spid="122883">
                                            <p:txEl>
                                              <p:pRg st="2" end="2"/>
                                            </p:txEl>
                                          </p:spTgt>
                                        </p:tgtEl>
                                        <p:attrNameLst>
                                          <p:attrName>style.visibility</p:attrName>
                                        </p:attrNameLst>
                                      </p:cBhvr>
                                      <p:to>
                                        <p:strVal val="visible"/>
                                      </p:to>
                                    </p:set>
                                    <p:animEffect transition="in" filter="diamond(in)">
                                      <p:cBhvr>
                                        <p:cTn id="15" dur="2000"/>
                                        <p:tgtEl>
                                          <p:spTgt spid="122883">
                                            <p:txEl>
                                              <p:pRg st="2" end="2"/>
                                            </p:txEl>
                                          </p:spTgt>
                                        </p:tgtEl>
                                      </p:cBhvr>
                                    </p:animEffect>
                                  </p:childTnLst>
                                </p:cTn>
                              </p:par>
                              <p:par>
                                <p:cTn id="16" presetID="8" presetClass="entr" presetSubtype="16" fill="hold" nodeType="withEffect">
                                  <p:stCondLst>
                                    <p:cond delay="0"/>
                                  </p:stCondLst>
                                  <p:childTnLst>
                                    <p:set>
                                      <p:cBhvr>
                                        <p:cTn id="17" dur="1" fill="hold">
                                          <p:stCondLst>
                                            <p:cond delay="0"/>
                                          </p:stCondLst>
                                        </p:cTn>
                                        <p:tgtEl>
                                          <p:spTgt spid="122883">
                                            <p:txEl>
                                              <p:pRg st="3" end="3"/>
                                            </p:txEl>
                                          </p:spTgt>
                                        </p:tgtEl>
                                        <p:attrNameLst>
                                          <p:attrName>style.visibility</p:attrName>
                                        </p:attrNameLst>
                                      </p:cBhvr>
                                      <p:to>
                                        <p:strVal val="visible"/>
                                      </p:to>
                                    </p:set>
                                    <p:animEffect transition="in" filter="diamond(in)">
                                      <p:cBhvr>
                                        <p:cTn id="18" dur="2000"/>
                                        <p:tgtEl>
                                          <p:spTgt spid="122883">
                                            <p:txEl>
                                              <p:pRg st="3" end="3"/>
                                            </p:txEl>
                                          </p:spTgt>
                                        </p:tgtEl>
                                      </p:cBhvr>
                                    </p:animEffect>
                                  </p:childTnLst>
                                </p:cTn>
                              </p:par>
                              <p:par>
                                <p:cTn id="19" presetID="8" presetClass="entr" presetSubtype="16" fill="hold" nodeType="withEffect">
                                  <p:stCondLst>
                                    <p:cond delay="0"/>
                                  </p:stCondLst>
                                  <p:childTnLst>
                                    <p:set>
                                      <p:cBhvr>
                                        <p:cTn id="20" dur="1" fill="hold">
                                          <p:stCondLst>
                                            <p:cond delay="0"/>
                                          </p:stCondLst>
                                        </p:cTn>
                                        <p:tgtEl>
                                          <p:spTgt spid="122883">
                                            <p:txEl>
                                              <p:pRg st="4" end="4"/>
                                            </p:txEl>
                                          </p:spTgt>
                                        </p:tgtEl>
                                        <p:attrNameLst>
                                          <p:attrName>style.visibility</p:attrName>
                                        </p:attrNameLst>
                                      </p:cBhvr>
                                      <p:to>
                                        <p:strVal val="visible"/>
                                      </p:to>
                                    </p:set>
                                    <p:animEffect transition="in" filter="diamond(in)">
                                      <p:cBhvr>
                                        <p:cTn id="21" dur="2000"/>
                                        <p:tgtEl>
                                          <p:spTgt spid="122883">
                                            <p:txEl>
                                              <p:pRg st="4" end="4"/>
                                            </p:txEl>
                                          </p:spTgt>
                                        </p:tgtEl>
                                      </p:cBhvr>
                                    </p:animEffect>
                                  </p:childTnLst>
                                </p:cTn>
                              </p:par>
                              <p:par>
                                <p:cTn id="22" presetID="8" presetClass="entr" presetSubtype="16" fill="hold" nodeType="withEffect">
                                  <p:stCondLst>
                                    <p:cond delay="0"/>
                                  </p:stCondLst>
                                  <p:childTnLst>
                                    <p:set>
                                      <p:cBhvr>
                                        <p:cTn id="23" dur="1" fill="hold">
                                          <p:stCondLst>
                                            <p:cond delay="0"/>
                                          </p:stCondLst>
                                        </p:cTn>
                                        <p:tgtEl>
                                          <p:spTgt spid="122883">
                                            <p:txEl>
                                              <p:pRg st="5" end="5"/>
                                            </p:txEl>
                                          </p:spTgt>
                                        </p:tgtEl>
                                        <p:attrNameLst>
                                          <p:attrName>style.visibility</p:attrName>
                                        </p:attrNameLst>
                                      </p:cBhvr>
                                      <p:to>
                                        <p:strVal val="visible"/>
                                      </p:to>
                                    </p:set>
                                    <p:animEffect transition="in" filter="diamond(in)">
                                      <p:cBhvr>
                                        <p:cTn id="24" dur="2000"/>
                                        <p:tgtEl>
                                          <p:spTgt spid="122883">
                                            <p:txEl>
                                              <p:pRg st="5" end="5"/>
                                            </p:txEl>
                                          </p:spTgt>
                                        </p:tgtEl>
                                      </p:cBhvr>
                                    </p:animEffect>
                                  </p:childTnLst>
                                </p:cTn>
                              </p:par>
                              <p:par>
                                <p:cTn id="25" presetID="8" presetClass="entr" presetSubtype="16" fill="hold" nodeType="withEffect">
                                  <p:stCondLst>
                                    <p:cond delay="0"/>
                                  </p:stCondLst>
                                  <p:childTnLst>
                                    <p:set>
                                      <p:cBhvr>
                                        <p:cTn id="26" dur="1" fill="hold">
                                          <p:stCondLst>
                                            <p:cond delay="0"/>
                                          </p:stCondLst>
                                        </p:cTn>
                                        <p:tgtEl>
                                          <p:spTgt spid="122883">
                                            <p:txEl>
                                              <p:pRg st="6" end="6"/>
                                            </p:txEl>
                                          </p:spTgt>
                                        </p:tgtEl>
                                        <p:attrNameLst>
                                          <p:attrName>style.visibility</p:attrName>
                                        </p:attrNameLst>
                                      </p:cBhvr>
                                      <p:to>
                                        <p:strVal val="visible"/>
                                      </p:to>
                                    </p:set>
                                    <p:animEffect transition="in" filter="diamond(in)">
                                      <p:cBhvr>
                                        <p:cTn id="27" dur="2000"/>
                                        <p:tgtEl>
                                          <p:spTgt spid="12288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nodeType="clickEffect">
                                  <p:stCondLst>
                                    <p:cond delay="0"/>
                                  </p:stCondLst>
                                  <p:childTnLst>
                                    <p:set>
                                      <p:cBhvr>
                                        <p:cTn id="31" dur="1" fill="hold">
                                          <p:stCondLst>
                                            <p:cond delay="0"/>
                                          </p:stCondLst>
                                        </p:cTn>
                                        <p:tgtEl>
                                          <p:spTgt spid="122883">
                                            <p:txEl>
                                              <p:pRg st="7" end="7"/>
                                            </p:txEl>
                                          </p:spTgt>
                                        </p:tgtEl>
                                        <p:attrNameLst>
                                          <p:attrName>style.visibility</p:attrName>
                                        </p:attrNameLst>
                                      </p:cBhvr>
                                      <p:to>
                                        <p:strVal val="visible"/>
                                      </p:to>
                                    </p:set>
                                    <p:animEffect transition="in" filter="diamond(in)">
                                      <p:cBhvr>
                                        <p:cTn id="32" dur="2000"/>
                                        <p:tgtEl>
                                          <p:spTgt spid="122883">
                                            <p:txEl>
                                              <p:pRg st="7" end="7"/>
                                            </p:txEl>
                                          </p:spTgt>
                                        </p:tgtEl>
                                      </p:cBhvr>
                                    </p:animEffect>
                                  </p:childTnLst>
                                </p:cTn>
                              </p:par>
                              <p:par>
                                <p:cTn id="33" presetID="8" presetClass="entr" presetSubtype="16" fill="hold" nodeType="withEffect">
                                  <p:stCondLst>
                                    <p:cond delay="0"/>
                                  </p:stCondLst>
                                  <p:childTnLst>
                                    <p:set>
                                      <p:cBhvr>
                                        <p:cTn id="34" dur="1" fill="hold">
                                          <p:stCondLst>
                                            <p:cond delay="0"/>
                                          </p:stCondLst>
                                        </p:cTn>
                                        <p:tgtEl>
                                          <p:spTgt spid="122883">
                                            <p:txEl>
                                              <p:pRg st="8" end="8"/>
                                            </p:txEl>
                                          </p:spTgt>
                                        </p:tgtEl>
                                        <p:attrNameLst>
                                          <p:attrName>style.visibility</p:attrName>
                                        </p:attrNameLst>
                                      </p:cBhvr>
                                      <p:to>
                                        <p:strVal val="visible"/>
                                      </p:to>
                                    </p:set>
                                    <p:animEffect transition="in" filter="diamond(in)">
                                      <p:cBhvr>
                                        <p:cTn id="35" dur="2000"/>
                                        <p:tgtEl>
                                          <p:spTgt spid="12288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p:txBody>
          <a:bodyPr/>
          <a:lstStyle/>
          <a:p>
            <a:r>
              <a:rPr lang="en-US" b="0" dirty="0">
                <a:latin typeface="Arial" pitchFamily="34" charset="0"/>
                <a:cs typeface="Arial" pitchFamily="34" charset="0"/>
              </a:rPr>
              <a:t>Dystocia</a:t>
            </a:r>
          </a:p>
        </p:txBody>
      </p:sp>
      <p:sp>
        <p:nvSpPr>
          <p:cNvPr id="126979" name="Rectangle 3"/>
          <p:cNvSpPr>
            <a:spLocks noGrp="1" noChangeArrowheads="1"/>
          </p:cNvSpPr>
          <p:nvPr>
            <p:ph idx="1"/>
          </p:nvPr>
        </p:nvSpPr>
        <p:spPr/>
        <p:txBody>
          <a:bodyPr>
            <a:normAutofit/>
          </a:bodyPr>
          <a:lstStyle/>
          <a:p>
            <a:r>
              <a:rPr lang="en-US" sz="2400" dirty="0">
                <a:latin typeface="Arial" pitchFamily="34" charset="0"/>
                <a:cs typeface="Arial" pitchFamily="34" charset="0"/>
              </a:rPr>
              <a:t>Painful </a:t>
            </a:r>
            <a:r>
              <a:rPr lang="en-US" sz="2400" dirty="0" smtClean="0">
                <a:latin typeface="Arial" pitchFamily="34" charset="0"/>
                <a:cs typeface="Arial" pitchFamily="34" charset="0"/>
              </a:rPr>
              <a:t>or </a:t>
            </a:r>
            <a:r>
              <a:rPr lang="en-US" sz="2400" dirty="0">
                <a:latin typeface="Arial" pitchFamily="34" charset="0"/>
                <a:cs typeface="Arial" pitchFamily="34" charset="0"/>
              </a:rPr>
              <a:t>difficult birth or difficult </a:t>
            </a:r>
            <a:r>
              <a:rPr lang="en-US" sz="2400" dirty="0" err="1">
                <a:latin typeface="Arial" pitchFamily="34" charset="0"/>
                <a:cs typeface="Arial" pitchFamily="34" charset="0"/>
              </a:rPr>
              <a:t>labour</a:t>
            </a:r>
            <a:endParaRPr lang="en-US" sz="2400" dirty="0">
              <a:latin typeface="Arial" pitchFamily="34" charset="0"/>
              <a:cs typeface="Arial" pitchFamily="34" charset="0"/>
            </a:endParaRPr>
          </a:p>
          <a:p>
            <a:r>
              <a:rPr lang="en-US" sz="2400" dirty="0">
                <a:latin typeface="Arial" pitchFamily="34" charset="0"/>
                <a:cs typeface="Arial" pitchFamily="34" charset="0"/>
              </a:rPr>
              <a:t>Present when 1</a:t>
            </a:r>
            <a:r>
              <a:rPr lang="en-US" sz="2400" baseline="30000" dirty="0">
                <a:latin typeface="Arial" pitchFamily="34" charset="0"/>
                <a:cs typeface="Arial" pitchFamily="34" charset="0"/>
              </a:rPr>
              <a:t>st</a:t>
            </a:r>
            <a:r>
              <a:rPr lang="en-US" sz="2400" dirty="0">
                <a:latin typeface="Arial" pitchFamily="34" charset="0"/>
                <a:cs typeface="Arial" pitchFamily="34" charset="0"/>
              </a:rPr>
              <a:t> and 2</a:t>
            </a:r>
            <a:r>
              <a:rPr lang="en-US" sz="2400" baseline="30000" dirty="0">
                <a:latin typeface="Arial" pitchFamily="34" charset="0"/>
                <a:cs typeface="Arial" pitchFamily="34" charset="0"/>
              </a:rPr>
              <a:t>nd</a:t>
            </a:r>
            <a:r>
              <a:rPr lang="en-US" sz="2400" dirty="0">
                <a:latin typeface="Arial" pitchFamily="34" charset="0"/>
                <a:cs typeface="Arial" pitchFamily="34" charset="0"/>
              </a:rPr>
              <a:t> stages exceed 20 hrs</a:t>
            </a:r>
          </a:p>
          <a:p>
            <a:pPr>
              <a:buNone/>
            </a:pPr>
            <a:endParaRPr lang="en-US" sz="2400" dirty="0" smtClean="0">
              <a:latin typeface="Arial" pitchFamily="34" charset="0"/>
              <a:cs typeface="Arial" pitchFamily="34" charset="0"/>
            </a:endParaRPr>
          </a:p>
          <a:p>
            <a:pPr>
              <a:buNone/>
            </a:pPr>
            <a:r>
              <a:rPr lang="en-US" sz="2400" dirty="0" smtClean="0">
                <a:latin typeface="Arial" pitchFamily="34" charset="0"/>
                <a:cs typeface="Arial" pitchFamily="34" charset="0"/>
              </a:rPr>
              <a:t>Causes</a:t>
            </a:r>
          </a:p>
          <a:p>
            <a:pPr marL="514350" indent="-514350">
              <a:buNone/>
            </a:pPr>
            <a:r>
              <a:rPr lang="en-US" sz="2400" dirty="0" smtClean="0">
                <a:latin typeface="Arial" pitchFamily="34" charset="0"/>
                <a:cs typeface="Arial" pitchFamily="34" charset="0"/>
              </a:rPr>
              <a:t>1. Uterine dysfunction (abnormal contractions)</a:t>
            </a:r>
          </a:p>
          <a:p>
            <a:pPr marL="514350" indent="-514350">
              <a:buNone/>
            </a:pPr>
            <a:r>
              <a:rPr lang="en-US" sz="2400" dirty="0" smtClean="0">
                <a:latin typeface="Arial" pitchFamily="34" charset="0"/>
                <a:cs typeface="Arial" pitchFamily="34" charset="0"/>
              </a:rPr>
              <a:t>2. Excessive </a:t>
            </a:r>
            <a:r>
              <a:rPr lang="en-US" sz="2400" dirty="0">
                <a:latin typeface="Arial" pitchFamily="34" charset="0"/>
                <a:cs typeface="Arial" pitchFamily="34" charset="0"/>
              </a:rPr>
              <a:t>fetal </a:t>
            </a:r>
            <a:r>
              <a:rPr lang="en-US" sz="2400" dirty="0" smtClean="0">
                <a:latin typeface="Arial" pitchFamily="34" charset="0"/>
                <a:cs typeface="Arial" pitchFamily="34" charset="0"/>
              </a:rPr>
              <a:t>size (hydrocephalus, </a:t>
            </a:r>
            <a:r>
              <a:rPr lang="en-US" sz="2400" dirty="0" err="1" smtClean="0">
                <a:latin typeface="Arial" pitchFamily="34" charset="0"/>
                <a:cs typeface="Arial" pitchFamily="34" charset="0"/>
              </a:rPr>
              <a:t>macrosomia</a:t>
            </a:r>
            <a:r>
              <a:rPr lang="en-US" sz="2400" dirty="0" smtClean="0">
                <a:latin typeface="Arial" pitchFamily="34" charset="0"/>
                <a:cs typeface="Arial" pitchFamily="34" charset="0"/>
              </a:rPr>
              <a:t>)</a:t>
            </a:r>
          </a:p>
          <a:p>
            <a:pPr marL="514350" indent="-514350">
              <a:buNone/>
            </a:pPr>
            <a:r>
              <a:rPr lang="en-US" sz="2400" dirty="0" smtClean="0">
                <a:latin typeface="Arial" pitchFamily="34" charset="0"/>
                <a:cs typeface="Arial" pitchFamily="34" charset="0"/>
              </a:rPr>
              <a:t>3. Any abnormality </a:t>
            </a:r>
            <a:r>
              <a:rPr lang="en-US" sz="2400" dirty="0">
                <a:latin typeface="Arial" pitchFamily="34" charset="0"/>
                <a:cs typeface="Arial" pitchFamily="34" charset="0"/>
              </a:rPr>
              <a:t>in shape or size of the birth </a:t>
            </a:r>
            <a:r>
              <a:rPr lang="en-US" sz="2400" dirty="0" smtClean="0">
                <a:latin typeface="Arial" pitchFamily="34" charset="0"/>
                <a:cs typeface="Arial" pitchFamily="34" charset="0"/>
              </a:rPr>
              <a:t>canal</a:t>
            </a:r>
          </a:p>
          <a:p>
            <a:pPr marL="514350" indent="-514350">
              <a:buNone/>
            </a:pPr>
            <a:r>
              <a:rPr lang="en-US" sz="2400" dirty="0" smtClean="0">
                <a:latin typeface="Arial" pitchFamily="34" charset="0"/>
                <a:cs typeface="Arial" pitchFamily="34" charset="0"/>
              </a:rPr>
              <a:t>4. Abnormal fetal presentation (breech)</a:t>
            </a:r>
            <a:endParaRPr lang="en-US" sz="2400" dirty="0">
              <a:latin typeface="Arial" pitchFamily="34" charset="0"/>
              <a:cs typeface="Arial" pitchFamily="34" charset="0"/>
            </a:endParaRPr>
          </a:p>
          <a:p>
            <a:pPr marL="514350" indent="-514350">
              <a:buNone/>
            </a:pPr>
            <a:endParaRPr lang="en-US" sz="2000" dirty="0" smtClean="0">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158" y="285728"/>
            <a:ext cx="8286808" cy="3877985"/>
          </a:xfrm>
          <a:prstGeom prst="rect">
            <a:avLst/>
          </a:prstGeom>
          <a:noFill/>
        </p:spPr>
        <p:txBody>
          <a:bodyPr wrap="square" rtlCol="0">
            <a:spAutoFit/>
          </a:bodyPr>
          <a:lstStyle/>
          <a:p>
            <a:r>
              <a:rPr lang="en-CA" sz="3600" dirty="0" smtClean="0">
                <a:solidFill>
                  <a:schemeClr val="accent3"/>
                </a:solidFill>
              </a:rPr>
              <a:t>Abnormal Fetal Presentations</a:t>
            </a:r>
          </a:p>
          <a:p>
            <a:endParaRPr lang="en-CA" dirty="0" smtClean="0"/>
          </a:p>
          <a:p>
            <a:endParaRPr lang="en-CA" sz="2400" dirty="0" smtClean="0"/>
          </a:p>
          <a:p>
            <a:r>
              <a:rPr lang="en-CA" sz="2400" dirty="0" smtClean="0"/>
              <a:t>Breech delivery</a:t>
            </a:r>
          </a:p>
          <a:p>
            <a:pPr marL="514350" indent="-514350">
              <a:buFont typeface="Arial" pitchFamily="34" charset="0"/>
              <a:buChar char="•"/>
            </a:pPr>
            <a:r>
              <a:rPr lang="en-CA" sz="2400" dirty="0" smtClean="0"/>
              <a:t>Frank breech (Buttocks first)</a:t>
            </a:r>
          </a:p>
          <a:p>
            <a:pPr marL="514350" indent="-514350">
              <a:buFont typeface="Arial" pitchFamily="34" charset="0"/>
              <a:buChar char="•"/>
            </a:pPr>
            <a:r>
              <a:rPr lang="en-CA" sz="2400" dirty="0" smtClean="0"/>
              <a:t>Complete breech (Both buttocks and lower extremities)</a:t>
            </a:r>
          </a:p>
          <a:p>
            <a:pPr marL="514350" indent="-514350">
              <a:buFont typeface="Arial" pitchFamily="34" charset="0"/>
              <a:buChar char="•"/>
            </a:pPr>
            <a:r>
              <a:rPr lang="en-CA" sz="2400" dirty="0" smtClean="0"/>
              <a:t>Footling breech (Lower extremities first)</a:t>
            </a:r>
          </a:p>
          <a:p>
            <a:pPr>
              <a:buFont typeface="Arial" pitchFamily="34" charset="0"/>
              <a:buChar char="•"/>
            </a:pPr>
            <a:endParaRPr lang="en-CA" sz="2400" dirty="0" smtClean="0"/>
          </a:p>
          <a:p>
            <a:endParaRPr lang="en-CA" sz="2400" dirty="0" smtClean="0"/>
          </a:p>
          <a:p>
            <a:r>
              <a:rPr lang="en-CA" sz="2400" dirty="0" smtClean="0"/>
              <a:t>Breech deliveries =  ↑ risk of trauma and asphyxia           </a:t>
            </a:r>
            <a:endParaRPr lang="en-CA" sz="2400"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r>
              <a:rPr lang="en-US" altLang="en-US" b="0" dirty="0" err="1">
                <a:latin typeface="Arial" pitchFamily="34" charset="0"/>
                <a:cs typeface="Arial" pitchFamily="34" charset="0"/>
              </a:rPr>
              <a:t>Labour</a:t>
            </a:r>
            <a:r>
              <a:rPr lang="en-US" altLang="en-US" b="0" dirty="0">
                <a:latin typeface="Arial" pitchFamily="34" charset="0"/>
                <a:cs typeface="Arial" pitchFamily="34" charset="0"/>
              </a:rPr>
              <a:t> and Delivery Medication</a:t>
            </a:r>
            <a:endParaRPr lang="en-US" b="0" dirty="0">
              <a:latin typeface="Arial" pitchFamily="34" charset="0"/>
              <a:cs typeface="Arial" pitchFamily="34" charset="0"/>
            </a:endParaRPr>
          </a:p>
        </p:txBody>
      </p:sp>
      <p:sp>
        <p:nvSpPr>
          <p:cNvPr id="67587" name="Rectangle 3"/>
          <p:cNvSpPr>
            <a:spLocks noGrp="1" noChangeArrowheads="1"/>
          </p:cNvSpPr>
          <p:nvPr>
            <p:ph idx="1"/>
          </p:nvPr>
        </p:nvSpPr>
        <p:spPr/>
        <p:txBody>
          <a:bodyPr/>
          <a:lstStyle/>
          <a:p>
            <a:pPr eaLnBrk="0" hangingPunct="0">
              <a:spcBef>
                <a:spcPct val="0"/>
              </a:spcBef>
            </a:pPr>
            <a:r>
              <a:rPr lang="en-US" altLang="en-US" sz="2400" dirty="0">
                <a:latin typeface="Arial" pitchFamily="34" charset="0"/>
                <a:cs typeface="Arial" pitchFamily="34" charset="0"/>
              </a:rPr>
              <a:t>80 to 95% of births in the United </a:t>
            </a:r>
            <a:r>
              <a:rPr lang="en-US" altLang="en-US" sz="2400" dirty="0" smtClean="0">
                <a:latin typeface="Arial" pitchFamily="34" charset="0"/>
                <a:cs typeface="Arial" pitchFamily="34" charset="0"/>
              </a:rPr>
              <a:t>States</a:t>
            </a:r>
            <a:endParaRPr lang="en-US" altLang="en-US" sz="2400" dirty="0">
              <a:latin typeface="Arial" pitchFamily="34" charset="0"/>
              <a:cs typeface="Arial" pitchFamily="34" charset="0"/>
            </a:endParaRPr>
          </a:p>
          <a:p>
            <a:pPr eaLnBrk="0" hangingPunct="0">
              <a:spcBef>
                <a:spcPct val="0"/>
              </a:spcBef>
            </a:pPr>
            <a:endParaRPr lang="en-US" altLang="en-US" sz="2400" b="1" dirty="0">
              <a:latin typeface="Arial" pitchFamily="34" charset="0"/>
              <a:cs typeface="Arial" pitchFamily="34" charset="0"/>
            </a:endParaRPr>
          </a:p>
          <a:p>
            <a:pPr eaLnBrk="0" hangingPunct="0">
              <a:spcBef>
                <a:spcPct val="0"/>
              </a:spcBef>
            </a:pPr>
            <a:r>
              <a:rPr lang="en-US" altLang="en-US" sz="2400" dirty="0">
                <a:latin typeface="Arial" pitchFamily="34" charset="0"/>
                <a:cs typeface="Arial" pitchFamily="34" charset="0"/>
              </a:rPr>
              <a:t>Analgesics are pain-relieving drugs that help the mother </a:t>
            </a:r>
            <a:r>
              <a:rPr lang="en-US" altLang="en-US" sz="2400" dirty="0" smtClean="0">
                <a:latin typeface="Arial" pitchFamily="34" charset="0"/>
                <a:cs typeface="Arial" pitchFamily="34" charset="0"/>
              </a:rPr>
              <a:t>relax</a:t>
            </a:r>
            <a:endParaRPr lang="en-US" altLang="en-US" sz="2400" dirty="0">
              <a:latin typeface="Arial" pitchFamily="34" charset="0"/>
              <a:cs typeface="Arial" pitchFamily="34" charset="0"/>
            </a:endParaRPr>
          </a:p>
          <a:p>
            <a:pPr eaLnBrk="0" hangingPunct="0">
              <a:spcBef>
                <a:spcPct val="0"/>
              </a:spcBef>
            </a:pPr>
            <a:endParaRPr lang="en-US" altLang="en-US" sz="2400" dirty="0">
              <a:latin typeface="Arial" pitchFamily="34" charset="0"/>
              <a:cs typeface="Arial" pitchFamily="34" charset="0"/>
            </a:endParaRPr>
          </a:p>
          <a:p>
            <a:pPr eaLnBrk="0" hangingPunct="0">
              <a:spcBef>
                <a:spcPct val="0"/>
              </a:spcBef>
            </a:pPr>
            <a:r>
              <a:rPr lang="en-US" altLang="en-US" sz="2400" dirty="0" err="1" smtClean="0">
                <a:latin typeface="Arial" pitchFamily="34" charset="0"/>
                <a:cs typeface="Arial" pitchFamily="34" charset="0"/>
              </a:rPr>
              <a:t>Anaesthetics</a:t>
            </a:r>
            <a:r>
              <a:rPr lang="en-US" altLang="en-US" sz="2400" dirty="0" smtClean="0">
                <a:latin typeface="Arial" pitchFamily="34" charset="0"/>
                <a:cs typeface="Arial" pitchFamily="34" charset="0"/>
              </a:rPr>
              <a:t> </a:t>
            </a:r>
            <a:r>
              <a:rPr lang="en-US" altLang="en-US" sz="2400" dirty="0">
                <a:latin typeface="Arial" pitchFamily="34" charset="0"/>
                <a:cs typeface="Arial" pitchFamily="34" charset="0"/>
              </a:rPr>
              <a:t>are stronger painkillers that block </a:t>
            </a:r>
            <a:r>
              <a:rPr lang="en-US" altLang="en-US" sz="2400" dirty="0" smtClean="0">
                <a:latin typeface="Arial" pitchFamily="34" charset="0"/>
                <a:cs typeface="Arial" pitchFamily="34" charset="0"/>
              </a:rPr>
              <a:t>sensation</a:t>
            </a:r>
            <a:endParaRPr lang="en-US" altLang="en-US" sz="2400" dirty="0">
              <a:latin typeface="Arial" pitchFamily="34" charset="0"/>
              <a:cs typeface="Arial" pitchFamily="34" charset="0"/>
            </a:endParaRPr>
          </a:p>
          <a:p>
            <a:pPr lvl="1" eaLnBrk="0" hangingPunct="0">
              <a:spcBef>
                <a:spcPct val="0"/>
              </a:spcBef>
            </a:pPr>
            <a:endParaRPr lang="en-US" altLang="en-US" dirty="0">
              <a:latin typeface="Arial" pitchFamily="34" charset="0"/>
              <a:cs typeface="Arial" pitchFamily="34" charset="0"/>
            </a:endParaRPr>
          </a:p>
          <a:p>
            <a:endParaRPr lang="en-US" dirty="0">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normAutofit fontScale="90000"/>
          </a:bodyPr>
          <a:lstStyle/>
          <a:p>
            <a:pPr algn="l"/>
            <a:r>
              <a:rPr lang="en-US" b="0" dirty="0">
                <a:latin typeface="Arial" pitchFamily="34" charset="0"/>
                <a:cs typeface="Arial" pitchFamily="34" charset="0"/>
              </a:rPr>
              <a:t>Instrument Delivery</a:t>
            </a:r>
            <a:br>
              <a:rPr lang="en-US" b="0" dirty="0">
                <a:latin typeface="Arial" pitchFamily="34" charset="0"/>
                <a:cs typeface="Arial" pitchFamily="34" charset="0"/>
              </a:rPr>
            </a:br>
            <a:r>
              <a:rPr lang="en-US" sz="4000" b="0" dirty="0">
                <a:latin typeface="Arial" pitchFamily="34" charset="0"/>
                <a:cs typeface="Arial" pitchFamily="34" charset="0"/>
              </a:rPr>
              <a:t>Forceps</a:t>
            </a:r>
          </a:p>
        </p:txBody>
      </p:sp>
      <p:pic>
        <p:nvPicPr>
          <p:cNvPr id="69637" name="Picture 5" descr="forceps"/>
          <p:cNvPicPr>
            <a:picLocks noChangeAspect="1" noChangeArrowheads="1"/>
          </p:cNvPicPr>
          <p:nvPr/>
        </p:nvPicPr>
        <p:blipFill>
          <a:blip r:embed="rId3" cstate="print"/>
          <a:srcRect/>
          <a:stretch>
            <a:fillRect/>
          </a:stretch>
        </p:blipFill>
        <p:spPr bwMode="auto">
          <a:xfrm>
            <a:off x="1981200" y="1905000"/>
            <a:ext cx="5362575" cy="4057650"/>
          </a:xfrm>
          <a:prstGeom prst="rect">
            <a:avLst/>
          </a:prstGeom>
          <a:noFill/>
        </p:spPr>
      </p:pic>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en-US" b="0" dirty="0">
                <a:latin typeface="Arial" pitchFamily="34" charset="0"/>
                <a:cs typeface="Arial" pitchFamily="34" charset="0"/>
              </a:rPr>
              <a:t>Vacuum Extraction</a:t>
            </a:r>
          </a:p>
        </p:txBody>
      </p:sp>
      <p:pic>
        <p:nvPicPr>
          <p:cNvPr id="71689" name="Picture 9" descr="vacdiag"/>
          <p:cNvPicPr>
            <a:picLocks noChangeAspect="1" noChangeArrowheads="1"/>
          </p:cNvPicPr>
          <p:nvPr/>
        </p:nvPicPr>
        <p:blipFill>
          <a:blip r:embed="rId3" cstate="print"/>
          <a:srcRect/>
          <a:stretch>
            <a:fillRect/>
          </a:stretch>
        </p:blipFill>
        <p:spPr bwMode="auto">
          <a:xfrm>
            <a:off x="2286000" y="1752600"/>
            <a:ext cx="4570413" cy="4411663"/>
          </a:xfrm>
          <a:prstGeom prst="rect">
            <a:avLst/>
          </a:prstGeom>
          <a:noFill/>
        </p:spPr>
      </p:pic>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en-US" altLang="en-US" b="0" dirty="0">
                <a:latin typeface="Arial" pitchFamily="34" charset="0"/>
                <a:cs typeface="Arial" pitchFamily="34" charset="0"/>
              </a:rPr>
              <a:t>Induced </a:t>
            </a:r>
            <a:r>
              <a:rPr lang="en-US" altLang="en-US" b="0" dirty="0" err="1" smtClean="0">
                <a:latin typeface="Arial" pitchFamily="34" charset="0"/>
                <a:cs typeface="Arial" pitchFamily="34" charset="0"/>
              </a:rPr>
              <a:t>Labour</a:t>
            </a:r>
            <a:endParaRPr lang="en-US" b="0" dirty="0">
              <a:latin typeface="Arial" pitchFamily="34" charset="0"/>
              <a:cs typeface="Arial" pitchFamily="34" charset="0"/>
            </a:endParaRPr>
          </a:p>
        </p:txBody>
      </p:sp>
      <p:sp>
        <p:nvSpPr>
          <p:cNvPr id="73731" name="Rectangle 3"/>
          <p:cNvSpPr>
            <a:spLocks noGrp="1" noChangeArrowheads="1"/>
          </p:cNvSpPr>
          <p:nvPr>
            <p:ph idx="1"/>
          </p:nvPr>
        </p:nvSpPr>
        <p:spPr/>
        <p:txBody>
          <a:bodyPr/>
          <a:lstStyle/>
          <a:p>
            <a:pPr eaLnBrk="0" hangingPunct="0">
              <a:spcBef>
                <a:spcPct val="0"/>
              </a:spcBef>
            </a:pPr>
            <a:r>
              <a:rPr lang="en-US" altLang="en-US" sz="2400" dirty="0" err="1" smtClean="0">
                <a:latin typeface="Arial" pitchFamily="34" charset="0"/>
                <a:cs typeface="Arial" pitchFamily="34" charset="0"/>
              </a:rPr>
              <a:t>Labour</a:t>
            </a:r>
            <a:r>
              <a:rPr lang="en-US" altLang="en-US" sz="2400" dirty="0" smtClean="0">
                <a:latin typeface="Arial" pitchFamily="34" charset="0"/>
                <a:cs typeface="Arial" pitchFamily="34" charset="0"/>
              </a:rPr>
              <a:t> </a:t>
            </a:r>
            <a:r>
              <a:rPr lang="en-US" altLang="en-US" sz="2400" dirty="0">
                <a:latin typeface="Arial" pitchFamily="34" charset="0"/>
                <a:cs typeface="Arial" pitchFamily="34" charset="0"/>
              </a:rPr>
              <a:t>is started artificially by breaking the amnion and giving the mother a hormone that stimulates </a:t>
            </a:r>
            <a:r>
              <a:rPr lang="en-US" altLang="en-US" sz="2400" dirty="0" smtClean="0">
                <a:latin typeface="Arial" pitchFamily="34" charset="0"/>
                <a:cs typeface="Arial" pitchFamily="34" charset="0"/>
              </a:rPr>
              <a:t>contractions</a:t>
            </a:r>
            <a:endParaRPr lang="en-US" altLang="en-US" sz="2400" dirty="0">
              <a:latin typeface="Arial" pitchFamily="34" charset="0"/>
              <a:cs typeface="Arial" pitchFamily="34" charset="0"/>
            </a:endParaRPr>
          </a:p>
          <a:p>
            <a:pPr eaLnBrk="0" hangingPunct="0">
              <a:spcBef>
                <a:spcPct val="0"/>
              </a:spcBef>
            </a:pPr>
            <a:endParaRPr lang="en-US" altLang="en-US" sz="2400" dirty="0">
              <a:latin typeface="Arial" pitchFamily="34" charset="0"/>
              <a:cs typeface="Arial" pitchFamily="34" charset="0"/>
            </a:endParaRPr>
          </a:p>
          <a:p>
            <a:pPr eaLnBrk="0" hangingPunct="0">
              <a:spcBef>
                <a:spcPct val="0"/>
              </a:spcBef>
            </a:pPr>
            <a:r>
              <a:rPr lang="en-US" altLang="en-US" sz="2400" dirty="0">
                <a:latin typeface="Arial" pitchFamily="34" charset="0"/>
                <a:cs typeface="Arial" pitchFamily="34" charset="0"/>
              </a:rPr>
              <a:t>Used when continuing the pregnancy threatens the well-being of mother or baby</a:t>
            </a:r>
          </a:p>
          <a:p>
            <a:pPr eaLnBrk="0" hangingPunct="0">
              <a:spcBef>
                <a:spcPct val="0"/>
              </a:spcBef>
            </a:pPr>
            <a:endParaRPr lang="en-US" altLang="en-US" sz="2400" dirty="0">
              <a:latin typeface="Arial" pitchFamily="34" charset="0"/>
              <a:cs typeface="Arial" pitchFamily="34" charset="0"/>
            </a:endParaRPr>
          </a:p>
          <a:p>
            <a:pPr eaLnBrk="0" hangingPunct="0">
              <a:spcBef>
                <a:spcPct val="0"/>
              </a:spcBef>
            </a:pPr>
            <a:r>
              <a:rPr lang="en-US" altLang="en-US" sz="2400" dirty="0">
                <a:latin typeface="Arial" pitchFamily="34" charset="0"/>
                <a:cs typeface="Arial" pitchFamily="34" charset="0"/>
              </a:rPr>
              <a:t>Contractions often longer, harder, and closer </a:t>
            </a:r>
            <a:r>
              <a:rPr lang="en-US" altLang="en-US" sz="2400" dirty="0" smtClean="0">
                <a:latin typeface="Arial" pitchFamily="34" charset="0"/>
                <a:cs typeface="Arial" pitchFamily="34" charset="0"/>
              </a:rPr>
              <a:t>together</a:t>
            </a:r>
            <a:endParaRPr lang="en-US" altLang="en-US" sz="2400" dirty="0">
              <a:latin typeface="Arial" pitchFamily="34" charset="0"/>
              <a:cs typeface="Arial" pitchFamily="34" charset="0"/>
            </a:endParaRPr>
          </a:p>
          <a:p>
            <a:pPr eaLnBrk="0" hangingPunct="0">
              <a:spcBef>
                <a:spcPct val="0"/>
              </a:spcBef>
            </a:pPr>
            <a:endParaRPr lang="en-US" altLang="en-US" sz="2800" dirty="0">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20" y="357166"/>
            <a:ext cx="8858280" cy="5693866"/>
          </a:xfrm>
          <a:prstGeom prst="rect">
            <a:avLst/>
          </a:prstGeom>
          <a:noFill/>
        </p:spPr>
        <p:txBody>
          <a:bodyPr wrap="square" rtlCol="0">
            <a:spAutoFit/>
          </a:bodyPr>
          <a:lstStyle/>
          <a:p>
            <a:r>
              <a:rPr lang="en-CA" sz="4000" dirty="0" err="1" smtClean="0">
                <a:solidFill>
                  <a:schemeClr val="accent3"/>
                </a:solidFill>
              </a:rPr>
              <a:t>Tocolysis</a:t>
            </a:r>
            <a:r>
              <a:rPr lang="en-CA" sz="4000" dirty="0" smtClean="0">
                <a:solidFill>
                  <a:schemeClr val="accent3"/>
                </a:solidFill>
              </a:rPr>
              <a:t> (</a:t>
            </a:r>
            <a:r>
              <a:rPr lang="en-CA" sz="4000" dirty="0" err="1" smtClean="0">
                <a:solidFill>
                  <a:schemeClr val="accent3"/>
                </a:solidFill>
              </a:rPr>
              <a:t>Tocolytic</a:t>
            </a:r>
            <a:r>
              <a:rPr lang="en-CA" sz="4000" dirty="0" smtClean="0">
                <a:solidFill>
                  <a:schemeClr val="accent3"/>
                </a:solidFill>
              </a:rPr>
              <a:t> therapy)</a:t>
            </a:r>
          </a:p>
          <a:p>
            <a:endParaRPr lang="en-CA" sz="2400" dirty="0" smtClean="0"/>
          </a:p>
          <a:p>
            <a:r>
              <a:rPr lang="en-CA" sz="2400" dirty="0" smtClean="0"/>
              <a:t>Pharmacological prolongation of pregnancy</a:t>
            </a:r>
          </a:p>
          <a:p>
            <a:endParaRPr lang="en-CA" sz="2400" dirty="0" smtClean="0"/>
          </a:p>
          <a:p>
            <a:r>
              <a:rPr lang="en-CA" sz="2400" dirty="0" smtClean="0"/>
              <a:t>Likelihood of neonatal survival/morbidity needs to be assessed before aggressive attempts to prolong pregnancy are initiated</a:t>
            </a:r>
          </a:p>
          <a:p>
            <a:endParaRPr lang="en-CA" sz="2400" dirty="0" smtClean="0"/>
          </a:p>
          <a:p>
            <a:r>
              <a:rPr lang="en-CA" sz="2400" dirty="0" smtClean="0"/>
              <a:t>Indicated</a:t>
            </a:r>
          </a:p>
          <a:p>
            <a:pPr marL="342900" indent="-342900">
              <a:buAutoNum type="arabicPeriod"/>
            </a:pPr>
            <a:r>
              <a:rPr lang="en-CA" sz="2400" dirty="0" smtClean="0"/>
              <a:t>Labour begins before 37 weeks, but it is generally difficult to justify risks to mom/fetus greater than 34 weeks</a:t>
            </a:r>
          </a:p>
          <a:p>
            <a:pPr marL="342900" indent="-342900">
              <a:buAutoNum type="arabicPeriod"/>
            </a:pPr>
            <a:r>
              <a:rPr lang="en-CA" sz="2400" dirty="0" smtClean="0"/>
              <a:t>Placenta </a:t>
            </a:r>
            <a:r>
              <a:rPr lang="en-CA" sz="2400" dirty="0" err="1" smtClean="0"/>
              <a:t>previa</a:t>
            </a:r>
            <a:endParaRPr lang="en-CA" sz="2400" dirty="0" smtClean="0"/>
          </a:p>
          <a:p>
            <a:pPr marL="342900" indent="-342900">
              <a:buAutoNum type="arabicPeriod"/>
            </a:pPr>
            <a:endParaRPr lang="en-CA" sz="2400" dirty="0" smtClean="0"/>
          </a:p>
          <a:p>
            <a:pPr marL="342900" indent="-342900"/>
            <a:r>
              <a:rPr lang="en-CA" sz="2400" dirty="0" smtClean="0"/>
              <a:t>Preterm birth is leading cause of </a:t>
            </a:r>
            <a:r>
              <a:rPr lang="en-CA" sz="2400" dirty="0" err="1" smtClean="0"/>
              <a:t>perinatal</a:t>
            </a:r>
            <a:r>
              <a:rPr lang="en-CA" sz="2400" dirty="0" smtClean="0"/>
              <a:t> mortality</a:t>
            </a:r>
          </a:p>
          <a:p>
            <a:pPr marL="342900" indent="-342900"/>
            <a:endParaRPr lang="en-CA" dirty="0" smtClean="0"/>
          </a:p>
          <a:p>
            <a:pPr marL="342900" indent="-342900"/>
            <a:endParaRPr lang="en-CA"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1700808"/>
            <a:ext cx="8100392" cy="3693319"/>
          </a:xfrm>
          <a:prstGeom prst="rect">
            <a:avLst/>
          </a:prstGeom>
          <a:noFill/>
        </p:spPr>
        <p:txBody>
          <a:bodyPr wrap="square" rtlCol="0">
            <a:spAutoFit/>
          </a:bodyPr>
          <a:lstStyle/>
          <a:p>
            <a:r>
              <a:rPr lang="en-CA" sz="2400" dirty="0" smtClean="0"/>
              <a:t>Factors that should be present before starting therapy</a:t>
            </a:r>
          </a:p>
          <a:p>
            <a:pPr marL="342900" indent="-342900">
              <a:buFont typeface="+mj-lt"/>
              <a:buAutoNum type="arabicPeriod"/>
            </a:pPr>
            <a:r>
              <a:rPr lang="en-CA" sz="2400" dirty="0" smtClean="0"/>
              <a:t>True labour </a:t>
            </a:r>
          </a:p>
          <a:p>
            <a:pPr marL="342900" indent="-342900">
              <a:buFont typeface="+mj-lt"/>
              <a:buAutoNum type="arabicPeriod"/>
            </a:pPr>
            <a:r>
              <a:rPr lang="en-CA" sz="2400" dirty="0" smtClean="0"/>
              <a:t>&lt; 4 cm cervical dilation and &lt; 50% effacement</a:t>
            </a:r>
          </a:p>
          <a:p>
            <a:pPr marL="342900" indent="-342900">
              <a:buFont typeface="+mj-lt"/>
              <a:buAutoNum type="arabicPeriod"/>
            </a:pPr>
            <a:r>
              <a:rPr lang="en-CA" sz="2400" dirty="0" smtClean="0"/>
              <a:t>Fetus 20 - 36 week gestation</a:t>
            </a:r>
          </a:p>
          <a:p>
            <a:pPr marL="342900" indent="-342900">
              <a:buFont typeface="+mj-lt"/>
              <a:buAutoNum type="arabicPeriod"/>
            </a:pPr>
            <a:r>
              <a:rPr lang="en-CA" sz="2400" dirty="0" smtClean="0"/>
              <a:t>No signs of fetal distress</a:t>
            </a:r>
          </a:p>
          <a:p>
            <a:pPr marL="342900" indent="-342900">
              <a:buFont typeface="+mj-lt"/>
              <a:buAutoNum type="arabicPeriod"/>
            </a:pPr>
            <a:r>
              <a:rPr lang="en-CA" sz="2400" dirty="0" smtClean="0"/>
              <a:t>No medical/obstetrical disorders that would contraindicate prolongation of pregnancy</a:t>
            </a:r>
          </a:p>
          <a:p>
            <a:pPr marL="342900" indent="-342900">
              <a:buFont typeface="+mj-lt"/>
              <a:buAutoNum type="arabicPeriod"/>
            </a:pPr>
            <a:r>
              <a:rPr lang="en-CA" sz="2400" dirty="0" smtClean="0"/>
              <a:t>Informed consent</a:t>
            </a:r>
          </a:p>
          <a:p>
            <a:pPr marL="342900" indent="-342900">
              <a:buFont typeface="+mj-lt"/>
              <a:buAutoNum type="arabicPeriod"/>
            </a:pPr>
            <a:endParaRPr lang="en-CA" sz="2100" dirty="0" smtClean="0"/>
          </a:p>
          <a:p>
            <a:pPr marL="342900" indent="-342900">
              <a:buFont typeface="+mj-lt"/>
              <a:buAutoNum type="arabicPeriod"/>
            </a:pPr>
            <a:endParaRPr lang="en-CA" sz="2100"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1443841"/>
            <a:ext cx="7416824" cy="4154984"/>
          </a:xfrm>
          <a:prstGeom prst="rect">
            <a:avLst/>
          </a:prstGeom>
        </p:spPr>
        <p:txBody>
          <a:bodyPr wrap="square">
            <a:spAutoFit/>
          </a:bodyPr>
          <a:lstStyle/>
          <a:p>
            <a:pPr marL="342900" indent="-342900"/>
            <a:r>
              <a:rPr lang="en-CA" sz="2400" dirty="0"/>
              <a:t>Agents </a:t>
            </a:r>
            <a:r>
              <a:rPr lang="en-CA" sz="2400" dirty="0" smtClean="0"/>
              <a:t>used</a:t>
            </a:r>
            <a:endParaRPr lang="en-CA" sz="2400" dirty="0"/>
          </a:p>
          <a:p>
            <a:pPr marL="342900" indent="-342900">
              <a:buFont typeface="+mj-lt"/>
              <a:buAutoNum type="arabicPeriod"/>
            </a:pPr>
            <a:r>
              <a:rPr lang="en-CA" sz="2400" dirty="0"/>
              <a:t>Beta sympathomimetic (adrenergic) drugs used to relax smooth muscle contractions</a:t>
            </a:r>
          </a:p>
          <a:p>
            <a:pPr marL="342900" indent="-342900">
              <a:buFont typeface="+mj-lt"/>
              <a:buAutoNum type="arabicPeriod"/>
            </a:pPr>
            <a:r>
              <a:rPr lang="en-CA" sz="2400" dirty="0"/>
              <a:t>Anticonvulsant that stop uterine contractions (magnesium sulfate)</a:t>
            </a:r>
          </a:p>
          <a:p>
            <a:pPr marL="342900" indent="-342900">
              <a:buFont typeface="+mj-lt"/>
              <a:buAutoNum type="arabicPeriod"/>
            </a:pPr>
            <a:r>
              <a:rPr lang="en-CA" sz="2400" dirty="0" err="1"/>
              <a:t>Prostoglandin</a:t>
            </a:r>
            <a:r>
              <a:rPr lang="en-CA" sz="2400" dirty="0"/>
              <a:t>  </a:t>
            </a:r>
            <a:r>
              <a:rPr lang="en-CA" sz="2400" dirty="0" err="1"/>
              <a:t>synthesase</a:t>
            </a:r>
            <a:r>
              <a:rPr lang="en-CA" sz="2400" dirty="0"/>
              <a:t> (indomethacin) – </a:t>
            </a:r>
            <a:r>
              <a:rPr lang="en-CA" sz="2400" dirty="0" smtClean="0"/>
              <a:t>Used </a:t>
            </a:r>
            <a:r>
              <a:rPr lang="en-CA" sz="2400" dirty="0"/>
              <a:t>to stop </a:t>
            </a:r>
            <a:r>
              <a:rPr lang="en-CA" sz="2400" dirty="0" err="1" smtClean="0"/>
              <a:t>prostoglandin</a:t>
            </a:r>
            <a:r>
              <a:rPr lang="en-CA" sz="2400" dirty="0"/>
              <a:t>-</a:t>
            </a:r>
            <a:r>
              <a:rPr lang="en-CA" sz="2400" dirty="0" smtClean="0"/>
              <a:t>induced labour</a:t>
            </a:r>
            <a:endParaRPr lang="en-CA" sz="2400" dirty="0"/>
          </a:p>
          <a:p>
            <a:pPr marL="342900" indent="-342900">
              <a:buFont typeface="+mj-lt"/>
              <a:buAutoNum type="arabicPeriod"/>
            </a:pPr>
            <a:r>
              <a:rPr lang="en-CA" sz="2400" dirty="0"/>
              <a:t>Calcium channel blockers</a:t>
            </a:r>
          </a:p>
          <a:p>
            <a:pPr marL="342900" indent="-342900">
              <a:buFont typeface="+mj-lt"/>
              <a:buAutoNum type="arabicPeriod"/>
            </a:pPr>
            <a:endParaRPr lang="en-CA" sz="2400" dirty="0"/>
          </a:p>
          <a:p>
            <a:pPr marL="342900" indent="-342900"/>
            <a:r>
              <a:rPr lang="en-CA" sz="2400" dirty="0"/>
              <a:t>These agents all have potential side effects </a:t>
            </a:r>
            <a:r>
              <a:rPr lang="en-CA" sz="2400" dirty="0" smtClean="0"/>
              <a:t>that</a:t>
            </a:r>
          </a:p>
          <a:p>
            <a:pPr marL="342900" indent="-342900"/>
            <a:r>
              <a:rPr lang="en-CA" sz="2400" dirty="0" smtClean="0"/>
              <a:t>could </a:t>
            </a:r>
            <a:r>
              <a:rPr lang="en-CA" sz="2400" dirty="0"/>
              <a:t>be harmful to both mother and </a:t>
            </a:r>
            <a:r>
              <a:rPr lang="en-CA" sz="2400" dirty="0" smtClean="0"/>
              <a:t>fetus</a:t>
            </a:r>
            <a:endParaRPr lang="en-CA" sz="2400" dirty="0"/>
          </a:p>
        </p:txBody>
      </p:sp>
    </p:spTree>
    <p:extLst>
      <p:ext uri="{BB962C8B-B14F-4D97-AF65-F5344CB8AC3E}">
        <p14:creationId xmlns="" xmlns:p14="http://schemas.microsoft.com/office/powerpoint/2010/main" val="10085084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101122" y="1238363"/>
            <a:ext cx="8820918" cy="521497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r>
              <a:rPr lang="en-US" b="0" dirty="0">
                <a:latin typeface="Arial" pitchFamily="34" charset="0"/>
                <a:cs typeface="Arial" pitchFamily="34" charset="0"/>
              </a:rPr>
              <a:t>Maternal Medical History</a:t>
            </a:r>
          </a:p>
        </p:txBody>
      </p:sp>
      <p:sp>
        <p:nvSpPr>
          <p:cNvPr id="123907" name="Rectangle 3"/>
          <p:cNvSpPr>
            <a:spLocks noGrp="1" noChangeArrowheads="1"/>
          </p:cNvSpPr>
          <p:nvPr>
            <p:ph idx="1"/>
          </p:nvPr>
        </p:nvSpPr>
        <p:spPr>
          <a:xfrm>
            <a:off x="467544" y="1196752"/>
            <a:ext cx="8229600" cy="4953000"/>
          </a:xfrm>
        </p:spPr>
        <p:txBody>
          <a:bodyPr>
            <a:noAutofit/>
          </a:bodyPr>
          <a:lstStyle/>
          <a:p>
            <a:pPr marL="514350" indent="-514350"/>
            <a:r>
              <a:rPr lang="en-US" sz="2400" dirty="0" smtClean="0">
                <a:latin typeface="Arial" pitchFamily="34" charset="0"/>
                <a:cs typeface="Arial" pitchFamily="34" charset="0"/>
              </a:rPr>
              <a:t>Hypertension</a:t>
            </a:r>
            <a:r>
              <a:rPr lang="en-US" sz="2400" dirty="0">
                <a:latin typeface="Arial" pitchFamily="34" charset="0"/>
                <a:cs typeface="Arial" pitchFamily="34" charset="0"/>
              </a:rPr>
              <a:t>	</a:t>
            </a:r>
            <a:endParaRPr lang="en-US" sz="2400" dirty="0" smtClean="0">
              <a:latin typeface="Arial" pitchFamily="34" charset="0"/>
              <a:cs typeface="Arial" pitchFamily="34" charset="0"/>
            </a:endParaRPr>
          </a:p>
          <a:p>
            <a:pPr marL="514350" indent="-514350"/>
            <a:r>
              <a:rPr lang="en-US" sz="2400" dirty="0" smtClean="0">
                <a:latin typeface="Arial" pitchFamily="34" charset="0"/>
                <a:cs typeface="Arial" pitchFamily="34" charset="0"/>
              </a:rPr>
              <a:t>Infection (E.g. Rubella, ‘German Measles’)</a:t>
            </a:r>
          </a:p>
          <a:p>
            <a:pPr marL="514350" indent="-514350"/>
            <a:endParaRPr lang="en-US" sz="2400" dirty="0" smtClean="0">
              <a:latin typeface="Arial" pitchFamily="34" charset="0"/>
              <a:cs typeface="Arial" pitchFamily="34" charset="0"/>
            </a:endParaRPr>
          </a:p>
          <a:p>
            <a:pPr>
              <a:buFont typeface="Wingdings" pitchFamily="2" charset="2"/>
              <a:buNone/>
            </a:pPr>
            <a:r>
              <a:rPr lang="en-US" sz="2400" dirty="0" smtClean="0">
                <a:latin typeface="Arial" pitchFamily="34" charset="0"/>
                <a:cs typeface="Arial" pitchFamily="34" charset="0"/>
              </a:rPr>
              <a:t>    Increase risks of</a:t>
            </a:r>
            <a:endParaRPr lang="en-US" sz="2400" dirty="0">
              <a:latin typeface="Arial" pitchFamily="34" charset="0"/>
              <a:cs typeface="Arial" pitchFamily="34" charset="0"/>
            </a:endParaRPr>
          </a:p>
          <a:p>
            <a:pPr lvl="1"/>
            <a:r>
              <a:rPr lang="en-US" sz="2400" dirty="0" smtClean="0">
                <a:latin typeface="Arial" pitchFamily="34" charset="0"/>
                <a:cs typeface="Arial" pitchFamily="34" charset="0"/>
              </a:rPr>
              <a:t>Miscarriage                           </a:t>
            </a:r>
          </a:p>
          <a:p>
            <a:pPr lvl="1"/>
            <a:r>
              <a:rPr lang="en-US" sz="2400" dirty="0" smtClean="0">
                <a:latin typeface="Arial" pitchFamily="34" charset="0"/>
                <a:cs typeface="Arial" pitchFamily="34" charset="0"/>
              </a:rPr>
              <a:t>Congenital heart defects</a:t>
            </a:r>
            <a:endParaRPr lang="en-US" sz="2400" dirty="0">
              <a:latin typeface="Arial" pitchFamily="34" charset="0"/>
              <a:cs typeface="Arial" pitchFamily="34" charset="0"/>
            </a:endParaRPr>
          </a:p>
          <a:p>
            <a:pPr lvl="1"/>
            <a:r>
              <a:rPr lang="en-US" sz="2400" dirty="0" smtClean="0">
                <a:latin typeface="Arial" pitchFamily="34" charset="0"/>
                <a:cs typeface="Arial" pitchFamily="34" charset="0"/>
              </a:rPr>
              <a:t>Stillbirth                                 </a:t>
            </a:r>
          </a:p>
          <a:p>
            <a:pPr lvl="1"/>
            <a:r>
              <a:rPr lang="en-US" sz="2400" dirty="0" smtClean="0">
                <a:latin typeface="Arial" pitchFamily="34" charset="0"/>
                <a:cs typeface="Arial" pitchFamily="34" charset="0"/>
              </a:rPr>
              <a:t>Cataracts</a:t>
            </a:r>
            <a:endParaRPr lang="en-US" sz="2400" dirty="0">
              <a:latin typeface="Arial" pitchFamily="34" charset="0"/>
              <a:cs typeface="Arial" pitchFamily="34" charset="0"/>
            </a:endParaRPr>
          </a:p>
          <a:p>
            <a:pPr lvl="1"/>
            <a:r>
              <a:rPr lang="en-US" sz="2400" dirty="0" smtClean="0">
                <a:latin typeface="Arial" pitchFamily="34" charset="0"/>
                <a:cs typeface="Arial" pitchFamily="34" charset="0"/>
              </a:rPr>
              <a:t>Prematurity                           </a:t>
            </a:r>
          </a:p>
          <a:p>
            <a:pPr lvl="1"/>
            <a:r>
              <a:rPr lang="en-US" sz="2400" dirty="0" smtClean="0">
                <a:latin typeface="Arial" pitchFamily="34" charset="0"/>
                <a:cs typeface="Arial" pitchFamily="34" charset="0"/>
              </a:rPr>
              <a:t>Mental retardation</a:t>
            </a:r>
            <a:endParaRPr lang="en-US" sz="2400" dirty="0">
              <a:latin typeface="Arial" pitchFamily="34" charset="0"/>
              <a:cs typeface="Arial" pitchFamily="34" charset="0"/>
            </a:endParaRPr>
          </a:p>
          <a:p>
            <a:pPr lvl="1"/>
            <a:r>
              <a:rPr lang="en-US" sz="2400" dirty="0" smtClean="0">
                <a:latin typeface="Arial" pitchFamily="34" charset="0"/>
                <a:cs typeface="Arial" pitchFamily="34" charset="0"/>
              </a:rPr>
              <a:t>IUGR  </a:t>
            </a:r>
          </a:p>
          <a:p>
            <a:pPr lvl="1"/>
            <a:r>
              <a:rPr lang="en-US" sz="2400" dirty="0" smtClean="0">
                <a:latin typeface="Arial" pitchFamily="34" charset="0"/>
                <a:cs typeface="Arial" pitchFamily="34" charset="0"/>
              </a:rPr>
              <a:t>Deafness</a:t>
            </a:r>
            <a:endParaRPr lang="en-US"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r>
              <a:rPr lang="en-US" b="0" dirty="0">
                <a:latin typeface="Arial" pitchFamily="34" charset="0"/>
                <a:cs typeface="Arial" pitchFamily="34" charset="0"/>
              </a:rPr>
              <a:t>Infection</a:t>
            </a:r>
          </a:p>
        </p:txBody>
      </p:sp>
      <p:sp>
        <p:nvSpPr>
          <p:cNvPr id="124931" name="Rectangle 3"/>
          <p:cNvSpPr>
            <a:spLocks noGrp="1" noChangeArrowheads="1"/>
          </p:cNvSpPr>
          <p:nvPr>
            <p:ph idx="1"/>
          </p:nvPr>
        </p:nvSpPr>
        <p:spPr/>
        <p:txBody>
          <a:bodyPr/>
          <a:lstStyle/>
          <a:p>
            <a:pPr>
              <a:lnSpc>
                <a:spcPct val="90000"/>
              </a:lnSpc>
              <a:buNone/>
            </a:pPr>
            <a:r>
              <a:rPr lang="en-US" sz="2800" dirty="0">
                <a:solidFill>
                  <a:srgbClr val="C00000"/>
                </a:solidFill>
                <a:latin typeface="Arial" pitchFamily="34" charset="0"/>
                <a:cs typeface="Arial" pitchFamily="34" charset="0"/>
              </a:rPr>
              <a:t>T</a:t>
            </a:r>
            <a:r>
              <a:rPr lang="en-US" sz="2800" dirty="0">
                <a:solidFill>
                  <a:schemeClr val="hlink"/>
                </a:solidFill>
                <a:latin typeface="Arial" pitchFamily="34" charset="0"/>
                <a:cs typeface="Arial" pitchFamily="34" charset="0"/>
              </a:rPr>
              <a:t> </a:t>
            </a:r>
            <a:r>
              <a:rPr lang="en-CA" sz="2800" dirty="0" smtClean="0"/>
              <a:t>– </a:t>
            </a:r>
            <a:r>
              <a:rPr lang="en-US" sz="2800" dirty="0" smtClean="0">
                <a:latin typeface="Arial" pitchFamily="34" charset="0"/>
                <a:cs typeface="Arial" pitchFamily="34" charset="0"/>
              </a:rPr>
              <a:t>Toxoplasmosis</a:t>
            </a:r>
            <a:endParaRPr lang="en-US" sz="2800" dirty="0">
              <a:latin typeface="Arial" pitchFamily="34" charset="0"/>
              <a:cs typeface="Arial" pitchFamily="34" charset="0"/>
            </a:endParaRPr>
          </a:p>
          <a:p>
            <a:pPr>
              <a:lnSpc>
                <a:spcPct val="90000"/>
              </a:lnSpc>
            </a:pPr>
            <a:endParaRPr lang="en-US" sz="2800" dirty="0">
              <a:latin typeface="Arial" pitchFamily="34" charset="0"/>
              <a:cs typeface="Arial" pitchFamily="34" charset="0"/>
            </a:endParaRPr>
          </a:p>
          <a:p>
            <a:pPr>
              <a:lnSpc>
                <a:spcPct val="90000"/>
              </a:lnSpc>
              <a:buNone/>
            </a:pPr>
            <a:r>
              <a:rPr lang="en-US" sz="2800" dirty="0">
                <a:solidFill>
                  <a:srgbClr val="C00000"/>
                </a:solidFill>
                <a:latin typeface="Arial" pitchFamily="34" charset="0"/>
                <a:cs typeface="Arial" pitchFamily="34" charset="0"/>
              </a:rPr>
              <a:t>O</a:t>
            </a:r>
            <a:r>
              <a:rPr lang="en-US" sz="2800" dirty="0">
                <a:latin typeface="Arial" pitchFamily="34" charset="0"/>
                <a:cs typeface="Arial" pitchFamily="34" charset="0"/>
              </a:rPr>
              <a:t> </a:t>
            </a:r>
            <a:r>
              <a:rPr lang="en-CA" sz="2800" dirty="0" smtClean="0"/>
              <a:t>– </a:t>
            </a:r>
            <a:r>
              <a:rPr lang="en-US" sz="2800" dirty="0" smtClean="0">
                <a:latin typeface="Arial" pitchFamily="34" charset="0"/>
                <a:cs typeface="Arial" pitchFamily="34" charset="0"/>
              </a:rPr>
              <a:t>Other</a:t>
            </a:r>
            <a:endParaRPr lang="en-US" sz="2800" dirty="0">
              <a:latin typeface="Arial" pitchFamily="34" charset="0"/>
              <a:cs typeface="Arial" pitchFamily="34" charset="0"/>
            </a:endParaRPr>
          </a:p>
          <a:p>
            <a:pPr>
              <a:lnSpc>
                <a:spcPct val="90000"/>
              </a:lnSpc>
            </a:pPr>
            <a:endParaRPr lang="en-US" sz="2800" dirty="0">
              <a:latin typeface="Arial" pitchFamily="34" charset="0"/>
              <a:cs typeface="Arial" pitchFamily="34" charset="0"/>
            </a:endParaRPr>
          </a:p>
          <a:p>
            <a:pPr>
              <a:lnSpc>
                <a:spcPct val="90000"/>
              </a:lnSpc>
              <a:buNone/>
            </a:pPr>
            <a:r>
              <a:rPr lang="en-US" sz="2800" dirty="0">
                <a:solidFill>
                  <a:srgbClr val="C00000"/>
                </a:solidFill>
                <a:latin typeface="Arial" pitchFamily="34" charset="0"/>
                <a:cs typeface="Arial" pitchFamily="34" charset="0"/>
              </a:rPr>
              <a:t>R</a:t>
            </a:r>
            <a:r>
              <a:rPr lang="en-US" sz="2800" dirty="0">
                <a:latin typeface="Arial" pitchFamily="34" charset="0"/>
                <a:cs typeface="Arial" pitchFamily="34" charset="0"/>
              </a:rPr>
              <a:t> </a:t>
            </a:r>
            <a:r>
              <a:rPr lang="en-CA" sz="2800" dirty="0" smtClean="0"/>
              <a:t>– </a:t>
            </a:r>
            <a:r>
              <a:rPr lang="en-US" sz="2800" dirty="0" smtClean="0">
                <a:latin typeface="Arial" pitchFamily="34" charset="0"/>
                <a:cs typeface="Arial" pitchFamily="34" charset="0"/>
              </a:rPr>
              <a:t>Rubella</a:t>
            </a:r>
            <a:endParaRPr lang="en-US" sz="2800" dirty="0">
              <a:latin typeface="Arial" pitchFamily="34" charset="0"/>
              <a:cs typeface="Arial" pitchFamily="34" charset="0"/>
            </a:endParaRPr>
          </a:p>
          <a:p>
            <a:pPr>
              <a:lnSpc>
                <a:spcPct val="90000"/>
              </a:lnSpc>
            </a:pPr>
            <a:endParaRPr lang="en-US" sz="2800" dirty="0">
              <a:latin typeface="Arial" pitchFamily="34" charset="0"/>
              <a:cs typeface="Arial" pitchFamily="34" charset="0"/>
            </a:endParaRPr>
          </a:p>
          <a:p>
            <a:pPr>
              <a:lnSpc>
                <a:spcPct val="90000"/>
              </a:lnSpc>
              <a:buNone/>
            </a:pPr>
            <a:r>
              <a:rPr lang="en-US" sz="2800" dirty="0">
                <a:solidFill>
                  <a:srgbClr val="C00000"/>
                </a:solidFill>
                <a:latin typeface="Arial" pitchFamily="34" charset="0"/>
                <a:cs typeface="Arial" pitchFamily="34" charset="0"/>
              </a:rPr>
              <a:t>C</a:t>
            </a:r>
            <a:r>
              <a:rPr lang="en-US" sz="2800" dirty="0">
                <a:latin typeface="Arial" pitchFamily="34" charset="0"/>
                <a:cs typeface="Arial" pitchFamily="34" charset="0"/>
              </a:rPr>
              <a:t> </a:t>
            </a:r>
            <a:r>
              <a:rPr lang="en-CA" sz="2800" dirty="0" smtClean="0"/>
              <a:t>– </a:t>
            </a:r>
            <a:r>
              <a:rPr lang="en-US" sz="2800" dirty="0" smtClean="0">
                <a:latin typeface="Arial" pitchFamily="34" charset="0"/>
                <a:cs typeface="Arial" pitchFamily="34" charset="0"/>
              </a:rPr>
              <a:t>Cytomegalovirus</a:t>
            </a:r>
            <a:endParaRPr lang="en-US" sz="2800" dirty="0">
              <a:latin typeface="Arial" pitchFamily="34" charset="0"/>
              <a:cs typeface="Arial" pitchFamily="34" charset="0"/>
            </a:endParaRPr>
          </a:p>
          <a:p>
            <a:pPr>
              <a:lnSpc>
                <a:spcPct val="90000"/>
              </a:lnSpc>
            </a:pPr>
            <a:endParaRPr lang="en-US" sz="2800" dirty="0">
              <a:latin typeface="Arial" pitchFamily="34" charset="0"/>
              <a:cs typeface="Arial" pitchFamily="34" charset="0"/>
            </a:endParaRPr>
          </a:p>
          <a:p>
            <a:pPr>
              <a:lnSpc>
                <a:spcPct val="90000"/>
              </a:lnSpc>
              <a:buNone/>
            </a:pPr>
            <a:r>
              <a:rPr lang="en-US" sz="2800" dirty="0">
                <a:solidFill>
                  <a:srgbClr val="C00000"/>
                </a:solidFill>
                <a:latin typeface="Arial" pitchFamily="34" charset="0"/>
                <a:cs typeface="Arial" pitchFamily="34" charset="0"/>
              </a:rPr>
              <a:t>H</a:t>
            </a:r>
            <a:r>
              <a:rPr lang="en-US" sz="2800" dirty="0">
                <a:latin typeface="Arial" pitchFamily="34" charset="0"/>
                <a:cs typeface="Arial" pitchFamily="34" charset="0"/>
              </a:rPr>
              <a:t> </a:t>
            </a:r>
            <a:r>
              <a:rPr lang="en-CA" sz="2800" dirty="0" smtClean="0"/>
              <a:t>–</a:t>
            </a:r>
            <a:r>
              <a:rPr lang="en-US" sz="2800" dirty="0" smtClean="0">
                <a:latin typeface="Arial" pitchFamily="34" charset="0"/>
                <a:cs typeface="Arial" pitchFamily="34" charset="0"/>
              </a:rPr>
              <a:t> Herpes </a:t>
            </a:r>
            <a:r>
              <a:rPr lang="en-US" sz="2800" dirty="0">
                <a:latin typeface="Arial" pitchFamily="34" charset="0"/>
                <a:cs typeface="Arial" pitchFamily="34" charset="0"/>
              </a:rPr>
              <a:t>virus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5661" y="260648"/>
            <a:ext cx="7858180" cy="1384995"/>
          </a:xfrm>
          <a:prstGeom prst="rect">
            <a:avLst/>
          </a:prstGeom>
          <a:noFill/>
        </p:spPr>
        <p:txBody>
          <a:bodyPr wrap="square" rtlCol="0">
            <a:spAutoFit/>
          </a:bodyPr>
          <a:lstStyle/>
          <a:p>
            <a:r>
              <a:rPr lang="en-CA" sz="4000" dirty="0" smtClean="0">
                <a:solidFill>
                  <a:schemeClr val="accent3"/>
                </a:solidFill>
                <a:latin typeface="Arial" pitchFamily="34" charset="0"/>
                <a:cs typeface="Arial" pitchFamily="34" charset="0"/>
              </a:rPr>
              <a:t>4. Current Obstetric Status</a:t>
            </a:r>
          </a:p>
          <a:p>
            <a:endParaRPr lang="en-CA" sz="4400" dirty="0" smtClean="0">
              <a:solidFill>
                <a:schemeClr val="accent3"/>
              </a:solidFill>
              <a:latin typeface="Arial" pitchFamily="34" charset="0"/>
              <a:cs typeface="Arial" pitchFamily="34" charset="0"/>
            </a:endParaRPr>
          </a:p>
        </p:txBody>
      </p:sp>
      <p:sp>
        <p:nvSpPr>
          <p:cNvPr id="3" name="Rectangle 2"/>
          <p:cNvSpPr/>
          <p:nvPr/>
        </p:nvSpPr>
        <p:spPr>
          <a:xfrm>
            <a:off x="515660" y="2276872"/>
            <a:ext cx="6216579" cy="830997"/>
          </a:xfrm>
          <a:prstGeom prst="rect">
            <a:avLst/>
          </a:prstGeom>
        </p:spPr>
        <p:txBody>
          <a:bodyPr wrap="square">
            <a:spAutoFit/>
          </a:bodyPr>
          <a:lstStyle/>
          <a:p>
            <a:pPr marL="742950" indent="-742950">
              <a:buFont typeface="Arial" pitchFamily="34" charset="0"/>
              <a:buChar char="•"/>
            </a:pPr>
            <a:r>
              <a:rPr lang="en-CA" sz="2400" dirty="0">
                <a:latin typeface="Arial" pitchFamily="34" charset="0"/>
                <a:cs typeface="Arial" pitchFamily="34" charset="0"/>
              </a:rPr>
              <a:t>Absence of prenatal care</a:t>
            </a:r>
          </a:p>
          <a:p>
            <a:pPr marL="742950" indent="-742950">
              <a:buFont typeface="Arial" pitchFamily="34" charset="0"/>
              <a:buChar char="•"/>
            </a:pPr>
            <a:r>
              <a:rPr lang="en-CA" sz="2400" dirty="0">
                <a:latin typeface="Arial" pitchFamily="34" charset="0"/>
                <a:cs typeface="Arial" pitchFamily="34" charset="0"/>
              </a:rPr>
              <a:t>Anomalies of </a:t>
            </a:r>
            <a:r>
              <a:rPr lang="en-CA" sz="2400" dirty="0" smtClean="0">
                <a:latin typeface="Arial" pitchFamily="34" charset="0"/>
                <a:cs typeface="Arial" pitchFamily="34" charset="0"/>
              </a:rPr>
              <a:t>the reproductive </a:t>
            </a:r>
            <a:r>
              <a:rPr lang="en-CA" sz="2400" dirty="0">
                <a:latin typeface="Arial" pitchFamily="34" charset="0"/>
                <a:cs typeface="Arial" pitchFamily="34" charset="0"/>
              </a:rPr>
              <a:t>tract</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tandard_Theme">
  <a:themeElements>
    <a:clrScheme name="1_MI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MI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I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MI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MI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MI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MI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MI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MI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MI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MI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MI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MI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MI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Standard_Theme</Template>
  <TotalTime>1419</TotalTime>
  <Words>4874</Words>
  <Application>Microsoft Office PowerPoint</Application>
  <PresentationFormat>On-screen Show (4:3)</PresentationFormat>
  <Paragraphs>645</Paragraphs>
  <Slides>69</Slides>
  <Notes>60</Notes>
  <HiddenSlides>0</HiddenSlides>
  <MMClips>0</MMClips>
  <ScaleCrop>false</ScaleCrop>
  <HeadingPairs>
    <vt:vector size="4" baseType="variant">
      <vt:variant>
        <vt:lpstr>Theme</vt:lpstr>
      </vt:variant>
      <vt:variant>
        <vt:i4>1</vt:i4>
      </vt:variant>
      <vt:variant>
        <vt:lpstr>Slide Titles</vt:lpstr>
      </vt:variant>
      <vt:variant>
        <vt:i4>69</vt:i4>
      </vt:variant>
    </vt:vector>
  </HeadingPairs>
  <TitlesOfParts>
    <vt:vector size="70" baseType="lpstr">
      <vt:lpstr>Standard_Theme</vt:lpstr>
      <vt:lpstr>Prenatal and Perinatal History LOG #2</vt:lpstr>
      <vt:lpstr>Slide 2</vt:lpstr>
      <vt:lpstr>High-Risk Pregnancy</vt:lpstr>
      <vt:lpstr>High-Risk Pregnancy</vt:lpstr>
      <vt:lpstr>2. Obstetrical History</vt:lpstr>
      <vt:lpstr>3. Maternal Medical History</vt:lpstr>
      <vt:lpstr>Maternal Medical History</vt:lpstr>
      <vt:lpstr>Infection</vt:lpstr>
      <vt:lpstr>Slide 9</vt:lpstr>
      <vt:lpstr>5. Placental Problems</vt:lpstr>
      <vt:lpstr>Slide 11</vt:lpstr>
      <vt:lpstr>Placenta Previa</vt:lpstr>
      <vt:lpstr>Abruptio Placenta</vt:lpstr>
      <vt:lpstr>Prolapse of the Umbilical cord</vt:lpstr>
      <vt:lpstr>6. Amniotic Fluid Imbalance</vt:lpstr>
      <vt:lpstr>Slide 16</vt:lpstr>
      <vt:lpstr>Slide 17</vt:lpstr>
      <vt:lpstr>Amniotic Fluid Balance</vt:lpstr>
      <vt:lpstr>7. Pregnancy Induced Hypertension (PIH)</vt:lpstr>
      <vt:lpstr>Pregnancy Induced Hypertension</vt:lpstr>
      <vt:lpstr>8. Premature Rupture of Membranes (PROM)</vt:lpstr>
      <vt:lpstr>9. RH Isoimmunization or Erythroblastosis Fetalis</vt:lpstr>
      <vt:lpstr>Slide 23</vt:lpstr>
      <vt:lpstr>10. Habits</vt:lpstr>
      <vt:lpstr>11. Multiple Gestation</vt:lpstr>
      <vt:lpstr>12. Postmaturity</vt:lpstr>
      <vt:lpstr>13. Uteroplacental Insufficiency</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Labour and Delivery </vt:lpstr>
      <vt:lpstr>Five Events</vt:lpstr>
      <vt:lpstr>L&amp;D  Introduction</vt:lpstr>
      <vt:lpstr>True Labour</vt:lpstr>
      <vt:lpstr>False Labour or Braxton Hicks</vt:lpstr>
      <vt:lpstr>The Three Stages of Labour</vt:lpstr>
      <vt:lpstr>Stage One – Dilatation</vt:lpstr>
      <vt:lpstr>Stage Two – Expulsion</vt:lpstr>
      <vt:lpstr>Stage Three – Placental Delivery</vt:lpstr>
      <vt:lpstr>Slide 59</vt:lpstr>
      <vt:lpstr>Dystocia</vt:lpstr>
      <vt:lpstr>Slide 61</vt:lpstr>
      <vt:lpstr>Labour and Delivery Medication</vt:lpstr>
      <vt:lpstr>Instrument Delivery Forceps</vt:lpstr>
      <vt:lpstr>Vacuum Extraction</vt:lpstr>
      <vt:lpstr>Induced Labour</vt:lpstr>
      <vt:lpstr>Slide 66</vt:lpstr>
      <vt:lpstr>Slide 67</vt:lpstr>
      <vt:lpstr>Slide 68</vt:lpstr>
      <vt:lpstr>Slide 69</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Prenatal and Perinatal History LOG #2</dc:title>
  <dc:creator>Bluekuchen</dc:creator>
  <cp:lastModifiedBy>Joel</cp:lastModifiedBy>
  <cp:revision>167</cp:revision>
  <dcterms:created xsi:type="dcterms:W3CDTF">2010-01-07T19:21:16Z</dcterms:created>
  <dcterms:modified xsi:type="dcterms:W3CDTF">2012-05-10T01:57:44Z</dcterms:modified>
</cp:coreProperties>
</file>