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602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7825" y="0"/>
            <a:ext cx="21717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725" y="0"/>
            <a:ext cx="63627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982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4AF3D-3835-426D-98B8-0B6CBC018ED4}" type="datetimeFigureOut">
              <a:rPr lang="en-US"/>
              <a:pPr>
                <a:defRPr/>
              </a:pPr>
              <a:t>5/9/2012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C2D6B-7742-4D19-8083-E6D39A285BB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33745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3716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217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2644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926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4071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164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129306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013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1325" y="13716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  <a:endParaRPr lang="en-CA" altLang="en-US" dirty="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30250"/>
            <a:ext cx="9144000" cy="412750"/>
          </a:xfrm>
          <a:prstGeom prst="rect">
            <a:avLst/>
          </a:prstGeom>
          <a:solidFill>
            <a:srgbClr val="00234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507163"/>
            <a:ext cx="9155113" cy="3651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10953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-3175" y="990600"/>
            <a:ext cx="9148763" cy="47625"/>
            <a:chOff x="0" y="462"/>
            <a:chExt cx="5763" cy="30"/>
          </a:xfrm>
        </p:grpSpPr>
        <p:sp>
          <p:nvSpPr>
            <p:cNvPr id="1034" name="Line 7"/>
            <p:cNvSpPr>
              <a:spLocks noChangeShapeType="1"/>
            </p:cNvSpPr>
            <p:nvPr/>
          </p:nvSpPr>
          <p:spPr bwMode="auto">
            <a:xfrm>
              <a:off x="0" y="49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  <p:sp>
          <p:nvSpPr>
            <p:cNvPr id="1035" name="Line 8"/>
            <p:cNvSpPr>
              <a:spLocks noChangeShapeType="1"/>
            </p:cNvSpPr>
            <p:nvPr/>
          </p:nvSpPr>
          <p:spPr bwMode="auto">
            <a:xfrm>
              <a:off x="0" y="462"/>
              <a:ext cx="5763" cy="0"/>
            </a:xfrm>
            <a:prstGeom prst="line">
              <a:avLst/>
            </a:prstGeom>
            <a:noFill/>
            <a:ln w="6350">
              <a:solidFill>
                <a:srgbClr val="336699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1031" name="Line 9"/>
          <p:cNvSpPr>
            <a:spLocks noChangeShapeType="1"/>
          </p:cNvSpPr>
          <p:nvPr/>
        </p:nvSpPr>
        <p:spPr bwMode="auto">
          <a:xfrm flipV="1">
            <a:off x="0" y="6519863"/>
            <a:ext cx="9144000" cy="0"/>
          </a:xfrm>
          <a:prstGeom prst="line">
            <a:avLst/>
          </a:prstGeom>
          <a:noFill/>
          <a:ln w="38100">
            <a:solidFill>
              <a:srgbClr val="002346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03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725" y="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90000"/>
        <a:buFont typeface="Wingdings" pitchFamily="2" charset="2"/>
        <a:buChar char="n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80000"/>
        <a:buFont typeface="Wingdings" pitchFamily="2" charset="2"/>
        <a:buChar char="n"/>
        <a:defRPr sz="2600">
          <a:solidFill>
            <a:srgbClr val="000000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70000"/>
        <a:buFont typeface="Wingdings" pitchFamily="2" charset="2"/>
        <a:buChar char="n"/>
        <a:defRPr sz="2300">
          <a:solidFill>
            <a:srgbClr val="000000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6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rgbClr val="003366"/>
        </a:buClr>
        <a:buSzPct val="50000"/>
        <a:buFont typeface="Wingdings" pitchFamily="2" charset="2"/>
        <a:buChar char="n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a/imgres?imgurl=http://static.flickr.com/30/56374887_6d349533b4.jpg&amp;imgrefurl=http://www.chezlark.com/?m=200510&amp;usg=__-HPvl0l7BHXnZHMgASig_-3xKxU=&amp;h=500&amp;w=333&amp;sz=85&amp;hl=en&amp;start=25&amp;um=1&amp;itbs=1&amp;tbnid=P3Z1THcDX3BjSM:&amp;tbnh=130&amp;tbnw=87&amp;prev=/images?q=jaundice+phototherapy+photo&amp;start=20&amp;um=1&amp;hl=en&amp;sa=N&amp;rls=com.microsoft:*:IE-SearchBox&amp;rlz=1I7GPEA_enCA309&amp;ndsp=20&amp;tbs=isch:1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1071563"/>
            <a:ext cx="7772400" cy="20843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CA" dirty="0" smtClean="0">
                <a:solidFill>
                  <a:srgbClr val="C00000"/>
                </a:solidFill>
              </a:rPr>
              <a:t>RET 203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b="0" dirty="0" smtClean="0">
                <a:solidFill>
                  <a:schemeClr val="tx1"/>
                </a:solidFill>
              </a:rPr>
              <a:t>Special Problems in the Newborn</a:t>
            </a:r>
            <a:br>
              <a:rPr lang="en-CA" b="0" dirty="0" smtClean="0">
                <a:solidFill>
                  <a:schemeClr val="tx1"/>
                </a:solidFill>
              </a:rPr>
            </a:br>
            <a:r>
              <a:rPr lang="en-CA" b="0" dirty="0" smtClean="0">
                <a:solidFill>
                  <a:schemeClr val="tx1"/>
                </a:solidFill>
              </a:rPr>
              <a:t>‘Thermoregulation’</a:t>
            </a:r>
            <a:endParaRPr lang="en-CA" b="0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Bluekuchen\AppData\Local\Microsoft\Windows\Temporary Internet Files\Content.IE5\JK5CB40C\MCj035906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8628" y="3068960"/>
            <a:ext cx="2295699" cy="312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CA" b="0" dirty="0" smtClean="0"/>
              <a:t>Methods and Prevention of Heat Loss</a:t>
            </a:r>
            <a:endParaRPr lang="en-CA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37025"/>
          </a:xfrm>
        </p:spPr>
        <p:txBody>
          <a:bodyPr rtlCol="0">
            <a:normAutofit fontScale="47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b="1" dirty="0" smtClean="0"/>
              <a:t>Radiant</a:t>
            </a:r>
            <a:r>
              <a:rPr lang="en-US" sz="4400" u="sng" dirty="0" smtClean="0"/>
              <a:t> </a:t>
            </a:r>
            <a:r>
              <a:rPr lang="en-US" sz="4400" dirty="0"/>
              <a:t>– </a:t>
            </a:r>
            <a:r>
              <a:rPr lang="en-US" sz="5100" kern="1200" dirty="0">
                <a:latin typeface="+mj-lt"/>
              </a:rPr>
              <a:t>T</a:t>
            </a:r>
            <a:r>
              <a:rPr lang="en-US" sz="5100" kern="1200" dirty="0" smtClean="0">
                <a:latin typeface="+mj-lt"/>
              </a:rPr>
              <a:t>he </a:t>
            </a:r>
            <a:r>
              <a:rPr lang="en-US" sz="5100" kern="1200" dirty="0">
                <a:latin typeface="+mj-lt"/>
              </a:rPr>
              <a:t>dissipation of heat from the neonate to cooler objects surrounding but not touching the neonate</a:t>
            </a:r>
            <a:endParaRPr lang="en-CA" sz="5100" kern="1200" dirty="0">
              <a:latin typeface="+mj-lt"/>
            </a:endParaRPr>
          </a:p>
          <a:p>
            <a:pPr marL="722313" lvl="1" indent="-32226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Wrapped </a:t>
            </a:r>
            <a:r>
              <a:rPr lang="en-US" dirty="0"/>
              <a:t>in a warm blanket </a:t>
            </a:r>
            <a:r>
              <a:rPr lang="en-US" dirty="0" smtClean="0"/>
              <a:t>and </a:t>
            </a:r>
            <a:r>
              <a:rPr lang="en-US" dirty="0"/>
              <a:t>immediately placed under radiant </a:t>
            </a:r>
            <a:r>
              <a:rPr lang="en-US" dirty="0" smtClean="0"/>
              <a:t>heater; </a:t>
            </a:r>
            <a:r>
              <a:rPr lang="en-US" dirty="0"/>
              <a:t>use a </a:t>
            </a:r>
            <a:r>
              <a:rPr lang="en-US" dirty="0" smtClean="0"/>
              <a:t>cap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CA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b="1" dirty="0" smtClean="0"/>
              <a:t>Conductive</a:t>
            </a:r>
            <a:r>
              <a:rPr lang="en-US" sz="4400" u="sng" dirty="0" smtClean="0"/>
              <a:t> </a:t>
            </a:r>
            <a:r>
              <a:rPr lang="en-US" sz="4400" dirty="0"/>
              <a:t>– </a:t>
            </a:r>
            <a:r>
              <a:rPr lang="en-US" sz="5100" kern="1200" dirty="0">
                <a:latin typeface="+mj-lt"/>
              </a:rPr>
              <a:t>T</a:t>
            </a:r>
            <a:r>
              <a:rPr lang="en-US" sz="5100" kern="1200" dirty="0" smtClean="0">
                <a:latin typeface="+mj-lt"/>
              </a:rPr>
              <a:t>he </a:t>
            </a:r>
            <a:r>
              <a:rPr lang="en-US" sz="5100" kern="1200" dirty="0">
                <a:latin typeface="+mj-lt"/>
              </a:rPr>
              <a:t>transfer of heat from the neonate to a cooler surface in contact with the infant</a:t>
            </a:r>
            <a:endParaRPr lang="en-CA" sz="5100" kern="1200" dirty="0">
              <a:latin typeface="+mj-lt"/>
            </a:endParaRPr>
          </a:p>
          <a:p>
            <a:pPr marL="722313" lvl="1" indent="-34131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 </a:t>
            </a:r>
            <a:r>
              <a:rPr lang="en-US" dirty="0"/>
              <a:t>W</a:t>
            </a:r>
            <a:r>
              <a:rPr lang="en-US" dirty="0" smtClean="0"/>
              <a:t>armed mattress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CA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b="1" dirty="0" smtClean="0"/>
              <a:t>Convective</a:t>
            </a:r>
            <a:r>
              <a:rPr lang="en-US" sz="4400" dirty="0" smtClean="0"/>
              <a:t> </a:t>
            </a:r>
            <a:r>
              <a:rPr lang="en-US" sz="4400" dirty="0"/>
              <a:t>– </a:t>
            </a:r>
            <a:r>
              <a:rPr lang="en-US" sz="5100" kern="1200" dirty="0">
                <a:latin typeface="+mj-lt"/>
              </a:rPr>
              <a:t>A</a:t>
            </a:r>
            <a:r>
              <a:rPr lang="en-US" sz="5100" kern="1200" dirty="0" smtClean="0">
                <a:latin typeface="+mj-lt"/>
              </a:rPr>
              <a:t>ir </a:t>
            </a:r>
            <a:r>
              <a:rPr lang="en-US" sz="5100" kern="1200" dirty="0">
                <a:latin typeface="+mj-lt"/>
              </a:rPr>
              <a:t>current passing over the infant</a:t>
            </a:r>
          </a:p>
          <a:p>
            <a:pPr marL="722313" lvl="1" indent="-32226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CA" dirty="0" smtClean="0"/>
              <a:t>Place in an incubator</a:t>
            </a: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CA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4400" b="1" dirty="0" smtClean="0"/>
              <a:t>Evaporative </a:t>
            </a:r>
            <a:r>
              <a:rPr lang="en-US" sz="4400" dirty="0"/>
              <a:t>– </a:t>
            </a:r>
            <a:r>
              <a:rPr lang="en-US" sz="5100" kern="1200" dirty="0">
                <a:latin typeface="+mj-lt"/>
              </a:rPr>
              <a:t>L</a:t>
            </a:r>
            <a:r>
              <a:rPr lang="en-US" sz="5100" kern="1200" dirty="0" smtClean="0">
                <a:latin typeface="+mj-lt"/>
              </a:rPr>
              <a:t>oss </a:t>
            </a:r>
            <a:r>
              <a:rPr lang="en-US" sz="5100" kern="1200" dirty="0">
                <a:latin typeface="+mj-lt"/>
              </a:rPr>
              <a:t>of heat that accompanies the evaporation of water from the surface of the infant’s skin</a:t>
            </a:r>
          </a:p>
          <a:p>
            <a:pPr marL="722313" lvl="1" indent="-32226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CA" dirty="0" smtClean="0"/>
              <a:t>Dry the infant after delivery</a:t>
            </a: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11188" y="1067246"/>
            <a:ext cx="7921625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20574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Newborns who cannot compensate for cold stress and who become hypothermic may develop severe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apnea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>
              <a:tabLst>
                <a:tab pos="2057400" algn="l"/>
              </a:tabLst>
              <a:defRPr/>
            </a:pPr>
            <a:endParaRPr lang="en-CA" sz="2400" dirty="0">
              <a:latin typeface="Calibri" pitchFamily="34" charset="0"/>
              <a:cs typeface="Calibri" pitchFamily="34" charset="0"/>
            </a:endParaRPr>
          </a:p>
          <a:p>
            <a:pPr eaLnBrk="0" hangingPunct="0">
              <a:tabLst>
                <a:tab pos="2057400" algn="l"/>
              </a:tabLst>
              <a:defRPr/>
            </a:pPr>
            <a:r>
              <a:rPr lang="en-US" sz="32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Response to heat</a:t>
            </a:r>
            <a:endParaRPr lang="en-US" sz="32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2057400" algn="l"/>
              </a:tabLst>
              <a:defRPr/>
            </a:pPr>
            <a:endParaRPr lang="en-CA" sz="2400" u="sng" dirty="0">
              <a:latin typeface="Calibri" pitchFamily="34" charset="0"/>
              <a:cs typeface="Calibri" pitchFamily="34" charset="0"/>
            </a:endParaRPr>
          </a:p>
          <a:p>
            <a:pPr marL="355600" indent="-355600" eaLnBrk="0" hangingPunct="0">
              <a:buFontTx/>
              <a:buChar char="•"/>
              <a:tabLst>
                <a:tab pos="20574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H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yperthermia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= peripheral vasodilation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Tx/>
              <a:buChar char="•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Heat-dissipating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activities may cause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increased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oxygen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consumption,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resulting in hypoxemia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Tx/>
              <a:buChar char="•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May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increase incidence of apnea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Tx/>
              <a:buChar char="•"/>
              <a:tabLst>
                <a:tab pos="20574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ay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result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from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812800" lvl="1" indent="-355600" eaLnBrk="0" hangingPunct="0">
              <a:buFont typeface="Courier New" pitchFamily="49" charset="0"/>
              <a:buChar char="o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Infection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812800" lvl="1" indent="-355600" eaLnBrk="0" hangingPunct="0">
              <a:buFont typeface="Courier New" pitchFamily="49" charset="0"/>
              <a:buChar char="o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Dehydration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812800" lvl="1" indent="-355600" eaLnBrk="0" hangingPunct="0">
              <a:buFont typeface="Courier New" pitchFamily="49" charset="0"/>
              <a:buChar char="o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Poorly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functioning isolettes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812800" lvl="1" indent="-355600" eaLnBrk="0" hangingPunct="0">
              <a:buFont typeface="Courier New" pitchFamily="49" charset="0"/>
              <a:buChar char="o"/>
              <a:tabLst>
                <a:tab pos="20574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Radiant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warmers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5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15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5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 smtClean="0"/>
              <a:t>Incubator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Maintain constant temperature </a:t>
            </a:r>
            <a:r>
              <a:rPr lang="en-US" sz="2600" kern="1200" dirty="0" smtClean="0">
                <a:latin typeface="+mj-lt"/>
              </a:rPr>
              <a:t>(Skin </a:t>
            </a:r>
            <a:r>
              <a:rPr lang="en-US" sz="2600" kern="1200" dirty="0">
                <a:latin typeface="+mj-lt"/>
              </a:rPr>
              <a:t>temperature if </a:t>
            </a:r>
            <a:r>
              <a:rPr lang="en-US" sz="2600" kern="1200" dirty="0" smtClean="0">
                <a:latin typeface="+mj-lt"/>
              </a:rPr>
              <a:t>servo-controlled </a:t>
            </a:r>
            <a:r>
              <a:rPr lang="en-US" sz="2600" kern="1200" dirty="0">
                <a:latin typeface="+mj-lt"/>
              </a:rPr>
              <a:t>heater 36.5) vs. heater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Skin probe must be secured (usually abdomen) if </a:t>
            </a:r>
            <a:r>
              <a:rPr lang="en-US" sz="2600" kern="1200" dirty="0" smtClean="0">
                <a:latin typeface="+mj-lt"/>
              </a:rPr>
              <a:t>it comes </a:t>
            </a:r>
            <a:r>
              <a:rPr lang="en-US" sz="2600" kern="1200" dirty="0">
                <a:latin typeface="+mj-lt"/>
              </a:rPr>
              <a:t>off = hyperthermia 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Aluminum foil over skin probe to reflect radiant heat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Can have O</a:t>
            </a:r>
            <a:r>
              <a:rPr lang="en-US" sz="2600" kern="1200" baseline="-25000" dirty="0">
                <a:latin typeface="+mj-lt"/>
              </a:rPr>
              <a:t>2</a:t>
            </a:r>
            <a:r>
              <a:rPr lang="en-US" sz="2600" kern="1200" dirty="0">
                <a:latin typeface="+mj-lt"/>
              </a:rPr>
              <a:t> controlled inside </a:t>
            </a:r>
            <a:r>
              <a:rPr lang="en-US" sz="2600" kern="1200" dirty="0" err="1" smtClean="0">
                <a:latin typeface="+mj-lt"/>
              </a:rPr>
              <a:t>isolette</a:t>
            </a:r>
            <a:r>
              <a:rPr lang="en-US" sz="2600" kern="1200" dirty="0" smtClean="0">
                <a:latin typeface="+mj-lt"/>
              </a:rPr>
              <a:t>, </a:t>
            </a:r>
            <a:r>
              <a:rPr lang="en-US" sz="2600" kern="1200" dirty="0">
                <a:latin typeface="+mj-lt"/>
              </a:rPr>
              <a:t>but </a:t>
            </a:r>
            <a:r>
              <a:rPr lang="en-US" sz="2600" kern="1200" dirty="0" smtClean="0">
                <a:latin typeface="+mj-lt"/>
              </a:rPr>
              <a:t>O</a:t>
            </a:r>
            <a:r>
              <a:rPr lang="en-US" sz="2600" kern="1200" baseline="-25000" dirty="0" smtClean="0"/>
              <a:t>2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layers so </a:t>
            </a:r>
            <a:r>
              <a:rPr lang="en-US" sz="2600" kern="1200" dirty="0" smtClean="0">
                <a:latin typeface="+mj-lt"/>
              </a:rPr>
              <a:t>put the O</a:t>
            </a:r>
            <a:r>
              <a:rPr lang="en-US" sz="2600" kern="1200" baseline="-25000" dirty="0" smtClean="0"/>
              <a:t>2</a:t>
            </a:r>
            <a:r>
              <a:rPr lang="en-US" sz="2600" kern="1200" dirty="0" smtClean="0">
                <a:latin typeface="+mj-lt"/>
              </a:rPr>
              <a:t> analyzer </a:t>
            </a:r>
            <a:r>
              <a:rPr lang="en-US" sz="2600" kern="1200" dirty="0">
                <a:latin typeface="+mj-lt"/>
              </a:rPr>
              <a:t>by </a:t>
            </a:r>
            <a:r>
              <a:rPr lang="en-US" sz="2600" kern="1200" dirty="0" smtClean="0">
                <a:latin typeface="+mj-lt"/>
              </a:rPr>
              <a:t>the infant’s face.  Also, </a:t>
            </a:r>
            <a:r>
              <a:rPr lang="en-US" sz="2600" kern="1200" dirty="0">
                <a:latin typeface="+mj-lt"/>
              </a:rPr>
              <a:t>every time </a:t>
            </a:r>
            <a:r>
              <a:rPr lang="en-US" sz="2600" kern="1200" dirty="0" smtClean="0">
                <a:latin typeface="+mj-lt"/>
              </a:rPr>
              <a:t>the </a:t>
            </a:r>
            <a:r>
              <a:rPr lang="en-US" sz="2600" kern="1200" dirty="0" err="1" smtClean="0">
                <a:latin typeface="+mj-lt"/>
              </a:rPr>
              <a:t>isolette</a:t>
            </a:r>
            <a:r>
              <a:rPr lang="en-US" sz="2600" kern="1200" dirty="0" smtClean="0">
                <a:latin typeface="+mj-lt"/>
              </a:rPr>
              <a:t> is opened O</a:t>
            </a:r>
            <a:r>
              <a:rPr lang="en-US" sz="2600" kern="1200" baseline="-25000" dirty="0" smtClean="0"/>
              <a:t>2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mixes with room air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Controlled environment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Quieter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Difficult to access patient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 smtClean="0"/>
              <a:t>Overhead Warmer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kern="1200" dirty="0">
                <a:latin typeface="+mj-lt"/>
              </a:rPr>
              <a:t>Difficult to manage radiant heat loss / convective heat loss, inability to control the environment </a:t>
            </a:r>
            <a:endParaRPr lang="en-CA" sz="2400" kern="1200" dirty="0">
              <a:latin typeface="+mj-lt"/>
            </a:endParaRPr>
          </a:p>
          <a:p>
            <a:r>
              <a:rPr lang="en-US" sz="2400" kern="1200" dirty="0">
                <a:latin typeface="+mj-lt"/>
              </a:rPr>
              <a:t>Easy access to patient</a:t>
            </a:r>
            <a:endParaRPr lang="en-CA" sz="2400" kern="1200" dirty="0">
              <a:latin typeface="+mj-lt"/>
            </a:endParaRPr>
          </a:p>
          <a:p>
            <a:pPr>
              <a:buFont typeface="Arial" charset="0"/>
              <a:buNone/>
            </a:pPr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5" descr="warm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7312" y="1643063"/>
            <a:ext cx="2476001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5" descr="2. Adrianna in the Neonatal Intensive Care Unit at Thomas Jefferson University Hospital in Philadelphi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8" y="1643063"/>
            <a:ext cx="4892675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 descr="inkubato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61983"/>
            <a:ext cx="4802857" cy="487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ctrTitle" idx="4294967295"/>
          </p:nvPr>
        </p:nvSpPr>
        <p:spPr>
          <a:xfrm>
            <a:off x="1371600" y="928688"/>
            <a:ext cx="7772400" cy="1470025"/>
          </a:xfrm>
        </p:spPr>
        <p:txBody>
          <a:bodyPr/>
          <a:lstStyle/>
          <a:p>
            <a:r>
              <a:rPr lang="en-CA" dirty="0" smtClean="0"/>
              <a:t>Nutrition &amp; Metabolism</a:t>
            </a:r>
          </a:p>
        </p:txBody>
      </p:sp>
      <p:pic>
        <p:nvPicPr>
          <p:cNvPr id="28675" name="Picture 5" descr="C:\Users\Bluekuchen\AppData\Local\Microsoft\Windows\Temporary Internet Files\Content.IE5\KGRI2TQS\MPj017853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5492750" cy="3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188" y="1885975"/>
            <a:ext cx="7921625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4400" dirty="0" smtClean="0">
                <a:cs typeface="Arial" charset="0"/>
              </a:rPr>
              <a:t>Nutrition</a:t>
            </a:r>
            <a:endParaRPr lang="en-US" sz="4400" dirty="0">
              <a:cs typeface="Arial" charset="0"/>
              <a:sym typeface="Webdings" pitchFamily="18" charset="2"/>
            </a:endParaRPr>
          </a:p>
          <a:p>
            <a:pPr>
              <a:tabLst>
                <a:tab pos="1371600" algn="l"/>
              </a:tabLst>
            </a:pPr>
            <a:endParaRPr lang="en-US" sz="2600" dirty="0">
              <a:cs typeface="Arial" charset="0"/>
            </a:endParaRPr>
          </a:p>
          <a:p>
            <a:pPr eaLnBrk="0" hangingPunct="0">
              <a:tabLst>
                <a:tab pos="13716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Definition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Ingestion of the materials needed for the body’s metabolic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requirements (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I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ncluding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growth,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replacement,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and energy production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)</a:t>
            </a:r>
            <a:endParaRPr lang="en-US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eaLnBrk="0" hangingPunct="0">
              <a:tabLst>
                <a:tab pos="1371600" algn="l"/>
              </a:tabLst>
            </a:pPr>
            <a:endParaRPr lang="en-US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eaLnBrk="0" hangingPunct="0">
              <a:tabLst>
                <a:tab pos="13716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Good nutrition is essential for normal growth and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development</a:t>
            </a:r>
            <a:endParaRPr lang="en-US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eaLnBrk="0" hangingPunct="0">
              <a:tabLst>
                <a:tab pos="1371600" algn="l"/>
              </a:tabLst>
            </a:pPr>
            <a:endParaRPr lang="en-CA" sz="2800" dirty="0">
              <a:cs typeface="Arial" charset="0"/>
              <a:sym typeface="Webdings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188" y="1575103"/>
            <a:ext cx="7921625" cy="413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ctr">
            <a:spAutoFit/>
          </a:bodyPr>
          <a:lstStyle/>
          <a:p>
            <a:pPr>
              <a:tabLst>
                <a:tab pos="1371600" algn="l"/>
              </a:tabLst>
              <a:defRPr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Nutritional requirements are in 3 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categories</a:t>
            </a:r>
            <a:endParaRPr lang="en-US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eaLnBrk="0" hangingPunct="0">
              <a:tabLst>
                <a:tab pos="1371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457200" indent="-457200" eaLnBrk="0" hangingPunct="0">
              <a:buFontTx/>
              <a:buAutoNum type="arabicPeriod"/>
              <a:tabLst>
                <a:tab pos="1371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Energy/Calorie</a:t>
            </a:r>
            <a:endParaRPr lang="en-US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228600" indent="-228600" eaLnBrk="0" hangingPunct="0">
              <a:tabLst>
                <a:tab pos="1371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eaLnBrk="0" hangingPunct="0"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Energy expenditures</a:t>
            </a:r>
          </a:p>
          <a:p>
            <a:pPr eaLnBrk="0" hangingPunct="0">
              <a:tabLst>
                <a:tab pos="1371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1165225" lvl="2" indent="-250825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Basal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metabolic rate</a:t>
            </a: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1165225" lvl="2" indent="-250825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ctivity </a:t>
            </a: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1165225" lvl="2" indent="-250825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R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equirements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for thermoregulation</a:t>
            </a:r>
            <a:endParaRPr lang="en-CA" sz="2400" dirty="0">
              <a:solidFill>
                <a:srgbClr val="000000"/>
              </a:solidFill>
              <a:latin typeface="+mj-lt"/>
              <a:sym typeface="Webdings" pitchFamily="18" charset="2"/>
            </a:endParaRPr>
          </a:p>
          <a:p>
            <a:pPr marL="1165225" lvl="2" indent="-250825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E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sym typeface="Webdings" pitchFamily="18" charset="2"/>
              </a:rPr>
              <a:t>nergy </a:t>
            </a:r>
            <a:r>
              <a:rPr lang="en-US" sz="2400" dirty="0">
                <a:solidFill>
                  <a:srgbClr val="000000"/>
                </a:solidFill>
                <a:latin typeface="+mj-lt"/>
                <a:sym typeface="Webdings" pitchFamily="18" charset="2"/>
              </a:rPr>
              <a:t>costs for digestion and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11188" y="2246669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Energy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sources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>
              <a:tabLst>
                <a:tab pos="1371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Fat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rotein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C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arbohydrates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1371600" algn="l"/>
              </a:tabLst>
              <a:defRPr/>
            </a:pP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1371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Newborn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excretion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Fecal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and urinary loses, heat lost by radiation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and/or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evaporation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428625" y="44624"/>
            <a:ext cx="8229600" cy="1143000"/>
          </a:xfrm>
        </p:spPr>
        <p:txBody>
          <a:bodyPr/>
          <a:lstStyle/>
          <a:p>
            <a:r>
              <a:rPr lang="en-CA" dirty="0" smtClean="0"/>
              <a:t>Thermoregulation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D</a:t>
            </a:r>
            <a:r>
              <a:rPr lang="en-US" sz="2400" dirty="0" smtClean="0">
                <a:latin typeface="+mj-lt"/>
              </a:rPr>
              <a:t>efined </a:t>
            </a:r>
            <a:r>
              <a:rPr lang="en-US" sz="2400" dirty="0">
                <a:latin typeface="+mj-lt"/>
              </a:rPr>
              <a:t>as the maintenance of equality between heat dissipation and heat production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N</a:t>
            </a:r>
            <a:r>
              <a:rPr lang="en-US" sz="2400" dirty="0" smtClean="0">
                <a:latin typeface="+mj-lt"/>
              </a:rPr>
              <a:t>eonates are very </a:t>
            </a:r>
            <a:r>
              <a:rPr lang="en-US" sz="2400" dirty="0">
                <a:latin typeface="+mj-lt"/>
              </a:rPr>
              <a:t>vulnerable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I</a:t>
            </a:r>
            <a:r>
              <a:rPr lang="en-US" sz="2400" dirty="0" smtClean="0">
                <a:latin typeface="+mj-lt"/>
              </a:rPr>
              <a:t>deal </a:t>
            </a:r>
            <a:r>
              <a:rPr lang="en-US" sz="2400" dirty="0">
                <a:latin typeface="+mj-lt"/>
              </a:rPr>
              <a:t>is core of 37 degrees 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M</a:t>
            </a:r>
            <a:r>
              <a:rPr lang="en-US" sz="2400" dirty="0" smtClean="0">
                <a:latin typeface="+mj-lt"/>
              </a:rPr>
              <a:t>ust </a:t>
            </a:r>
            <a:r>
              <a:rPr lang="en-US" sz="2400" dirty="0">
                <a:latin typeface="+mj-lt"/>
              </a:rPr>
              <a:t>be closely monitored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M</a:t>
            </a:r>
            <a:r>
              <a:rPr lang="en-US" sz="2400" dirty="0" smtClean="0">
                <a:latin typeface="+mj-lt"/>
              </a:rPr>
              <a:t>ust </a:t>
            </a:r>
            <a:r>
              <a:rPr lang="en-US" sz="2400" dirty="0">
                <a:latin typeface="+mj-lt"/>
              </a:rPr>
              <a:t>be placed in a proper thermal environment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latin typeface="+mj-lt"/>
              </a:rPr>
              <a:t>K</a:t>
            </a:r>
            <a:r>
              <a:rPr lang="en-US" sz="2400" dirty="0" smtClean="0">
                <a:latin typeface="+mj-lt"/>
              </a:rPr>
              <a:t>eep </a:t>
            </a:r>
            <a:r>
              <a:rPr lang="en-US" sz="2400" dirty="0">
                <a:latin typeface="+mj-lt"/>
              </a:rPr>
              <a:t>metabolic rate and oxygen consumption at a minimum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63" y="1285875"/>
            <a:ext cx="8001000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Newborn </a:t>
            </a:r>
            <a:r>
              <a:rPr lang="en-CA" sz="2400" dirty="0" smtClean="0">
                <a:solidFill>
                  <a:srgbClr val="000000"/>
                </a:solidFill>
                <a:latin typeface="+mj-lt"/>
              </a:rPr>
              <a:t>requirements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Water				</a:t>
            </a:r>
            <a:r>
              <a:rPr lang="en-CA" sz="2400" dirty="0" smtClean="0">
                <a:solidFill>
                  <a:srgbClr val="000000"/>
                </a:solidFill>
                <a:latin typeface="+mj-lt"/>
              </a:rPr>
              <a:t>140-150 </a:t>
            </a:r>
            <a:r>
              <a:rPr lang="en-CA" sz="2400" dirty="0">
                <a:solidFill>
                  <a:srgbClr val="000000"/>
                </a:solidFill>
                <a:latin typeface="+mj-lt"/>
              </a:rPr>
              <a:t>mL/Kg/day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Calories			100-120 kcal/Kg/day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Protein			</a:t>
            </a:r>
            <a:r>
              <a:rPr lang="en-CA" sz="2400" dirty="0" smtClean="0">
                <a:solidFill>
                  <a:srgbClr val="000000"/>
                </a:solidFill>
                <a:latin typeface="+mj-lt"/>
              </a:rPr>
              <a:t>  7-16</a:t>
            </a:r>
            <a:r>
              <a:rPr lang="en-CA" sz="2400" dirty="0">
                <a:solidFill>
                  <a:srgbClr val="000000"/>
                </a:solidFill>
                <a:latin typeface="+mj-lt"/>
              </a:rPr>
              <a:t>% of calories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Fat			          </a:t>
            </a:r>
            <a:r>
              <a:rPr lang="en-CA" sz="2400" dirty="0" smtClean="0">
                <a:solidFill>
                  <a:srgbClr val="000000"/>
                </a:solidFill>
                <a:latin typeface="+mj-lt"/>
              </a:rPr>
              <a:t> 35-55</a:t>
            </a:r>
            <a:r>
              <a:rPr lang="en-CA" sz="2400" dirty="0">
                <a:solidFill>
                  <a:srgbClr val="000000"/>
                </a:solidFill>
                <a:latin typeface="+mj-lt"/>
              </a:rPr>
              <a:t>% of calories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2400" dirty="0">
                <a:solidFill>
                  <a:srgbClr val="000000"/>
                </a:solidFill>
                <a:latin typeface="+mj-lt"/>
              </a:rPr>
              <a:t>Carbohydrates		35-65% of calories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11188" y="1962655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8001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2. Minerals and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solutes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800100" algn="l"/>
              </a:tabLst>
            </a:pPr>
            <a:r>
              <a:rPr lang="fr-CA" sz="2400" dirty="0" smtClean="0">
                <a:solidFill>
                  <a:srgbClr val="000000"/>
                </a:solidFill>
                <a:latin typeface="+mj-lt"/>
              </a:rPr>
              <a:t>Sodium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, potassium, </a:t>
            </a:r>
            <a:r>
              <a:rPr lang="fr-CA" sz="2400" dirty="0" err="1">
                <a:solidFill>
                  <a:srgbClr val="000000"/>
                </a:solidFill>
                <a:latin typeface="+mj-lt"/>
              </a:rPr>
              <a:t>chloride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, calcium, </a:t>
            </a:r>
            <a:r>
              <a:rPr lang="fr-CA" sz="2400" dirty="0" err="1" smtClean="0">
                <a:solidFill>
                  <a:srgbClr val="000000"/>
                </a:solidFill>
                <a:latin typeface="+mj-lt"/>
              </a:rPr>
              <a:t>phosphorus</a:t>
            </a:r>
            <a:r>
              <a:rPr lang="fr-CA" sz="2400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fr-CA" sz="2400" dirty="0">
                <a:solidFill>
                  <a:srgbClr val="000000"/>
                </a:solidFill>
                <a:latin typeface="+mj-lt"/>
              </a:rPr>
              <a:t>etc.</a:t>
            </a:r>
          </a:p>
          <a:p>
            <a:pPr eaLnBrk="0" hangingPunct="0">
              <a:buFontTx/>
              <a:buChar char="-"/>
              <a:tabLst>
                <a:tab pos="800100" algn="l"/>
              </a:tabLst>
            </a:pPr>
            <a:endParaRPr lang="fr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buFontTx/>
              <a:buChar char="-"/>
              <a:tabLst>
                <a:tab pos="800100" algn="l"/>
              </a:tabLst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8001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3. Vitamins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8001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 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Essential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for normal metabolism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8001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 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Vitamins C, K, A, E,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and D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8001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 Water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is also a consideration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11188" y="2566059"/>
            <a:ext cx="79216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Monitoring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>
              <a:buFontTx/>
              <a:buChar char="•"/>
              <a:tabLst>
                <a:tab pos="228600" algn="l"/>
              </a:tabLst>
              <a:defRPr/>
            </a:pP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marL="176213" indent="-176213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Measurements of body weight, length, and head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circumference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(plotted on growth charts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)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76213" indent="-176213" eaLnBrk="0" hangingPunct="0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Serum electrolytes, calcium, phosphorus, albumin, and hemoglobin monitored for dietary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deficiencies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endParaRPr lang="en-CA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11188" y="2190363"/>
            <a:ext cx="7921625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tabLst>
                <a:tab pos="228600" algn="l"/>
              </a:tabLst>
              <a:defRPr/>
            </a:pPr>
            <a:endParaRPr lang="en-CA" sz="2800" dirty="0"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Premature GI tract =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Problems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with carbohydrate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absorption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because of lactase deficiency and  fat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malabsorption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(Due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to small size of the bile acid pool and the lack of pancreatic lipase)</a:t>
            </a:r>
          </a:p>
          <a:p>
            <a:pPr marL="182563" indent="-182563"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Suck and swallow reflexes develop at 34 weeks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188" y="2247537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2286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Feeding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via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NG,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OG, and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gastrostomy tubes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Vagal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stimulation may cause  apnea or </a:t>
            </a:r>
            <a:r>
              <a:rPr lang="en-US" sz="2400" dirty="0" err="1">
                <a:solidFill>
                  <a:srgbClr val="000000"/>
                </a:solidFill>
                <a:latin typeface="+mj-lt"/>
              </a:rPr>
              <a:t>bradycardia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>
              <a:buFont typeface="Arial" charset="0"/>
              <a:buChar char="•"/>
              <a:tabLst>
                <a:tab pos="228600" algn="l"/>
              </a:tabLst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buFont typeface="Arial" charset="0"/>
              <a:buChar char="•"/>
              <a:tabLst>
                <a:tab pos="22860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Enteral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vs. 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parenteral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TPN (Total </a:t>
            </a:r>
            <a:r>
              <a:rPr lang="en-US" sz="2400" dirty="0" err="1" smtClean="0">
                <a:solidFill>
                  <a:srgbClr val="000000"/>
                </a:solidFill>
                <a:latin typeface="+mj-lt"/>
              </a:rPr>
              <a:t>Parenteral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Nutrition) </a:t>
            </a:r>
            <a:r>
              <a:rPr lang="en-CA" sz="2400" dirty="0" smtClean="0"/>
              <a:t>–</a:t>
            </a:r>
            <a:r>
              <a:rPr lang="en-CA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All calories and nutrients provided via IV</a:t>
            </a:r>
          </a:p>
          <a:p>
            <a:pPr eaLnBrk="0" hangingPunct="0">
              <a:tabLst>
                <a:tab pos="228600" algn="l"/>
              </a:tabLst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Close attention needs to be paid to adequate nutrition in the critically ill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neonate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188" y="516699"/>
            <a:ext cx="7921625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r>
              <a:rPr lang="en-US" sz="3200" dirty="0" smtClean="0">
                <a:solidFill>
                  <a:schemeClr val="bg1"/>
                </a:solidFill>
                <a:latin typeface="+mj-lt"/>
              </a:rPr>
              <a:t>				</a:t>
            </a:r>
            <a:r>
              <a:rPr lang="en-US" sz="4000" dirty="0" smtClean="0">
                <a:solidFill>
                  <a:schemeClr val="bg1"/>
                </a:solidFill>
                <a:latin typeface="+mj-lt"/>
              </a:rPr>
              <a:t>Metabolism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  <a:p>
            <a:pPr>
              <a:tabLst>
                <a:tab pos="228600" algn="l"/>
              </a:tabLst>
              <a:defRPr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Metabolic rate is high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in newborns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 typeface="Arial" pitchFamily="34" charset="0"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I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nfants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have greater O</a:t>
            </a:r>
            <a:r>
              <a:rPr lang="en-US" sz="2400" baseline="-25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requirements proportional to body size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100cal/kg,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then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this decreases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to 40 to 50cal/kg in adults</a:t>
            </a:r>
          </a:p>
          <a:p>
            <a:pPr marL="182563" indent="-182563"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Metabolism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affects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neonate’s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response to pharmacologic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agents,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resulting in each patient having dramatically different reactions to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medications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There are no definitive dosages or frequencies of administration.  Each time a drug is given, the dosage must be adjusted for the individual patient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requirements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11188" y="1050558"/>
            <a:ext cx="792162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Other factors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endParaRPr lang="en-US" sz="2400" dirty="0" smtClean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Neonates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have a large amount of skin surface area for their body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weight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Term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0.07m /kg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28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week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0.15m /kg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182563" indent="-182563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dult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male </a:t>
            </a:r>
            <a:r>
              <a:rPr lang="en-CA" sz="2400" dirty="0" smtClean="0"/>
              <a:t>–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0.02m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/kg</a:t>
            </a:r>
          </a:p>
          <a:p>
            <a:pPr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Infants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are very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prone to heat loss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and resultant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cold stress</a:t>
            </a:r>
            <a:r>
              <a:rPr lang="en-CA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because 80% of body weight is water.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 The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water is mainly found in extracellular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spaces,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and fluid balance is precarious.</a:t>
            </a:r>
          </a:p>
          <a:p>
            <a:pPr eaLnBrk="0" hangingPunct="0">
              <a:tabLst>
                <a:tab pos="2286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228600" algn="l"/>
              </a:tabLst>
              <a:defRPr/>
            </a:pPr>
            <a:r>
              <a:rPr lang="en-US" sz="2400" dirty="0" err="1">
                <a:solidFill>
                  <a:srgbClr val="000000"/>
                </a:solidFill>
                <a:latin typeface="+mj-lt"/>
              </a:rPr>
              <a:t>Overhydration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and dehydration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can be difficult to avoid.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4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4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4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4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48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ctrTitle" idx="4294967295"/>
          </p:nvPr>
        </p:nvSpPr>
        <p:spPr>
          <a:xfrm>
            <a:off x="-32048" y="-99392"/>
            <a:ext cx="7772400" cy="1470025"/>
          </a:xfrm>
        </p:spPr>
        <p:txBody>
          <a:bodyPr/>
          <a:lstStyle/>
          <a:p>
            <a:r>
              <a:rPr lang="en-CA" sz="6000" b="0" dirty="0" smtClean="0"/>
              <a:t>Jaundice </a:t>
            </a:r>
          </a:p>
        </p:txBody>
      </p:sp>
      <p:pic>
        <p:nvPicPr>
          <p:cNvPr id="40963" name="Picture 2" descr="http://kidshealth.org/parent/pregnancy_newborn/common/images_70439/1049311006403.jaundiceBA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44529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7215188" y="578643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>
                <a:latin typeface="Calibri" pitchFamily="34" charset="0"/>
              </a:rPr>
              <a:t>NAIT – RET 203</a:t>
            </a:r>
          </a:p>
          <a:p>
            <a:r>
              <a:rPr lang="en-CA">
                <a:latin typeface="Calibri" pitchFamily="34" charset="0"/>
              </a:rPr>
              <a:t>Angie Depner RRT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b="0" dirty="0" smtClean="0"/>
              <a:t>Jaundice (Severe = </a:t>
            </a:r>
            <a:r>
              <a:rPr lang="en-US" b="0" dirty="0" err="1" smtClean="0"/>
              <a:t>Kernicterus</a:t>
            </a:r>
            <a:r>
              <a:rPr lang="en-US" b="0" dirty="0" smtClean="0"/>
              <a:t>)</a:t>
            </a:r>
            <a:endParaRPr lang="en-CA" b="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Y</a:t>
            </a:r>
            <a:r>
              <a:rPr lang="en-US" sz="2600" kern="1200" dirty="0" smtClean="0">
                <a:latin typeface="+mj-lt"/>
              </a:rPr>
              <a:t>ellowish-orange </a:t>
            </a:r>
            <a:r>
              <a:rPr lang="en-US" sz="2600" kern="1200" dirty="0">
                <a:latin typeface="+mj-lt"/>
              </a:rPr>
              <a:t>skin </a:t>
            </a:r>
            <a:r>
              <a:rPr lang="en-US" sz="2600" kern="1200" dirty="0" err="1" smtClean="0">
                <a:latin typeface="+mj-lt"/>
              </a:rPr>
              <a:t>colour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that accompanies </a:t>
            </a:r>
            <a:r>
              <a:rPr lang="en-US" sz="2600" kern="1200" dirty="0">
                <a:latin typeface="+mj-lt"/>
                <a:sym typeface="Symbol"/>
              </a:rPr>
              <a:t></a:t>
            </a:r>
            <a:r>
              <a:rPr lang="en-US" sz="2600" kern="1200" dirty="0">
                <a:latin typeface="+mj-lt"/>
              </a:rPr>
              <a:t> levels of </a:t>
            </a:r>
            <a:r>
              <a:rPr lang="en-US" sz="2600" kern="1200" dirty="0" err="1">
                <a:latin typeface="+mj-lt"/>
              </a:rPr>
              <a:t>bilirubin</a:t>
            </a:r>
            <a:r>
              <a:rPr lang="en-US" sz="2600" kern="1200" dirty="0">
                <a:latin typeface="+mj-lt"/>
              </a:rPr>
              <a:t> (</a:t>
            </a:r>
            <a:r>
              <a:rPr lang="en-US" sz="2600" kern="1200" dirty="0" err="1">
                <a:latin typeface="+mj-lt"/>
              </a:rPr>
              <a:t>hyperbilirubinemia</a:t>
            </a:r>
            <a:r>
              <a:rPr lang="en-US" sz="2600" kern="1200" dirty="0">
                <a:latin typeface="+mj-lt"/>
              </a:rPr>
              <a:t>)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N</a:t>
            </a:r>
            <a:r>
              <a:rPr lang="en-US" sz="2600" kern="1200" dirty="0" smtClean="0">
                <a:latin typeface="+mj-lt"/>
              </a:rPr>
              <a:t>ormal </a:t>
            </a:r>
            <a:r>
              <a:rPr lang="en-US" sz="2600" kern="1200" dirty="0">
                <a:latin typeface="+mj-lt"/>
              </a:rPr>
              <a:t>levels of total </a:t>
            </a:r>
            <a:r>
              <a:rPr lang="en-US" sz="2600" kern="1200" dirty="0" err="1">
                <a:latin typeface="+mj-lt"/>
              </a:rPr>
              <a:t>bilirubin</a:t>
            </a:r>
            <a:r>
              <a:rPr lang="en-US" sz="2600" kern="1200" dirty="0">
                <a:latin typeface="+mj-lt"/>
              </a:rPr>
              <a:t> are 0.1mg/dl to 1mg/dl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>
                <a:latin typeface="+mj-lt"/>
              </a:rPr>
              <a:t>M</a:t>
            </a:r>
            <a:r>
              <a:rPr lang="en-US" sz="2600" kern="1200" dirty="0" smtClean="0">
                <a:latin typeface="+mj-lt"/>
              </a:rPr>
              <a:t>ost </a:t>
            </a:r>
            <a:r>
              <a:rPr lang="en-US" sz="2600" kern="1200" dirty="0" err="1">
                <a:latin typeface="+mj-lt"/>
              </a:rPr>
              <a:t>bilirubin</a:t>
            </a:r>
            <a:r>
              <a:rPr lang="en-US" sz="2600" kern="1200" dirty="0">
                <a:latin typeface="+mj-lt"/>
              </a:rPr>
              <a:t> comes from the breakdown of old red blood cells (</a:t>
            </a:r>
            <a:r>
              <a:rPr lang="en-US" sz="2600" kern="1200" dirty="0" err="1">
                <a:latin typeface="+mj-lt"/>
              </a:rPr>
              <a:t>rbc</a:t>
            </a:r>
            <a:r>
              <a:rPr lang="en-US" sz="2600" kern="1200" dirty="0">
                <a:latin typeface="+mj-lt"/>
              </a:rPr>
              <a:t>)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 smtClean="0">
                <a:latin typeface="+mj-lt"/>
              </a:rPr>
              <a:t>Levels </a:t>
            </a:r>
            <a:r>
              <a:rPr lang="en-US" sz="2600" kern="1200" dirty="0">
                <a:latin typeface="+mj-lt"/>
              </a:rPr>
              <a:t>peak 3 </a:t>
            </a:r>
            <a:r>
              <a:rPr lang="en-US" sz="2600" kern="1200" dirty="0" smtClean="0">
                <a:latin typeface="+mj-lt"/>
              </a:rPr>
              <a:t>- </a:t>
            </a:r>
            <a:r>
              <a:rPr lang="en-US" sz="2600" kern="1200" dirty="0">
                <a:latin typeface="+mj-lt"/>
              </a:rPr>
              <a:t>4 days (term) 5 </a:t>
            </a:r>
            <a:r>
              <a:rPr lang="en-US" sz="2600" kern="1200" dirty="0" smtClean="0">
                <a:latin typeface="+mj-lt"/>
              </a:rPr>
              <a:t>- </a:t>
            </a:r>
            <a:r>
              <a:rPr lang="en-US" sz="2600" kern="1200" dirty="0">
                <a:latin typeface="+mj-lt"/>
              </a:rPr>
              <a:t>7 days (</a:t>
            </a:r>
            <a:r>
              <a:rPr lang="en-US" sz="2600" kern="1200" dirty="0" err="1">
                <a:latin typeface="+mj-lt"/>
              </a:rPr>
              <a:t>prem</a:t>
            </a:r>
            <a:r>
              <a:rPr lang="en-US" sz="2600" kern="1200" dirty="0">
                <a:latin typeface="+mj-lt"/>
              </a:rPr>
              <a:t>)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 err="1" smtClean="0">
                <a:latin typeface="+mj-lt"/>
              </a:rPr>
              <a:t>Globin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portion → </a:t>
            </a:r>
            <a:r>
              <a:rPr lang="en-US" sz="2600" kern="1200" dirty="0" smtClean="0">
                <a:latin typeface="+mj-lt"/>
              </a:rPr>
              <a:t>Reused </a:t>
            </a:r>
            <a:r>
              <a:rPr lang="en-US" sz="2600" kern="1200" dirty="0">
                <a:latin typeface="+mj-lt"/>
              </a:rPr>
              <a:t>as a protein elsewhere in the </a:t>
            </a:r>
            <a:r>
              <a:rPr lang="en-US" sz="2600" kern="1200" dirty="0" smtClean="0">
                <a:latin typeface="+mj-lt"/>
              </a:rPr>
              <a:t>body</a:t>
            </a:r>
            <a:endParaRPr lang="en-CA" sz="2600" kern="1200" dirty="0" smtClean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 err="1" smtClean="0">
                <a:latin typeface="+mj-lt"/>
              </a:rPr>
              <a:t>Heme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portion → </a:t>
            </a:r>
            <a:r>
              <a:rPr lang="en-US" sz="2600" kern="1200" dirty="0" smtClean="0">
                <a:latin typeface="+mj-lt"/>
              </a:rPr>
              <a:t>Source </a:t>
            </a:r>
            <a:r>
              <a:rPr lang="en-US" sz="2600" kern="1200" dirty="0">
                <a:latin typeface="+mj-lt"/>
              </a:rPr>
              <a:t>of </a:t>
            </a:r>
            <a:r>
              <a:rPr lang="en-US" sz="2600" kern="1200" dirty="0" err="1">
                <a:latin typeface="+mj-lt"/>
              </a:rPr>
              <a:t>bilirubin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kern="1200" dirty="0" err="1">
                <a:latin typeface="+mj-lt"/>
              </a:rPr>
              <a:t>B</a:t>
            </a:r>
            <a:r>
              <a:rPr lang="en-US" sz="2600" kern="1200" dirty="0" err="1" smtClean="0">
                <a:latin typeface="+mj-lt"/>
              </a:rPr>
              <a:t>ilirubin</a:t>
            </a:r>
            <a:r>
              <a:rPr lang="en-US" sz="2600" kern="1200" dirty="0" smtClean="0">
                <a:latin typeface="+mj-lt"/>
              </a:rPr>
              <a:t> </a:t>
            </a:r>
            <a:r>
              <a:rPr lang="en-US" sz="2600" kern="1200" dirty="0">
                <a:latin typeface="+mj-lt"/>
              </a:rPr>
              <a:t>is a waste product and </a:t>
            </a:r>
            <a:r>
              <a:rPr lang="en-US" sz="2600" kern="1200" dirty="0" smtClean="0">
                <a:latin typeface="+mj-lt"/>
              </a:rPr>
              <a:t>is usually </a:t>
            </a:r>
            <a:r>
              <a:rPr lang="en-US" sz="2600" kern="1200" dirty="0">
                <a:latin typeface="+mj-lt"/>
              </a:rPr>
              <a:t>eliminated via the intestinal tract or the kidneys</a:t>
            </a:r>
            <a:endParaRPr lang="en-CA" sz="26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If bilirubin deposits in the brain </a:t>
            </a:r>
            <a:r>
              <a:rPr lang="en-US" sz="2400" kern="1200" dirty="0" smtClean="0">
                <a:latin typeface="+mj-lt"/>
              </a:rPr>
              <a:t>tissue, </a:t>
            </a:r>
            <a:r>
              <a:rPr lang="en-US" sz="2400" kern="1200" dirty="0">
                <a:latin typeface="+mj-lt"/>
              </a:rPr>
              <a:t>there is a danger of </a:t>
            </a:r>
            <a:r>
              <a:rPr lang="en-US" sz="2400" kern="1200" dirty="0" err="1" smtClean="0">
                <a:latin typeface="+mj-lt"/>
              </a:rPr>
              <a:t>kernicterus</a:t>
            </a:r>
            <a:r>
              <a:rPr lang="en-US" sz="2400" kern="1200" dirty="0" smtClean="0">
                <a:latin typeface="+mj-lt"/>
              </a:rPr>
              <a:t> (</a:t>
            </a:r>
            <a:r>
              <a:rPr lang="en-US" sz="2400" kern="1200" dirty="0" err="1" smtClean="0">
                <a:latin typeface="+mj-lt"/>
              </a:rPr>
              <a:t>Bilirubin</a:t>
            </a:r>
            <a:r>
              <a:rPr lang="en-US" sz="2400" kern="1200" dirty="0" smtClean="0">
                <a:latin typeface="+mj-lt"/>
              </a:rPr>
              <a:t> </a:t>
            </a:r>
            <a:r>
              <a:rPr lang="en-US" sz="2400" kern="1200" dirty="0">
                <a:latin typeface="+mj-lt"/>
              </a:rPr>
              <a:t>encephalopathy)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Jaundice occurs in </a:t>
            </a:r>
            <a:r>
              <a:rPr lang="en-US" sz="2400" kern="1200" dirty="0" smtClean="0">
                <a:latin typeface="+mj-lt"/>
              </a:rPr>
              <a:t>25 - 50</a:t>
            </a:r>
            <a:r>
              <a:rPr lang="en-US" sz="2400" kern="1200" dirty="0">
                <a:latin typeface="+mj-lt"/>
              </a:rPr>
              <a:t>% of all term newborns (higher in preemies</a:t>
            </a:r>
            <a:r>
              <a:rPr lang="en-US" sz="2400" kern="1200" dirty="0" smtClean="0">
                <a:latin typeface="+mj-lt"/>
              </a:rPr>
              <a:t>), and </a:t>
            </a:r>
            <a:r>
              <a:rPr lang="en-US" sz="2400" kern="1200" dirty="0">
                <a:latin typeface="+mj-lt"/>
              </a:rPr>
              <a:t>appears when bilirubin levels exceed 4 to 6 </a:t>
            </a:r>
            <a:r>
              <a:rPr lang="en-US" sz="2400" kern="1200" dirty="0" smtClean="0">
                <a:latin typeface="+mj-lt"/>
              </a:rPr>
              <a:t>mg/dl</a:t>
            </a:r>
            <a:endParaRPr lang="en-US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Two </a:t>
            </a:r>
            <a:r>
              <a:rPr lang="en-US" sz="2400" kern="1200" dirty="0" smtClean="0">
                <a:latin typeface="+mj-lt"/>
              </a:rPr>
              <a:t>types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Physiologic (normal)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Pathologic</a:t>
            </a:r>
            <a:endParaRPr lang="en-CA" sz="2400" kern="1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188" y="2212414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11430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Thermoneutrality depends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on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>
              <a:tabLst>
                <a:tab pos="11430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 typeface="Courier New" pitchFamily="49" charset="0"/>
              <a:buChar char="o"/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Metabolic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rate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 typeface="Courier New" pitchFamily="49" charset="0"/>
              <a:buChar char="o"/>
              <a:tabLst>
                <a:tab pos="11430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G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estational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age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 typeface="Courier New" pitchFamily="49" charset="0"/>
              <a:buChar char="o"/>
              <a:tabLst>
                <a:tab pos="11430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W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eight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eaLnBrk="0" hangingPunct="0">
              <a:tabLst>
                <a:tab pos="1143000" algn="l"/>
              </a:tabLst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dults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shiver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355600" indent="-355600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N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ewborns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do not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shiver;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they metabolize brown fat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 idx="4294967295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n-CA" b="0" dirty="0" smtClean="0"/>
              <a:t>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124744"/>
            <a:ext cx="8229600" cy="4525963"/>
          </a:xfrm>
        </p:spPr>
        <p:txBody>
          <a:bodyPr rtlCol="0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/>
              <a:t>Destruction of RBC</a:t>
            </a:r>
            <a:endParaRPr lang="en-CA" sz="96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>
                <a:sym typeface="Symbol"/>
              </a:rPr>
              <a:t></a:t>
            </a:r>
            <a:endParaRPr lang="en-CA" sz="96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/>
              <a:t>Enzymes reduce the HGB and produce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600" kern="1200" dirty="0"/>
              <a:t>C</a:t>
            </a:r>
            <a:r>
              <a:rPr lang="en-US" sz="9600" kern="1200" dirty="0" smtClean="0"/>
              <a:t>arbon </a:t>
            </a:r>
            <a:r>
              <a:rPr lang="en-US" sz="9600" kern="1200" dirty="0"/>
              <a:t>monoxide</a:t>
            </a:r>
            <a:endParaRPr lang="en-CA" sz="9600" kern="1200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600" kern="1200" dirty="0" err="1"/>
              <a:t>B</a:t>
            </a:r>
            <a:r>
              <a:rPr lang="en-US" sz="9600" kern="1200" dirty="0" err="1" smtClean="0"/>
              <a:t>ilirubin</a:t>
            </a:r>
            <a:r>
              <a:rPr lang="en-US" sz="9600" kern="1200" dirty="0" smtClean="0"/>
              <a:t> </a:t>
            </a:r>
            <a:r>
              <a:rPr lang="en-US" sz="9600" kern="1200" dirty="0"/>
              <a:t>(</a:t>
            </a:r>
            <a:r>
              <a:rPr lang="en-US" sz="9600" kern="1200" dirty="0" err="1"/>
              <a:t>unconjugated</a:t>
            </a:r>
            <a:r>
              <a:rPr lang="en-US" sz="9600" kern="1200" dirty="0"/>
              <a:t>) released in plasma and binds protein </a:t>
            </a:r>
            <a:r>
              <a:rPr lang="en-US" sz="9600" kern="1200" dirty="0" smtClean="0"/>
              <a:t>albumin; </a:t>
            </a:r>
            <a:r>
              <a:rPr lang="en-US" sz="9600" kern="1200" dirty="0"/>
              <a:t>it is carried in blood to the liver</a:t>
            </a:r>
          </a:p>
          <a:p>
            <a:pPr marL="982663" lvl="2" indent="-18256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kern="1200" dirty="0">
                <a:ea typeface="+mn-ea"/>
                <a:cs typeface="+mn-cs"/>
              </a:rPr>
              <a:t>In this form it is not </a:t>
            </a:r>
            <a:r>
              <a:rPr lang="en-US" sz="9600" kern="1200" dirty="0" smtClean="0">
                <a:ea typeface="+mn-ea"/>
                <a:cs typeface="+mn-cs"/>
              </a:rPr>
              <a:t>water-soluble </a:t>
            </a:r>
            <a:r>
              <a:rPr lang="en-US" sz="9600" kern="1200" dirty="0">
                <a:ea typeface="+mn-ea"/>
                <a:cs typeface="+mn-cs"/>
              </a:rPr>
              <a:t>but soluble in fatty tissue, especially brain </a:t>
            </a:r>
            <a:r>
              <a:rPr lang="en-US" sz="9600" kern="1200" dirty="0" smtClean="0">
                <a:ea typeface="+mn-ea"/>
                <a:cs typeface="+mn-cs"/>
              </a:rPr>
              <a:t>tissue</a:t>
            </a:r>
            <a:endParaRPr lang="en-US" sz="9600" kern="1200" dirty="0">
              <a:ea typeface="+mn-ea"/>
              <a:cs typeface="+mn-cs"/>
            </a:endParaRPr>
          </a:p>
          <a:p>
            <a:pPr marL="982663" lvl="2" indent="-18256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kern="1200" dirty="0">
                <a:ea typeface="+mn-ea"/>
                <a:cs typeface="+mn-cs"/>
              </a:rPr>
              <a:t>In the liver it is released from the </a:t>
            </a:r>
            <a:r>
              <a:rPr lang="en-US" sz="9600" kern="1200" dirty="0" smtClean="0">
                <a:ea typeface="+mn-ea"/>
                <a:cs typeface="+mn-cs"/>
              </a:rPr>
              <a:t>albumin, </a:t>
            </a:r>
            <a:r>
              <a:rPr lang="en-US" sz="9600" kern="1200" dirty="0">
                <a:ea typeface="+mn-ea"/>
                <a:cs typeface="+mn-cs"/>
              </a:rPr>
              <a:t>where it becomes conjugated and is now </a:t>
            </a:r>
            <a:r>
              <a:rPr lang="en-US" sz="9600" kern="1200" dirty="0" smtClean="0">
                <a:ea typeface="+mn-ea"/>
                <a:cs typeface="+mn-cs"/>
              </a:rPr>
              <a:t>water-soluble</a:t>
            </a:r>
            <a:endParaRPr lang="en-US" sz="9600" kern="1200" dirty="0">
              <a:ea typeface="+mn-ea"/>
              <a:cs typeface="+mn-cs"/>
            </a:endParaRPr>
          </a:p>
          <a:p>
            <a:pPr marL="982663" lvl="2" indent="-18256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kern="1200" dirty="0">
                <a:ea typeface="+mn-ea"/>
                <a:cs typeface="+mn-cs"/>
              </a:rPr>
              <a:t>Conjugated </a:t>
            </a:r>
            <a:r>
              <a:rPr lang="en-US" sz="9600" kern="1200" dirty="0" err="1">
                <a:ea typeface="+mn-ea"/>
                <a:cs typeface="+mn-cs"/>
              </a:rPr>
              <a:t>bilirubin</a:t>
            </a:r>
            <a:r>
              <a:rPr lang="en-US" sz="9600" kern="1200" dirty="0">
                <a:ea typeface="+mn-ea"/>
                <a:cs typeface="+mn-cs"/>
              </a:rPr>
              <a:t> is passed into the intestine through the </a:t>
            </a:r>
            <a:r>
              <a:rPr lang="en-US" sz="9600" kern="1200" dirty="0" err="1">
                <a:ea typeface="+mn-ea"/>
                <a:cs typeface="+mn-cs"/>
              </a:rPr>
              <a:t>biliary</a:t>
            </a:r>
            <a:r>
              <a:rPr lang="en-US" sz="9600" kern="1200" dirty="0">
                <a:ea typeface="+mn-ea"/>
                <a:cs typeface="+mn-cs"/>
              </a:rPr>
              <a:t> tree and </a:t>
            </a:r>
            <a:r>
              <a:rPr lang="en-US" sz="9600" kern="1200" dirty="0" smtClean="0">
                <a:ea typeface="+mn-ea"/>
                <a:cs typeface="+mn-cs"/>
              </a:rPr>
              <a:t>kidneys</a:t>
            </a:r>
            <a:endParaRPr lang="en-US" sz="9600" kern="1200" dirty="0">
              <a:ea typeface="+mn-ea"/>
              <a:cs typeface="+mn-cs"/>
            </a:endParaRPr>
          </a:p>
          <a:p>
            <a:pPr marL="982663" lvl="2" indent="-182563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kern="1200" dirty="0">
                <a:ea typeface="+mn-ea"/>
                <a:cs typeface="+mn-cs"/>
              </a:rPr>
              <a:t>The process of conjugating the </a:t>
            </a:r>
            <a:r>
              <a:rPr lang="en-US" sz="9600" kern="1200" dirty="0" err="1">
                <a:ea typeface="+mn-ea"/>
                <a:cs typeface="+mn-cs"/>
              </a:rPr>
              <a:t>bilirubin</a:t>
            </a:r>
            <a:r>
              <a:rPr lang="en-US" sz="9600" kern="1200" dirty="0">
                <a:ea typeface="+mn-ea"/>
                <a:cs typeface="+mn-cs"/>
              </a:rPr>
              <a:t> requires </a:t>
            </a:r>
            <a:r>
              <a:rPr lang="en-US" sz="9600" kern="1200" dirty="0" smtClean="0">
                <a:ea typeface="+mn-ea"/>
                <a:cs typeface="+mn-cs"/>
              </a:rPr>
              <a:t>oxygen </a:t>
            </a:r>
            <a:r>
              <a:rPr lang="en-US" sz="9600" kern="1200" dirty="0">
                <a:ea typeface="+mn-ea"/>
                <a:cs typeface="+mn-cs"/>
              </a:rPr>
              <a:t>and glucose, therefore </a:t>
            </a:r>
            <a:r>
              <a:rPr lang="en-US" sz="9600" kern="1200" dirty="0" smtClean="0">
                <a:ea typeface="+mn-ea"/>
                <a:cs typeface="+mn-cs"/>
              </a:rPr>
              <a:t>an </a:t>
            </a:r>
            <a:r>
              <a:rPr lang="en-US" sz="9600" kern="1200" dirty="0">
                <a:ea typeface="+mn-ea"/>
                <a:cs typeface="+mn-cs"/>
                <a:sym typeface="Symbol"/>
              </a:rPr>
              <a:t></a:t>
            </a:r>
            <a:r>
              <a:rPr lang="en-US" sz="9600" kern="1200" dirty="0">
                <a:ea typeface="+mn-ea"/>
                <a:cs typeface="+mn-cs"/>
              </a:rPr>
              <a:t> incidence of </a:t>
            </a:r>
            <a:r>
              <a:rPr lang="en-US" sz="9600" kern="1200" dirty="0" err="1">
                <a:ea typeface="+mn-ea"/>
                <a:cs typeface="+mn-cs"/>
              </a:rPr>
              <a:t>hyperbilirubinemia</a:t>
            </a:r>
            <a:r>
              <a:rPr lang="en-US" sz="9600" kern="1200" dirty="0">
                <a:ea typeface="+mn-ea"/>
                <a:cs typeface="+mn-cs"/>
              </a:rPr>
              <a:t> occurs with a disturbance in either </a:t>
            </a:r>
            <a:r>
              <a:rPr lang="en-US" sz="9600" kern="1200" dirty="0" smtClean="0">
                <a:ea typeface="+mn-ea"/>
                <a:cs typeface="+mn-cs"/>
              </a:rPr>
              <a:t>one</a:t>
            </a:r>
            <a:endParaRPr lang="en-CA" sz="9600" kern="1200" dirty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CA" b="0" dirty="0" smtClean="0"/>
              <a:t>Physiologic Jaundice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Very common due to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600" dirty="0" smtClean="0"/>
              <a:t>RBCs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Increased # 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Shorter life span (70 - 90 days)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Increased fragility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9600" dirty="0" smtClean="0"/>
              <a:t> 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9600" dirty="0" smtClean="0"/>
              <a:t>Immature liver enzyme system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This results in there being large amounts in the body and significant amounts to be reabsorbed in the intestine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The neonatal liver is unable to conjugate all of the excess </a:t>
            </a:r>
            <a:r>
              <a:rPr lang="en-US" sz="9600" dirty="0" err="1" smtClean="0"/>
              <a:t>bilirubin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50% in term newborns</a:t>
            </a:r>
            <a:endParaRPr lang="en-CA" sz="9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600" dirty="0" smtClean="0"/>
              <a:t>80% in preterm newborns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CA" b="0" dirty="0" smtClean="0"/>
              <a:t>Physiologic Jaundice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en-CA" dirty="0" smtClean="0"/>
          </a:p>
          <a:p>
            <a:pPr>
              <a:buFont typeface="Arial" charset="0"/>
              <a:buNone/>
            </a:pPr>
            <a:r>
              <a:rPr lang="en-US" sz="2400" dirty="0" smtClean="0"/>
              <a:t>Causes</a:t>
            </a:r>
            <a:endParaRPr lang="en-CA" sz="2400" dirty="0" smtClean="0"/>
          </a:p>
          <a:p>
            <a:r>
              <a:rPr lang="en-US" sz="2400" dirty="0" err="1" smtClean="0"/>
              <a:t>Materno</a:t>
            </a:r>
            <a:r>
              <a:rPr lang="en-US" sz="2400" dirty="0" smtClean="0"/>
              <a:t>-fetal blood incompatibilities</a:t>
            </a:r>
            <a:endParaRPr lang="en-CA" sz="2400" dirty="0" smtClean="0"/>
          </a:p>
          <a:p>
            <a:pPr lvl="1"/>
            <a:r>
              <a:rPr lang="en-US" sz="2400" dirty="0" smtClean="0"/>
              <a:t>Rh or ABO</a:t>
            </a:r>
            <a:endParaRPr lang="en-CA" sz="2400" dirty="0" smtClean="0"/>
          </a:p>
          <a:p>
            <a:r>
              <a:rPr lang="en-US" sz="2400" dirty="0" smtClean="0"/>
              <a:t>Fetal hemorrhages</a:t>
            </a:r>
            <a:endParaRPr lang="en-CA" sz="2400" dirty="0" smtClean="0"/>
          </a:p>
          <a:p>
            <a:r>
              <a:rPr lang="en-US" sz="2400" dirty="0" smtClean="0"/>
              <a:t>Bacterial and viral infections</a:t>
            </a:r>
            <a:endParaRPr lang="en-CA" sz="2400" dirty="0" smtClean="0"/>
          </a:p>
          <a:p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 idx="4294967295"/>
          </p:nvPr>
        </p:nvSpPr>
        <p:spPr>
          <a:xfrm>
            <a:off x="0" y="116632"/>
            <a:ext cx="8229600" cy="1143000"/>
          </a:xfrm>
        </p:spPr>
        <p:txBody>
          <a:bodyPr/>
          <a:lstStyle/>
          <a:p>
            <a:r>
              <a:rPr lang="en-CA" b="0" dirty="0" smtClean="0"/>
              <a:t>Pathologic Jaundice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8229600" cy="4729163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Common cause is </a:t>
            </a:r>
            <a:r>
              <a:rPr lang="en-US" dirty="0" err="1" smtClean="0"/>
              <a:t>Rh</a:t>
            </a:r>
            <a:r>
              <a:rPr lang="en-US" dirty="0" smtClean="0"/>
              <a:t>/ABO </a:t>
            </a:r>
            <a:r>
              <a:rPr lang="en-US" dirty="0" err="1" smtClean="0"/>
              <a:t>isoimmunization</a:t>
            </a: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3% in term newborns</a:t>
            </a: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16% in preterm newborns</a:t>
            </a: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Criteria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Jaundice appears within the first 24 hours following birth</a:t>
            </a: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Serum </a:t>
            </a:r>
            <a:r>
              <a:rPr lang="en-US" dirty="0" err="1" smtClean="0"/>
              <a:t>unconjugated</a:t>
            </a:r>
            <a:r>
              <a:rPr lang="en-US" dirty="0" smtClean="0"/>
              <a:t> (indirect) </a:t>
            </a:r>
            <a:r>
              <a:rPr lang="en-US" dirty="0" err="1" smtClean="0"/>
              <a:t>bilirubin</a:t>
            </a:r>
            <a:r>
              <a:rPr lang="en-US" dirty="0" smtClean="0"/>
              <a:t> &gt;13mg/dl (term)</a:t>
            </a: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    15mg/dl (</a:t>
            </a:r>
            <a:r>
              <a:rPr lang="en-US" dirty="0" err="1" smtClean="0"/>
              <a:t>prems</a:t>
            </a:r>
            <a:r>
              <a:rPr lang="en-US" dirty="0" smtClean="0"/>
              <a:t>)</a:t>
            </a: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3.    Indirect levels rise more than 5mg/dl in a 24-hr period</a:t>
            </a: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4.    Direct levels exceed 1.5mg/dl</a:t>
            </a:r>
            <a:endParaRPr lang="en-CA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AutoNum type="arabicPeriod" startAt="5"/>
              <a:defRPr/>
            </a:pPr>
            <a:r>
              <a:rPr lang="en-US" dirty="0" smtClean="0"/>
              <a:t>The jaundice persists beyond 7 days (term), and 14 in the   preemie</a:t>
            </a: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>
          <a:xfrm>
            <a:off x="20356" y="116632"/>
            <a:ext cx="8229600" cy="1143000"/>
          </a:xfrm>
        </p:spPr>
        <p:txBody>
          <a:bodyPr/>
          <a:lstStyle/>
          <a:p>
            <a:r>
              <a:rPr lang="en-CA" b="0" dirty="0" smtClean="0"/>
              <a:t>Complications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err="1" smtClean="0"/>
              <a:t>Kernicterus</a:t>
            </a:r>
            <a:r>
              <a:rPr lang="en-US" sz="2600" dirty="0" smtClean="0"/>
              <a:t> </a:t>
            </a:r>
            <a:endParaRPr lang="en-CA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smtClean="0"/>
              <a:t>Because of the high affinity for fat that </a:t>
            </a:r>
            <a:r>
              <a:rPr lang="en-US" sz="2600" dirty="0" err="1" smtClean="0"/>
              <a:t>unconjugated</a:t>
            </a:r>
            <a:r>
              <a:rPr lang="en-US" sz="2600" dirty="0" smtClean="0"/>
              <a:t> </a:t>
            </a:r>
            <a:r>
              <a:rPr lang="en-US" sz="2600" dirty="0" err="1" smtClean="0"/>
              <a:t>bilirubin</a:t>
            </a:r>
            <a:r>
              <a:rPr lang="en-US" sz="2600" dirty="0" smtClean="0"/>
              <a:t> possesses, in high levels it crosses the blood-brain barrier.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 smtClean="0"/>
              <a:t>This leads to</a:t>
            </a:r>
            <a:endParaRPr lang="en-CA" sz="26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Neurologic deficits </a:t>
            </a:r>
            <a:endParaRPr lang="en-CA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/>
              <a:t>Locomotor</a:t>
            </a:r>
            <a:r>
              <a:rPr lang="en-US" dirty="0" smtClean="0"/>
              <a:t> dysfunction</a:t>
            </a:r>
            <a:endParaRPr lang="en-CA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Cerebral palsy</a:t>
            </a:r>
            <a:endParaRPr lang="en-CA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Hearing impairments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>
          <a:xfrm>
            <a:off x="0" y="44624"/>
            <a:ext cx="8229600" cy="1143000"/>
          </a:xfrm>
        </p:spPr>
        <p:txBody>
          <a:bodyPr/>
          <a:lstStyle/>
          <a:p>
            <a:r>
              <a:rPr lang="en-CA" b="0" dirty="0" smtClean="0"/>
              <a:t>Complications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The exact level of bilirubin that will produce kernicterus is unknown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For this reason it is imperative that treatment start quickly and efficiently to prevent kernicterus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First question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Is the jaundice physiologic or pathologic?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CA" b="0" dirty="0" smtClean="0"/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124744"/>
            <a:ext cx="8229600" cy="55721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Phototherapy  (Blue fluorescent lights)</a:t>
            </a: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Breaks down </a:t>
            </a:r>
            <a:r>
              <a:rPr lang="en-US" sz="2800" dirty="0" err="1" smtClean="0"/>
              <a:t>bilirubin</a:t>
            </a:r>
            <a:r>
              <a:rPr lang="en-US" sz="2800" dirty="0" smtClean="0"/>
              <a:t> into water-soluble products that are easily excreted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Exchange transfusion</a:t>
            </a: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Two major indications</a:t>
            </a:r>
            <a:endParaRPr lang="en-CA" sz="2800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err="1" smtClean="0"/>
              <a:t>Hyperbilirubinemia</a:t>
            </a:r>
            <a:endParaRPr lang="en-CA" sz="2800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dirty="0" smtClean="0"/>
              <a:t>Anemia due to </a:t>
            </a:r>
            <a:r>
              <a:rPr lang="en-US" sz="2800" dirty="0" err="1" smtClean="0"/>
              <a:t>erythroblastosis</a:t>
            </a:r>
            <a:r>
              <a:rPr lang="en-US" sz="2800" dirty="0" smtClean="0"/>
              <a:t> </a:t>
            </a:r>
            <a:r>
              <a:rPr lang="en-US" sz="2800" dirty="0" err="1" smtClean="0"/>
              <a:t>fetalis</a:t>
            </a:r>
            <a:endParaRPr lang="en-US" sz="2800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/>
              <a:t>Pharmaceuticals</a:t>
            </a: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/>
              <a:t>Phenobarbitol</a:t>
            </a:r>
            <a:r>
              <a:rPr lang="en-US" sz="2800" dirty="0" smtClean="0"/>
              <a:t> – Increases </a:t>
            </a:r>
            <a:r>
              <a:rPr lang="en-US" sz="2800" dirty="0" err="1" smtClean="0"/>
              <a:t>bilirubin</a:t>
            </a:r>
            <a:r>
              <a:rPr lang="en-US" sz="2800" dirty="0" smtClean="0"/>
              <a:t> conjugation and excretion</a:t>
            </a: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Albumin – Increases capacity of the blood to transport </a:t>
            </a:r>
            <a:r>
              <a:rPr lang="en-US" sz="2800" dirty="0" err="1" smtClean="0"/>
              <a:t>unconjugated</a:t>
            </a:r>
            <a:r>
              <a:rPr lang="en-US" sz="2800" dirty="0" smtClean="0"/>
              <a:t> </a:t>
            </a:r>
            <a:r>
              <a:rPr lang="en-US" sz="2800" dirty="0" err="1" smtClean="0"/>
              <a:t>bilirubin</a:t>
            </a:r>
            <a:r>
              <a:rPr lang="en-US" sz="2800" dirty="0" smtClean="0"/>
              <a:t> to the liver</a:t>
            </a:r>
            <a:endParaRPr lang="en-CA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http://t1.gstatic.com/images?q=tbn:P3Z1THcDX3BjSM:http://static.flickr.com/30/56374887_6d349533b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0160" y="4077072"/>
            <a:ext cx="1130026" cy="168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8" descr="http://www.wales.nhs.uk/sites3/documents/443/Phototherapy%20mont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8" y="1571625"/>
            <a:ext cx="37909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10" descr="http://www.miraclewalk.com/images/content/pagebuilder/152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268760"/>
            <a:ext cx="2129557" cy="2508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ctrTitle" idx="4294967295"/>
          </p:nvPr>
        </p:nvSpPr>
        <p:spPr>
          <a:xfrm>
            <a:off x="-17685" y="-27384"/>
            <a:ext cx="9036496" cy="1470025"/>
          </a:xfrm>
        </p:spPr>
        <p:txBody>
          <a:bodyPr/>
          <a:lstStyle/>
          <a:p>
            <a:r>
              <a:rPr lang="en-CA" sz="4800" b="0" dirty="0" smtClean="0"/>
              <a:t>Fluid and Electrolyte Balance</a:t>
            </a:r>
          </a:p>
        </p:txBody>
      </p:sp>
      <p:pic>
        <p:nvPicPr>
          <p:cNvPr id="52227" name="Picture 3" descr="C:\Users\Bluekuchen\AppData\Local\Microsoft\Windows\Temporary Internet Files\Content.IE5\KGRI2TQS\MPj0409268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98884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 idx="4294967295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n-CA" b="0" dirty="0" smtClean="0"/>
              <a:t>Fluid Balance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/>
              <a:t>Most fetuses are born in reasonable fluid balance for their </a:t>
            </a:r>
            <a:r>
              <a:rPr lang="en-US" sz="2600" dirty="0" smtClean="0"/>
              <a:t>gestation</a:t>
            </a:r>
            <a:endParaRPr lang="en-CA" sz="26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/>
              <a:t>Neonatal regulatory mechanism, combined with medical </a:t>
            </a:r>
            <a:r>
              <a:rPr lang="en-US" sz="2600" dirty="0" smtClean="0"/>
              <a:t>interventions, </a:t>
            </a:r>
            <a:r>
              <a:rPr lang="en-US" sz="2600" dirty="0"/>
              <a:t>to achieve </a:t>
            </a:r>
            <a:r>
              <a:rPr lang="en-US" sz="2600" dirty="0" smtClean="0"/>
              <a:t>balance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600" dirty="0" smtClean="0"/>
              <a:t>Definition of an electrolyte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 smtClean="0"/>
              <a:t>    Compounds that dissolve in water and separate into charged particles (ions) that are capable of conducting an electric current</a:t>
            </a:r>
            <a:endParaRPr lang="en-CA" sz="2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 smtClean="0"/>
              <a:t>Regulatory Mechanisms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dirty="0" smtClean="0">
                <a:latin typeface="+mj-lt"/>
              </a:rPr>
              <a:t>Three components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>
              <a:latin typeface="+mj-lt"/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Sensory system for monitoring temperature </a:t>
            </a:r>
            <a:endParaRPr lang="en-CA" sz="2400" dirty="0">
              <a:latin typeface="+mj-lt"/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Central system to keep core temp. constant (hypothalamus)</a:t>
            </a:r>
            <a:endParaRPr lang="en-CA" sz="2400" dirty="0">
              <a:latin typeface="+mj-lt"/>
            </a:endParaRP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Some method of regulating heat production </a:t>
            </a:r>
            <a:r>
              <a:rPr lang="en-US" sz="2400" dirty="0" smtClean="0">
                <a:latin typeface="+mj-lt"/>
              </a:rPr>
              <a:t>and heat </a:t>
            </a:r>
            <a:r>
              <a:rPr lang="en-US" sz="2400" dirty="0">
                <a:latin typeface="+mj-lt"/>
              </a:rPr>
              <a:t>loss (brown fat </a:t>
            </a:r>
            <a:r>
              <a:rPr lang="en-US" sz="2400" dirty="0" smtClean="0">
                <a:latin typeface="+mj-lt"/>
              </a:rPr>
              <a:t>and </a:t>
            </a:r>
            <a:r>
              <a:rPr lang="en-US" sz="2400" dirty="0">
                <a:latin typeface="+mj-lt"/>
              </a:rPr>
              <a:t>vasodilation)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836712"/>
            <a:ext cx="8229600" cy="54117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Disorders </a:t>
            </a:r>
            <a:r>
              <a:rPr lang="en-US" sz="2400" dirty="0"/>
              <a:t>that cause </a:t>
            </a:r>
            <a:r>
              <a:rPr lang="en-US" sz="2400" dirty="0" smtClean="0"/>
              <a:t>imbalances in the fluid and electrolytes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A</a:t>
            </a:r>
            <a:r>
              <a:rPr lang="en-US" sz="2400" dirty="0" smtClean="0"/>
              <a:t>sphyxia</a:t>
            </a:r>
            <a:r>
              <a:rPr lang="en-US" sz="2400" dirty="0"/>
              <a:t>, CHD, sepsis, renal disorders, urinary tract anomalies, endocrine, </a:t>
            </a:r>
            <a:r>
              <a:rPr lang="en-US" sz="2400" dirty="0" smtClean="0"/>
              <a:t>decreased </a:t>
            </a:r>
            <a:r>
              <a:rPr lang="en-US" sz="2400" dirty="0"/>
              <a:t>skin integrity, </a:t>
            </a:r>
            <a:r>
              <a:rPr lang="en-US" sz="2400" dirty="0" err="1"/>
              <a:t>hydrops</a:t>
            </a:r>
            <a:r>
              <a:rPr lang="en-US" sz="2400" dirty="0"/>
              <a:t> </a:t>
            </a:r>
            <a:r>
              <a:rPr lang="en-US" sz="2400" dirty="0" err="1" smtClean="0"/>
              <a:t>fetalis</a:t>
            </a:r>
            <a:r>
              <a:rPr lang="en-US" sz="2400" dirty="0" smtClean="0"/>
              <a:t> (gross edema with anemia), </a:t>
            </a:r>
            <a:r>
              <a:rPr lang="en-US" sz="2400" dirty="0"/>
              <a:t>respiratory disorders </a:t>
            </a:r>
            <a:endParaRPr lang="en-CA" sz="2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 </a:t>
            </a: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Fluid balance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Goal is to have input = output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    (Not a positive or negative balance)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TBW (Total Body Water) = ECF (Extracellular Fluid) + ICF (Intracellular Fluid)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ECF = ISF (Interstitial Fluid) + PV (Plasma Volume)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60648"/>
            <a:ext cx="9108504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0" dirty="0" smtClean="0"/>
              <a:t>Components of Intake &amp; Output</a:t>
            </a:r>
            <a:r>
              <a:rPr lang="en-CA" b="0" dirty="0" smtClean="0"/>
              <a:t/>
            </a:r>
            <a:br>
              <a:rPr lang="en-CA" b="0" dirty="0" smtClean="0"/>
            </a:br>
            <a:endParaRPr lang="en-CA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Output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IWL (Insensible Water Loss) – Water lost by evaporation from skin (70%) and respiratory tract (30%) 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Greater in low birth weights</a:t>
            </a:r>
            <a:endParaRPr lang="en-CA" sz="24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Increased skin permeability</a:t>
            </a:r>
            <a:endParaRPr lang="en-CA" sz="24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Larger body surface area per unit of body weight</a:t>
            </a:r>
            <a:endParaRPr lang="en-CA" sz="24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High skin blood flow in relation to weight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 idx="4294967295"/>
          </p:nvPr>
        </p:nvSpPr>
        <p:spPr>
          <a:xfrm>
            <a:off x="179512" y="44624"/>
            <a:ext cx="8229600" cy="1143000"/>
          </a:xfrm>
        </p:spPr>
        <p:txBody>
          <a:bodyPr/>
          <a:lstStyle/>
          <a:p>
            <a:r>
              <a:rPr lang="en-CA" b="0" dirty="0" smtClean="0"/>
              <a:t>Factors that ↑ IWL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Early gestational age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Respiratory distress (</a:t>
            </a:r>
            <a:r>
              <a:rPr lang="en-US" sz="2400" dirty="0" smtClean="0">
                <a:sym typeface="Wingdings"/>
              </a:rPr>
              <a:t></a:t>
            </a:r>
            <a:r>
              <a:rPr lang="en-US" sz="2400" dirty="0" smtClean="0"/>
              <a:t> RR)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Environmental temps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Elevated body temps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Skin breakdowns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Radiant warmers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Phototherapy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ym typeface="Wingdings"/>
              </a:rPr>
              <a:t></a:t>
            </a:r>
            <a:r>
              <a:rPr lang="en-US" sz="2400" dirty="0" smtClean="0"/>
              <a:t> motor activity and crying</a:t>
            </a:r>
            <a:endParaRPr lang="en-C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 idx="4294967295"/>
          </p:nvPr>
        </p:nvSpPr>
        <p:spPr>
          <a:xfrm>
            <a:off x="86816" y="44624"/>
            <a:ext cx="8229600" cy="1143000"/>
          </a:xfrm>
        </p:spPr>
        <p:txBody>
          <a:bodyPr/>
          <a:lstStyle/>
          <a:p>
            <a:r>
              <a:rPr lang="en-CA" b="0" dirty="0" smtClean="0"/>
              <a:t>Assessing Fluid Deficit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History  – Urine output, weights</a:t>
            </a:r>
            <a:endParaRPr lang="en-CA" sz="2400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Physical – Skin (</a:t>
            </a:r>
            <a:r>
              <a:rPr lang="en-US" sz="2400" dirty="0" err="1" smtClean="0"/>
              <a:t>turgor</a:t>
            </a:r>
            <a:r>
              <a:rPr lang="en-US" sz="2400" dirty="0" smtClean="0"/>
              <a:t>) and head (sutures and </a:t>
            </a:r>
            <a:r>
              <a:rPr lang="en-US" sz="2400" dirty="0" err="1" smtClean="0"/>
              <a:t>fontanelles</a:t>
            </a:r>
            <a:r>
              <a:rPr lang="en-US" sz="2400" dirty="0" smtClean="0"/>
              <a:t>)</a:t>
            </a:r>
            <a:endParaRPr lang="en-CA" sz="2400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Laboratory values – (</a:t>
            </a:r>
            <a:r>
              <a:rPr lang="en-US" sz="2400" dirty="0" smtClean="0">
                <a:sym typeface="Wingdings"/>
              </a:rPr>
              <a:t></a:t>
            </a:r>
            <a:r>
              <a:rPr lang="en-US" sz="2400" dirty="0" smtClean="0"/>
              <a:t>Na = seizures)</a:t>
            </a:r>
            <a:endParaRPr lang="en-CA" sz="2400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Vitals, low or </a:t>
            </a:r>
            <a:r>
              <a:rPr lang="en-US" sz="2400" dirty="0" smtClean="0">
                <a:sym typeface="Wingdings"/>
              </a:rPr>
              <a:t></a:t>
            </a:r>
            <a:r>
              <a:rPr lang="en-US" sz="2400" dirty="0" smtClean="0"/>
              <a:t> BP, tachycardia, </a:t>
            </a:r>
            <a:r>
              <a:rPr lang="en-US" sz="2400" dirty="0" smtClean="0">
                <a:sym typeface="Wingdings"/>
              </a:rPr>
              <a:t></a:t>
            </a:r>
            <a:r>
              <a:rPr lang="en-US" sz="2400" dirty="0" smtClean="0"/>
              <a:t> baseline HR </a:t>
            </a:r>
            <a:endParaRPr lang="en-CA" sz="2400" dirty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smtClean="0"/>
              <a:t>Compromise in vascular volume (When 10% of volume has been withdrawn) </a:t>
            </a:r>
            <a:endParaRPr lang="en-CA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143000"/>
            <a:ext cx="69977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490331" cy="366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 idx="4294967295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en-CA" b="0" dirty="0" smtClean="0"/>
              <a:t>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sz="2400" dirty="0" smtClean="0"/>
              <a:t>Water and electrolyte intake </a:t>
            </a:r>
            <a:endParaRPr lang="en-CA" sz="2400" dirty="0" smtClean="0"/>
          </a:p>
          <a:p>
            <a:r>
              <a:rPr lang="en-US" sz="2400" dirty="0" err="1" smtClean="0"/>
              <a:t>Enteral</a:t>
            </a:r>
            <a:r>
              <a:rPr lang="en-US" sz="2400" dirty="0" smtClean="0"/>
              <a:t> (oral) feedings  </a:t>
            </a:r>
            <a:endParaRPr lang="en-CA" sz="2400" dirty="0" smtClean="0"/>
          </a:p>
          <a:p>
            <a:r>
              <a:rPr lang="en-US" sz="2400" dirty="0" smtClean="0"/>
              <a:t>IV fluids (</a:t>
            </a:r>
            <a:r>
              <a:rPr lang="en-US" sz="2400" dirty="0" err="1" smtClean="0"/>
              <a:t>Parenteral</a:t>
            </a:r>
            <a:r>
              <a:rPr lang="en-US" sz="2400" dirty="0" smtClean="0"/>
              <a:t> feedings) </a:t>
            </a:r>
            <a:endParaRPr lang="en-CA" sz="2400" dirty="0" smtClean="0"/>
          </a:p>
          <a:p>
            <a:r>
              <a:rPr lang="en-US" sz="2400" dirty="0" smtClean="0"/>
              <a:t>Meds</a:t>
            </a:r>
            <a:endParaRPr lang="en-CA" sz="2400" dirty="0" smtClean="0"/>
          </a:p>
          <a:p>
            <a:r>
              <a:rPr lang="en-US" sz="2400" dirty="0" smtClean="0"/>
              <a:t>Transfusions</a:t>
            </a:r>
          </a:p>
          <a:p>
            <a:r>
              <a:rPr lang="en-US" sz="2400" dirty="0" smtClean="0"/>
              <a:t>Patients may even absorb water when on ventilator via humidified gases</a:t>
            </a:r>
            <a:endParaRPr lang="en-CA" sz="2400" dirty="0" smtClean="0"/>
          </a:p>
          <a:p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7504" y="44624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CA" b="0" dirty="0" smtClean="0"/>
              <a:t>Maintenance and Monitoring of Electrolytes/Fluid Status</a:t>
            </a:r>
            <a:endParaRPr lang="en-CA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CA" sz="2400" dirty="0" smtClean="0"/>
              <a:t>Need to closely monitor electrolytes because imbalances can lead to serious medical issues</a:t>
            </a:r>
          </a:p>
          <a:p>
            <a:endParaRPr lang="en-CA" sz="2400" dirty="0" smtClean="0"/>
          </a:p>
          <a:p>
            <a:r>
              <a:rPr lang="en-CA" sz="2400" dirty="0" smtClean="0"/>
              <a:t>Does a presence of edema mean an adequate level of TBW?</a:t>
            </a:r>
          </a:p>
          <a:p>
            <a:endParaRPr lang="en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C:\Users\Bluekuchen\AppData\Local\Microsoft\Windows\Temporary Internet Files\Content.IE5\ZSN8O4K5\MPj0438809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6490047" cy="50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itle 1"/>
          <p:cNvSpPr>
            <a:spLocks noGrp="1"/>
          </p:cNvSpPr>
          <p:nvPr>
            <p:ph type="ctrTitle" idx="4294967295"/>
          </p:nvPr>
        </p:nvSpPr>
        <p:spPr>
          <a:xfrm>
            <a:off x="2267744" y="3573016"/>
            <a:ext cx="6516216" cy="986818"/>
          </a:xfrm>
        </p:spPr>
        <p:txBody>
          <a:bodyPr/>
          <a:lstStyle/>
          <a:p>
            <a:r>
              <a:rPr lang="en-CA" sz="9600" dirty="0" smtClean="0">
                <a:solidFill>
                  <a:schemeClr val="bg1"/>
                </a:solidFill>
              </a:rPr>
              <a:t>Anemia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714375" y="116632"/>
            <a:ext cx="8229600" cy="785812"/>
          </a:xfrm>
        </p:spPr>
        <p:txBody>
          <a:bodyPr/>
          <a:lstStyle/>
          <a:p>
            <a:r>
              <a:rPr lang="en-CA" b="0" dirty="0" smtClean="0"/>
              <a:t>Neutral Thermal Environment </a:t>
            </a:r>
            <a:r>
              <a:rPr lang="en-CA" sz="3600" b="0" dirty="0" smtClean="0"/>
              <a:t>(NTE)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13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</a:rPr>
              <a:t>Maintain a normal internal temperature without increasing oxygen consumption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>
                <a:latin typeface="+mj-lt"/>
              </a:rPr>
              <a:t>Temperature </a:t>
            </a:r>
            <a:r>
              <a:rPr lang="en-US" sz="2400" dirty="0" smtClean="0">
                <a:latin typeface="+mj-lt"/>
              </a:rPr>
              <a:t>assessment</a:t>
            </a:r>
            <a:endParaRPr lang="en-US" sz="2400" dirty="0">
              <a:latin typeface="+mj-lt"/>
            </a:endParaRPr>
          </a:p>
          <a:p>
            <a:pPr marL="269875" indent="-269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Rectal – </a:t>
            </a:r>
            <a:r>
              <a:rPr lang="en-US" sz="2400" dirty="0" smtClean="0">
                <a:latin typeface="+mj-lt"/>
              </a:rPr>
              <a:t>The </a:t>
            </a:r>
            <a:r>
              <a:rPr lang="en-US" sz="2400" dirty="0">
                <a:latin typeface="+mj-lt"/>
              </a:rPr>
              <a:t>best indicator for core temperature, but poor indicator of thermal balance in a cold environment</a:t>
            </a:r>
            <a:endParaRPr lang="en-CA" sz="2400" dirty="0">
              <a:latin typeface="+mj-lt"/>
            </a:endParaRPr>
          </a:p>
          <a:p>
            <a:pPr marL="269875" indent="-269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>
                <a:latin typeface="+mj-lt"/>
              </a:rPr>
              <a:t>Axillary</a:t>
            </a:r>
            <a:r>
              <a:rPr lang="en-US" sz="2400" dirty="0">
                <a:latin typeface="+mj-lt"/>
              </a:rPr>
              <a:t> – </a:t>
            </a:r>
            <a:r>
              <a:rPr lang="en-US" sz="2400" dirty="0" smtClean="0">
                <a:latin typeface="+mj-lt"/>
              </a:rPr>
              <a:t>Not </a:t>
            </a:r>
            <a:r>
              <a:rPr lang="en-US" sz="2400" dirty="0">
                <a:latin typeface="+mj-lt"/>
              </a:rPr>
              <a:t>as accurate because of brown fat deposition, still the site of choice for quick temperature checks </a:t>
            </a:r>
            <a:endParaRPr lang="en-CA" sz="2400" dirty="0">
              <a:latin typeface="+mj-lt"/>
            </a:endParaRPr>
          </a:p>
          <a:p>
            <a:pPr marL="269875" indent="-269875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>
                <a:latin typeface="+mj-lt"/>
              </a:rPr>
              <a:t>Skin – </a:t>
            </a:r>
            <a:r>
              <a:rPr lang="en-US" sz="2400" dirty="0" smtClean="0">
                <a:latin typeface="+mj-lt"/>
              </a:rPr>
              <a:t>Since </a:t>
            </a:r>
            <a:r>
              <a:rPr lang="en-US" sz="2400" dirty="0">
                <a:latin typeface="+mj-lt"/>
              </a:rPr>
              <a:t>the skin has the sensors to mediate a response, it is the best site (36-36.5)</a:t>
            </a:r>
            <a:endParaRPr lang="en-CA" sz="24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63" y="1174100"/>
            <a:ext cx="82867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A deficiency in the concentration of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Red Blood Cells (RBC) and hemoglobin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Some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background </a:t>
            </a:r>
            <a:r>
              <a:rPr lang="en-CA" sz="2400" dirty="0" smtClean="0"/>
              <a:t>–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 Starts </a:t>
            </a:r>
            <a:r>
              <a:rPr lang="en-US" sz="2400" dirty="0">
                <a:ea typeface="Times New Roman" pitchFamily="18" charset="0"/>
                <a:cs typeface="Arial" charset="0"/>
              </a:rPr>
              <a:t>with physiologic anemia of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infancy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4572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PaO</a:t>
            </a:r>
            <a:r>
              <a:rPr lang="en-US" sz="2400" baseline="-30000" dirty="0" smtClean="0">
                <a:ea typeface="Times New Roman" pitchFamily="18" charset="0"/>
                <a:cs typeface="Arial" charset="0"/>
              </a:rPr>
              <a:t>2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 </a:t>
            </a:r>
            <a:r>
              <a:rPr lang="en-US" sz="2400" dirty="0">
                <a:ea typeface="Times New Roman" pitchFamily="18" charset="0"/>
                <a:cs typeface="Arial" charset="0"/>
              </a:rPr>
              <a:t>is considerably higher after birth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Erythropoietin </a:t>
            </a:r>
            <a:r>
              <a:rPr lang="en-US" sz="2400" dirty="0">
                <a:ea typeface="Times New Roman" pitchFamily="18" charset="0"/>
                <a:cs typeface="Arial" charset="0"/>
              </a:rPr>
              <a:t>production is blunted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Therefore,</a:t>
            </a:r>
            <a:r>
              <a:rPr lang="en-CA" sz="2400" dirty="0" smtClean="0">
                <a:ea typeface="Times New Roman" pitchFamily="18" charset="0"/>
                <a:cs typeface="Arial" charset="0"/>
              </a:rPr>
              <a:t> </a:t>
            </a:r>
            <a:r>
              <a:rPr lang="en-US" sz="2400" dirty="0">
                <a:ea typeface="Times New Roman" pitchFamily="18" charset="0"/>
                <a:cs typeface="Arial" charset="0"/>
              </a:rPr>
              <a:t>red blood cell production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ceases</a:t>
            </a:r>
            <a:endParaRPr lang="en-US" sz="2400" dirty="0">
              <a:ea typeface="Times New Roman" pitchFamily="18" charset="0"/>
              <a:cs typeface="Arial" charset="0"/>
            </a:endParaRPr>
          </a:p>
        </p:txBody>
      </p:sp>
      <p:sp>
        <p:nvSpPr>
          <p:cNvPr id="64515" name="Rectangle 1"/>
          <p:cNvSpPr>
            <a:spLocks noChangeArrowheads="1"/>
          </p:cNvSpPr>
          <p:nvPr/>
        </p:nvSpPr>
        <p:spPr bwMode="auto">
          <a:xfrm>
            <a:off x="539750" y="5093920"/>
            <a:ext cx="82153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4572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F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or </a:t>
            </a:r>
            <a:r>
              <a:rPr lang="en-US" sz="2400" dirty="0">
                <a:ea typeface="Times New Roman" pitchFamily="18" charset="0"/>
                <a:cs typeface="Arial" charset="0"/>
              </a:rPr>
              <a:t>2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- 3 months,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Hb</a:t>
            </a:r>
            <a:r>
              <a:rPr lang="en-US" sz="2400" dirty="0">
                <a:ea typeface="Times New Roman" pitchFamily="18" charset="0"/>
                <a:cs typeface="Arial" charset="0"/>
              </a:rPr>
              <a:t> concentration gradually falls and is exaggerated by shortened RBC lifespan (90 days)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38" y="1946255"/>
            <a:ext cx="8001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714375" algn="l"/>
              </a:tabLst>
              <a:defRPr/>
            </a:pP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Anemia of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prematurity</a:t>
            </a:r>
            <a:endParaRPr lang="en-CA" sz="2400" dirty="0"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714375" algn="l"/>
              </a:tabLst>
              <a:defRPr/>
            </a:pP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caused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by</a:t>
            </a:r>
            <a:endParaRPr lang="en-US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tabLst>
                <a:tab pos="714375" algn="l"/>
              </a:tabLst>
              <a:defRPr/>
            </a:pPr>
            <a:endParaRPr lang="en-CA" sz="2400" dirty="0">
              <a:latin typeface="Aria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The rapid growth rate of the preterm infant.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Their 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expanding blood volume quickly outgrows their shrinking erythrocyte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mass</a:t>
            </a:r>
            <a:endParaRPr lang="en-CA" sz="2400" dirty="0">
              <a:latin typeface="Arial" pitchFamily="34" charset="0"/>
              <a:cs typeface="Arial" pitchFamily="34" charset="0"/>
            </a:endParaRPr>
          </a:p>
          <a:p>
            <a:pPr marL="514350" indent="-514350" eaLnBrk="0" hangingPunct="0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Frequent blood </a:t>
            </a:r>
            <a:r>
              <a:rPr lang="en-US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collections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1188" y="1199649"/>
            <a:ext cx="792162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Causes of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anemia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>
              <a:tabLst>
                <a:tab pos="9144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1. Blood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loss (Chronic </a:t>
            </a:r>
            <a:r>
              <a:rPr lang="en-US" sz="2400" dirty="0">
                <a:ea typeface="Times New Roman" pitchFamily="18" charset="0"/>
                <a:cs typeface="Arial" charset="0"/>
              </a:rPr>
              <a:t>or acute)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  <a:tabLst>
                <a:tab pos="9144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50% </a:t>
            </a:r>
            <a:r>
              <a:rPr lang="en-US" sz="2400" dirty="0">
                <a:ea typeface="Times New Roman" pitchFamily="18" charset="0"/>
                <a:cs typeface="Arial" charset="0"/>
              </a:rPr>
              <a:t>of all pregnancies; intrauterine,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perinatally</a:t>
            </a:r>
            <a:r>
              <a:rPr lang="en-US" sz="2400" dirty="0">
                <a:ea typeface="Times New Roman" pitchFamily="18" charset="0"/>
                <a:cs typeface="Arial" charset="0"/>
              </a:rPr>
              <a:t>,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postnatally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9144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2. Decreased red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blood cell </a:t>
            </a:r>
            <a:r>
              <a:rPr lang="en-US" sz="2400" dirty="0">
                <a:ea typeface="Times New Roman" pitchFamily="18" charset="0"/>
                <a:cs typeface="Arial" charset="0"/>
              </a:rPr>
              <a:t>production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buFont typeface="Arial" charset="0"/>
              <a:buChar char="•"/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I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ron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defiecincy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9144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3. Hemolytic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anemias</a:t>
            </a:r>
            <a:r>
              <a:rPr lang="en-US" sz="2400" dirty="0">
                <a:ea typeface="Times New Roman" pitchFamily="18" charset="0"/>
                <a:cs typeface="Arial" charset="0"/>
              </a:rPr>
              <a:t>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(Shortened </a:t>
            </a:r>
            <a:r>
              <a:rPr lang="en-US" sz="2400" dirty="0">
                <a:ea typeface="Times New Roman" pitchFamily="18" charset="0"/>
                <a:cs typeface="Arial" charset="0"/>
              </a:rPr>
              <a:t>red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blood cell </a:t>
            </a:r>
            <a:r>
              <a:rPr lang="en-US" sz="2400" dirty="0">
                <a:ea typeface="Times New Roman" pitchFamily="18" charset="0"/>
                <a:cs typeface="Arial" charset="0"/>
              </a:rPr>
              <a:t>survival)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1" eaLnBrk="0" hangingPunct="0">
              <a:buFont typeface="Symbol" pitchFamily="18" charset="2"/>
              <a:buChar char=""/>
              <a:tabLst>
                <a:tab pos="914400" algn="l"/>
              </a:tabLst>
            </a:pPr>
            <a:r>
              <a:rPr lang="en-US" sz="2400" dirty="0" err="1">
                <a:ea typeface="Times New Roman" pitchFamily="18" charset="0"/>
                <a:cs typeface="Arial" charset="0"/>
              </a:rPr>
              <a:t>H</a:t>
            </a:r>
            <a:r>
              <a:rPr lang="en-US" sz="2400" dirty="0" err="1" smtClean="0">
                <a:ea typeface="Times New Roman" pitchFamily="18" charset="0"/>
                <a:cs typeface="Arial" charset="0"/>
              </a:rPr>
              <a:t>yperbilirubinemia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1" eaLnBrk="0" hangingPunct="0">
              <a:buFont typeface="Symbol" pitchFamily="18" charset="2"/>
              <a:buChar char=""/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Rhesus incompatibility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1" eaLnBrk="0" hangingPunct="0">
              <a:buFont typeface="Symbol" pitchFamily="18" charset="2"/>
              <a:buChar char=""/>
              <a:tabLst>
                <a:tab pos="9144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Infection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4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188" y="1802641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Acute </a:t>
            </a:r>
          </a:p>
          <a:p>
            <a:pPr>
              <a:defRPr/>
            </a:pPr>
            <a:endParaRPr lang="en-CA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CA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Symptoms</a:t>
            </a:r>
            <a:endParaRPr lang="en-CA" sz="24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CA" sz="2400" dirty="0">
                <a:latin typeface="Arial" pitchFamily="34" charset="0"/>
                <a:cs typeface="Arial" pitchFamily="34" charset="0"/>
              </a:rPr>
              <a:t>Pale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CA" sz="2400" dirty="0">
                <a:latin typeface="Arial" pitchFamily="34" charset="0"/>
                <a:cs typeface="Arial" pitchFamily="34" charset="0"/>
              </a:rPr>
              <a:t>Shallow respirations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CA" sz="2400" dirty="0" smtClean="0">
                <a:latin typeface="Arial" pitchFamily="34" charset="0"/>
                <a:cs typeface="Arial" pitchFamily="34" charset="0"/>
              </a:rPr>
              <a:t>Increased </a:t>
            </a:r>
            <a:r>
              <a:rPr lang="en-CA" sz="2400" dirty="0">
                <a:latin typeface="Arial" pitchFamily="34" charset="0"/>
                <a:cs typeface="Arial" pitchFamily="34" charset="0"/>
              </a:rPr>
              <a:t>heart rate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CA" sz="2400" dirty="0">
                <a:latin typeface="Arial" pitchFamily="34" charset="0"/>
                <a:cs typeface="Arial" pitchFamily="34" charset="0"/>
              </a:rPr>
              <a:t>Poor peripheral perfusion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CA" sz="2400" dirty="0" smtClean="0">
                <a:latin typeface="Arial" pitchFamily="34" charset="0"/>
                <a:cs typeface="Arial" pitchFamily="34" charset="0"/>
              </a:rPr>
              <a:t>Decreased </a:t>
            </a:r>
            <a:r>
              <a:rPr lang="en-CA" sz="2400" dirty="0">
                <a:latin typeface="Arial" pitchFamily="34" charset="0"/>
                <a:cs typeface="Arial" pitchFamily="34" charset="0"/>
              </a:rPr>
              <a:t>venous pressure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187" y="1996961"/>
            <a:ext cx="7818437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dirty="0">
                <a:ea typeface="Times New Roman" pitchFamily="18" charset="0"/>
                <a:cs typeface="Arial" charset="0"/>
              </a:rPr>
              <a:t>Acute </a:t>
            </a:r>
          </a:p>
          <a:p>
            <a:endParaRPr lang="en-CA" sz="2400" dirty="0">
              <a:ea typeface="Times New Roman" pitchFamily="18" charset="0"/>
              <a:cs typeface="Arial" charset="0"/>
            </a:endParaRPr>
          </a:p>
          <a:p>
            <a:r>
              <a:rPr lang="en-CA" sz="2400" dirty="0" smtClean="0">
                <a:ea typeface="Times New Roman" pitchFamily="18" charset="0"/>
                <a:cs typeface="Arial" charset="0"/>
              </a:rPr>
              <a:t>Treatment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endParaRPr lang="en-CA" sz="2400" dirty="0"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CA" sz="2400" dirty="0">
                <a:ea typeface="Times New Roman" pitchFamily="18" charset="0"/>
                <a:cs typeface="Arial" charset="0"/>
              </a:rPr>
              <a:t>Prompt intervention</a:t>
            </a:r>
          </a:p>
          <a:p>
            <a:pPr>
              <a:buFont typeface="Arial" charset="0"/>
              <a:buChar char="•"/>
            </a:pPr>
            <a:r>
              <a:rPr lang="en-CA" sz="2400" dirty="0">
                <a:ea typeface="Times New Roman" pitchFamily="18" charset="0"/>
                <a:cs typeface="Arial" charset="0"/>
              </a:rPr>
              <a:t>IV – </a:t>
            </a:r>
            <a:r>
              <a:rPr lang="en-CA" sz="2400" dirty="0" smtClean="0">
                <a:ea typeface="Times New Roman" pitchFamily="18" charset="0"/>
                <a:cs typeface="Arial" charset="0"/>
              </a:rPr>
              <a:t>Shock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CA" sz="2400" dirty="0">
                <a:ea typeface="Times New Roman" pitchFamily="18" charset="0"/>
                <a:cs typeface="Arial" charset="0"/>
              </a:rPr>
              <a:t>Transfusion</a:t>
            </a:r>
          </a:p>
          <a:p>
            <a:pPr>
              <a:buFont typeface="Arial" charset="0"/>
              <a:buChar char="•"/>
            </a:pPr>
            <a:r>
              <a:rPr lang="en-CA" sz="2400" dirty="0">
                <a:ea typeface="Times New Roman" pitchFamily="18" charset="0"/>
                <a:cs typeface="Arial" charset="0"/>
              </a:rPr>
              <a:t>Volume expanders</a:t>
            </a:r>
          </a:p>
          <a:p>
            <a:endParaRPr lang="en-CA" sz="4000" dirty="0">
              <a:ea typeface="Times New Roman" pitchFamily="18" charset="0"/>
              <a:cs typeface="Arial" charset="0"/>
            </a:endParaRPr>
          </a:p>
          <a:p>
            <a:endParaRPr lang="en-CA" sz="40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188" y="1292652"/>
            <a:ext cx="7818437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CA" sz="2400" dirty="0">
                <a:cs typeface="Arial" charset="0"/>
              </a:rPr>
              <a:t>Chronic</a:t>
            </a:r>
          </a:p>
          <a:p>
            <a:endParaRPr lang="en-CA" sz="2400" u="sng" dirty="0">
              <a:cs typeface="Arial" charset="0"/>
            </a:endParaRPr>
          </a:p>
          <a:p>
            <a:r>
              <a:rPr lang="en-CA" sz="2400" dirty="0">
                <a:cs typeface="Arial" charset="0"/>
              </a:rPr>
              <a:t>Milder symptoms</a:t>
            </a:r>
          </a:p>
          <a:p>
            <a:endParaRPr lang="en-CA" sz="2400" dirty="0">
              <a:cs typeface="Arial" charset="0"/>
            </a:endParaRPr>
          </a:p>
          <a:p>
            <a:r>
              <a:rPr lang="en-CA" sz="2400" dirty="0">
                <a:cs typeface="Arial" charset="0"/>
              </a:rPr>
              <a:t>Treat </a:t>
            </a:r>
            <a:r>
              <a:rPr lang="en-CA" sz="2400" dirty="0" smtClean="0">
                <a:cs typeface="Arial" charset="0"/>
              </a:rPr>
              <a:t>with</a:t>
            </a:r>
            <a:endParaRPr lang="en-CA" sz="2400" dirty="0"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CA" sz="2400" dirty="0">
                <a:cs typeface="Arial" charset="0"/>
              </a:rPr>
              <a:t>Iron therapy</a:t>
            </a:r>
          </a:p>
          <a:p>
            <a:pPr>
              <a:buFont typeface="Arial" charset="0"/>
              <a:buChar char="•"/>
            </a:pPr>
            <a:r>
              <a:rPr lang="en-CA" sz="2400" dirty="0">
                <a:cs typeface="Arial" charset="0"/>
              </a:rPr>
              <a:t>Packed RBC </a:t>
            </a:r>
          </a:p>
          <a:p>
            <a:endParaRPr lang="en-CA" sz="4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ChangeArrowheads="1"/>
          </p:cNvSpPr>
          <p:nvPr/>
        </p:nvSpPr>
        <p:spPr bwMode="auto">
          <a:xfrm>
            <a:off x="1928813" y="1620912"/>
            <a:ext cx="50196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6000" dirty="0">
                <a:ea typeface="Times New Roman" pitchFamily="18" charset="0"/>
                <a:cs typeface="Arial" charset="0"/>
              </a:rPr>
              <a:t>Hypoglycemia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611188" y="1559426"/>
            <a:ext cx="79216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Hypoglycemia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A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bnormally </a:t>
            </a:r>
            <a:r>
              <a:rPr lang="en-US" sz="2400" dirty="0">
                <a:ea typeface="Times New Roman" pitchFamily="18" charset="0"/>
                <a:cs typeface="Arial" charset="0"/>
              </a:rPr>
              <a:t>low blood sugar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320800" y="1270545"/>
            <a:ext cx="65024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Risks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>
              <a:tabLst>
                <a:tab pos="1371600" algn="l"/>
              </a:tabLst>
            </a:pPr>
            <a:endParaRPr lang="en-CA" sz="2400" b="1" dirty="0">
              <a:ea typeface="Times New Roman" pitchFamily="18" charset="0"/>
              <a:cs typeface="Arial" charset="0"/>
            </a:endParaRPr>
          </a:p>
          <a:p>
            <a:pPr lvl="1" eaLnBrk="0" hangingPunct="0">
              <a:buFontTx/>
              <a:buAutoNum type="arabicParenR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 SGA and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prems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S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mall </a:t>
            </a:r>
            <a:r>
              <a:rPr lang="en-US" sz="2400" dirty="0">
                <a:ea typeface="Times New Roman" pitchFamily="18" charset="0"/>
                <a:cs typeface="Arial" charset="0"/>
              </a:rPr>
              <a:t>livers and minimal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carbohydrate </a:t>
            </a:r>
            <a:r>
              <a:rPr lang="en-US" sz="2400" dirty="0">
                <a:ea typeface="Times New Roman" pitchFamily="18" charset="0"/>
                <a:cs typeface="Arial" charset="0"/>
              </a:rPr>
              <a:t>stores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1" eaLnBrk="0" hangingPunct="0">
              <a:buFontTx/>
              <a:buAutoNum type="arabicParenR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IDM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H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igh </a:t>
            </a:r>
            <a:r>
              <a:rPr lang="en-US" sz="2400" dirty="0">
                <a:ea typeface="Times New Roman" pitchFamily="18" charset="0"/>
                <a:cs typeface="Arial" charset="0"/>
              </a:rPr>
              <a:t>insulin levels in the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infant’s </a:t>
            </a:r>
            <a:r>
              <a:rPr lang="en-US" sz="2400" dirty="0">
                <a:ea typeface="Times New Roman" pitchFamily="18" charset="0"/>
                <a:cs typeface="Arial" charset="0"/>
              </a:rPr>
              <a:t>blood in response to the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mom’s </a:t>
            </a:r>
            <a:r>
              <a:rPr lang="en-US" sz="2400" dirty="0">
                <a:ea typeface="Times New Roman" pitchFamily="18" charset="0"/>
                <a:cs typeface="Arial" charset="0"/>
              </a:rPr>
              <a:t>high blood sugar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in-</a:t>
            </a:r>
            <a:r>
              <a:rPr lang="en-US" sz="2400" dirty="0" err="1" smtClean="0">
                <a:ea typeface="Times New Roman" pitchFamily="18" charset="0"/>
                <a:cs typeface="Arial" charset="0"/>
              </a:rPr>
              <a:t>utero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 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T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he </a:t>
            </a:r>
            <a:r>
              <a:rPr lang="en-US" sz="2400" dirty="0">
                <a:ea typeface="Times New Roman" pitchFamily="18" charset="0"/>
                <a:cs typeface="Arial" charset="0"/>
              </a:rPr>
              <a:t>infant’s blood sugar is used up quickly</a:t>
            </a:r>
            <a:endParaRPr lang="en-CA" sz="2400" dirty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320800" y="1085880"/>
            <a:ext cx="650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Risks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>
              <a:tabLst>
                <a:tab pos="1371600" algn="l"/>
              </a:tabLst>
            </a:pPr>
            <a:endParaRPr lang="en-CA" sz="2400" b="1" dirty="0">
              <a:ea typeface="Times New Roman" pitchFamily="18" charset="0"/>
              <a:cs typeface="Arial" charset="0"/>
            </a:endParaRPr>
          </a:p>
          <a:p>
            <a:pPr lvl="1" eaLnBrk="0" hangingPunct="0"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3) Stressed infants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B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irth </a:t>
            </a:r>
            <a:r>
              <a:rPr lang="en-US" sz="2400" dirty="0">
                <a:ea typeface="Times New Roman" pitchFamily="18" charset="0"/>
                <a:cs typeface="Arial" charset="0"/>
              </a:rPr>
              <a:t>asphyxia, cold stress, shock, cardiac or respiratory distress, sepsis, increased energy needs</a:t>
            </a:r>
          </a:p>
          <a:p>
            <a:pPr lvl="2" eaLnBrk="0" hangingPunct="0">
              <a:tabLst>
                <a:tab pos="13716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lvl="1" eaLnBrk="0" hangingPunct="0"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4) LGA, Rh </a:t>
            </a:r>
            <a:r>
              <a:rPr lang="en-US" sz="2400" dirty="0" err="1">
                <a:ea typeface="Times New Roman" pitchFamily="18" charset="0"/>
                <a:cs typeface="Arial" charset="0"/>
              </a:rPr>
              <a:t>isoimmunization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H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igh </a:t>
            </a:r>
            <a:r>
              <a:rPr lang="en-US" sz="2400" dirty="0">
                <a:ea typeface="Times New Roman" pitchFamily="18" charset="0"/>
                <a:cs typeface="Arial" charset="0"/>
              </a:rPr>
              <a:t>insulin levels like 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IDMs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Rh incompatibility may have </a:t>
            </a:r>
            <a:r>
              <a:rPr lang="en-US" sz="2400" dirty="0" err="1" smtClean="0">
                <a:ea typeface="Times New Roman" pitchFamily="18" charset="0"/>
                <a:cs typeface="Arial" charset="0"/>
              </a:rPr>
              <a:t>hyperinsulinism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 </a:t>
            </a:r>
            <a:r>
              <a:rPr lang="en-US" sz="2400" dirty="0">
                <a:ea typeface="Times New Roman" pitchFamily="18" charset="0"/>
                <a:cs typeface="Arial" charset="0"/>
              </a:rPr>
              <a:t>because of pancreatic islet cell hyperplasia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550721" cy="1143000"/>
          </a:xfrm>
        </p:spPr>
        <p:txBody>
          <a:bodyPr/>
          <a:lstStyle/>
          <a:p>
            <a:r>
              <a:rPr lang="en-CA" b="0" dirty="0" err="1" smtClean="0"/>
              <a:t>Thermogenesis</a:t>
            </a:r>
            <a:r>
              <a:rPr lang="en-CA" b="0" dirty="0" smtClean="0"/>
              <a:t> (Heat Production)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3702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latin typeface="+mj-lt"/>
              </a:rPr>
              <a:t>Heat is produced by the metabolism of brown fat stores </a:t>
            </a:r>
            <a:r>
              <a:rPr lang="en-US" sz="2800" dirty="0" smtClean="0">
                <a:latin typeface="+mj-lt"/>
              </a:rPr>
              <a:t>and  </a:t>
            </a:r>
            <a:r>
              <a:rPr lang="en-US" sz="2800" dirty="0">
                <a:latin typeface="+mj-lt"/>
              </a:rPr>
              <a:t>is referred to as non-shivering </a:t>
            </a:r>
            <a:r>
              <a:rPr lang="en-US" sz="2800" dirty="0" err="1" smtClean="0">
                <a:latin typeface="+mj-lt"/>
              </a:rPr>
              <a:t>thermogenesis</a:t>
            </a: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This mechanism is impaired by </a:t>
            </a:r>
            <a:r>
              <a:rPr lang="en-US" sz="2800" dirty="0" smtClean="0">
                <a:latin typeface="+mj-lt"/>
              </a:rPr>
              <a:t>hypoxemia</a:t>
            </a: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Brown </a:t>
            </a:r>
            <a:r>
              <a:rPr lang="en-US" sz="2800" dirty="0" smtClean="0">
                <a:latin typeface="+mj-lt"/>
              </a:rPr>
              <a:t>fat </a:t>
            </a:r>
            <a:r>
              <a:rPr lang="en-US" sz="2800" dirty="0">
                <a:latin typeface="+mj-lt"/>
              </a:rPr>
              <a:t>appears at 26 </a:t>
            </a:r>
            <a:r>
              <a:rPr lang="en-US" sz="2800" dirty="0" smtClean="0">
                <a:latin typeface="+mj-lt"/>
              </a:rPr>
              <a:t>- 30 weeks’ </a:t>
            </a:r>
            <a:r>
              <a:rPr lang="en-US" sz="2800" dirty="0">
                <a:latin typeface="+mj-lt"/>
              </a:rPr>
              <a:t>gestation </a:t>
            </a:r>
            <a:r>
              <a:rPr lang="en-US" sz="2800" dirty="0" smtClean="0">
                <a:latin typeface="+mj-lt"/>
              </a:rPr>
              <a:t>and </a:t>
            </a:r>
            <a:r>
              <a:rPr lang="en-US" sz="2800" dirty="0">
                <a:latin typeface="+mj-lt"/>
              </a:rPr>
              <a:t>disappears during the first few weeks following </a:t>
            </a:r>
            <a:r>
              <a:rPr lang="en-US" sz="2800" dirty="0" smtClean="0">
                <a:latin typeface="+mj-lt"/>
              </a:rPr>
              <a:t>birth</a:t>
            </a: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Exposure to low </a:t>
            </a:r>
            <a:r>
              <a:rPr lang="en-US" sz="2800" dirty="0" smtClean="0">
                <a:latin typeface="+mj-lt"/>
              </a:rPr>
              <a:t>temperatures </a:t>
            </a:r>
            <a:r>
              <a:rPr lang="en-US" sz="2800" dirty="0">
                <a:latin typeface="+mj-lt"/>
              </a:rPr>
              <a:t>depletes stores </a:t>
            </a:r>
            <a:r>
              <a:rPr lang="en-US" sz="2800" dirty="0" smtClean="0">
                <a:latin typeface="+mj-lt"/>
              </a:rPr>
              <a:t>rapidly</a:t>
            </a:r>
            <a:endParaRPr lang="en-US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Shivering only occurs at very low </a:t>
            </a:r>
            <a:r>
              <a:rPr lang="en-US" sz="2800" dirty="0" smtClean="0">
                <a:latin typeface="+mj-lt"/>
              </a:rPr>
              <a:t>temperatures</a:t>
            </a: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800" dirty="0">
                <a:latin typeface="+mj-lt"/>
              </a:rPr>
              <a:t>	</a:t>
            </a:r>
            <a:r>
              <a:rPr lang="en-US" sz="2800" dirty="0">
                <a:latin typeface="+mj-lt"/>
              </a:rPr>
              <a:t>(15 degrees Celsius)</a:t>
            </a:r>
            <a:endParaRPr lang="en-CA" sz="28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06425" y="2036197"/>
            <a:ext cx="793115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Signs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>
              <a:tabLst>
                <a:tab pos="1371600" algn="l"/>
              </a:tabLst>
            </a:pPr>
            <a:endParaRPr lang="en-CA" sz="2400" u="sng" dirty="0">
              <a:ea typeface="Times New Roman" pitchFamily="18" charset="0"/>
              <a:cs typeface="Arial" charset="0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P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ossibly </a:t>
            </a:r>
            <a:r>
              <a:rPr lang="en-US" sz="2400" dirty="0">
                <a:ea typeface="Times New Roman" pitchFamily="18" charset="0"/>
                <a:cs typeface="Arial" charset="0"/>
              </a:rPr>
              <a:t>asymptomatic</a:t>
            </a:r>
            <a:endParaRPr lang="en-CA" sz="2400" dirty="0">
              <a:cs typeface="Arial" charset="0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cs typeface="Times New Roman" pitchFamily="18" charset="0"/>
              </a:rPr>
              <a:t>T</a:t>
            </a:r>
            <a:r>
              <a:rPr lang="en-US" sz="2400" dirty="0" smtClean="0">
                <a:cs typeface="Times New Roman" pitchFamily="18" charset="0"/>
              </a:rPr>
              <a:t>remors</a:t>
            </a:r>
            <a:r>
              <a:rPr lang="en-US" sz="2400" dirty="0">
                <a:cs typeface="Times New Roman" pitchFamily="18" charset="0"/>
              </a:rPr>
              <a:t>, convulsions, jittery</a:t>
            </a:r>
            <a:endParaRPr lang="en-CA" sz="2400" dirty="0">
              <a:cs typeface="Arial" charset="0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>
                <a:cs typeface="Times New Roman" pitchFamily="18" charset="0"/>
              </a:rPr>
              <a:t>C</a:t>
            </a:r>
            <a:r>
              <a:rPr lang="en-US" sz="2400" dirty="0" smtClean="0">
                <a:cs typeface="Times New Roman" pitchFamily="18" charset="0"/>
              </a:rPr>
              <a:t>yanosis</a:t>
            </a:r>
            <a:r>
              <a:rPr lang="en-US" sz="2400" dirty="0">
                <a:cs typeface="Times New Roman" pitchFamily="18" charset="0"/>
              </a:rPr>
              <a:t>, pallor</a:t>
            </a:r>
            <a:endParaRPr lang="en-CA" sz="2400" dirty="0">
              <a:cs typeface="Arial" charset="0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 smtClean="0">
                <a:cs typeface="Times New Roman" pitchFamily="18" charset="0"/>
              </a:rPr>
              <a:t>Apnea</a:t>
            </a:r>
            <a:endParaRPr lang="en-CA" sz="2400" dirty="0">
              <a:cs typeface="Arial" charset="0"/>
            </a:endParaRPr>
          </a:p>
          <a:p>
            <a:pPr marL="1077913" lvl="2" indent="-163513" eaLnBrk="0" hangingPunct="0">
              <a:buFont typeface="Courier New" pitchFamily="49" charset="0"/>
              <a:buChar char="o"/>
              <a:tabLst>
                <a:tab pos="1371600" algn="l"/>
              </a:tabLst>
            </a:pPr>
            <a:r>
              <a:rPr lang="en-US" sz="2400" dirty="0" err="1" smtClean="0">
                <a:cs typeface="Times New Roman" pitchFamily="18" charset="0"/>
              </a:rPr>
              <a:t>Tachypnea</a:t>
            </a:r>
            <a:endParaRPr lang="en-US" sz="2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5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5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357313" y="1536174"/>
            <a:ext cx="642937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Diagnosis</a:t>
            </a:r>
            <a:endParaRPr lang="en-US" sz="2400" u="sng" dirty="0">
              <a:ea typeface="Times New Roman" pitchFamily="18" charset="0"/>
              <a:cs typeface="Arial" charset="0"/>
            </a:endParaRPr>
          </a:p>
          <a:p>
            <a:pPr lvl="2" eaLnBrk="0" hangingPunct="0">
              <a:tabLst>
                <a:tab pos="1371600" algn="l"/>
              </a:tabLst>
            </a:pPr>
            <a:endParaRPr lang="en-CA" sz="2400" u="sng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Arial" charset="0"/>
              <a:buChar char="•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G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lucose </a:t>
            </a:r>
            <a:r>
              <a:rPr lang="en-US" sz="2400" dirty="0">
                <a:ea typeface="Times New Roman" pitchFamily="18" charset="0"/>
                <a:cs typeface="Arial" charset="0"/>
              </a:rPr>
              <a:t>levels in blood</a:t>
            </a:r>
          </a:p>
          <a:p>
            <a:pPr eaLnBrk="0" hangingPunct="0">
              <a:tabLst>
                <a:tab pos="1371600" algn="l"/>
              </a:tabLst>
            </a:pPr>
            <a:endParaRPr lang="en-US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1371600" algn="l"/>
              </a:tabLst>
            </a:pPr>
            <a:endParaRPr lang="en-CA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1371600" algn="l"/>
              </a:tabLst>
            </a:pPr>
            <a:r>
              <a:rPr lang="en-US" sz="2400" dirty="0" smtClean="0">
                <a:ea typeface="Times New Roman" pitchFamily="18" charset="0"/>
                <a:cs typeface="Arial" charset="0"/>
              </a:rPr>
              <a:t>Treatment</a:t>
            </a:r>
            <a:endParaRPr lang="en-US" sz="2400" dirty="0">
              <a:ea typeface="Times New Roman" pitchFamily="18" charset="0"/>
              <a:cs typeface="Arial" charset="0"/>
            </a:endParaRPr>
          </a:p>
          <a:p>
            <a:pPr eaLnBrk="0" hangingPunct="0">
              <a:tabLst>
                <a:tab pos="1371600" algn="l"/>
              </a:tabLst>
            </a:pPr>
            <a:endParaRPr lang="en-CA" sz="2400" u="sng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Arial" charset="0"/>
              <a:buChar char="•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S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tart </a:t>
            </a:r>
            <a:r>
              <a:rPr lang="en-US" sz="2400" dirty="0">
                <a:ea typeface="Times New Roman" pitchFamily="18" charset="0"/>
                <a:cs typeface="Arial" charset="0"/>
              </a:rPr>
              <a:t>feeds if respiratory status is stable</a:t>
            </a:r>
            <a:endParaRPr lang="en-CA" sz="2400" dirty="0">
              <a:ea typeface="Times New Roman" pitchFamily="18" charset="0"/>
              <a:cs typeface="Arial" charset="0"/>
            </a:endParaRPr>
          </a:p>
          <a:p>
            <a:pPr lvl="2" eaLnBrk="0" hangingPunct="0">
              <a:buFont typeface="Arial" charset="0"/>
              <a:buChar char="•"/>
              <a:tabLst>
                <a:tab pos="1371600" algn="l"/>
              </a:tabLst>
            </a:pPr>
            <a:r>
              <a:rPr lang="en-US" sz="2400" dirty="0">
                <a:ea typeface="Times New Roman" pitchFamily="18" charset="0"/>
                <a:cs typeface="Arial" charset="0"/>
              </a:rPr>
              <a:t>I</a:t>
            </a:r>
            <a:r>
              <a:rPr lang="en-US" sz="2400" dirty="0" smtClean="0">
                <a:ea typeface="Times New Roman" pitchFamily="18" charset="0"/>
                <a:cs typeface="Arial" charset="0"/>
              </a:rPr>
              <a:t>f </a:t>
            </a:r>
            <a:r>
              <a:rPr lang="en-US" sz="2400" dirty="0">
                <a:ea typeface="Times New Roman" pitchFamily="18" charset="0"/>
                <a:cs typeface="Arial" charset="0"/>
              </a:rPr>
              <a:t>unable to feed, start IV D10W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313" y="3105150"/>
            <a:ext cx="6429375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Polycythemia</a:t>
            </a:r>
            <a:r>
              <a:rPr lang="en-CA" sz="36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/</a:t>
            </a:r>
            <a:r>
              <a:rPr lang="en-CA" sz="36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Hyperviscosity</a:t>
            </a:r>
            <a:endParaRPr lang="en-CA" sz="36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539552" y="2275329"/>
            <a:ext cx="79216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Definition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Increased blood volume and increased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hematocrit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(venous Hct.65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%)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6858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ay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 caused by chronic hypoxia due to impaired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uteroplacental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function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1188" y="1938050"/>
            <a:ext cx="79216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Other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causes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11430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Twin-to-twin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transfusion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aternal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fetal transfusion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elayed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cord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clamping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82563" indent="-182563" eaLnBrk="0" hangingPunct="0"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a.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Intentional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b.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Unassisted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home delivery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c.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May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increase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blood volume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55%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6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1188" y="2122716"/>
            <a:ext cx="792162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Other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causes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11430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Maternal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diabetes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aternal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smoking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aternal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cyanotic heart disease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risomy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13, 18, 21 or congenital adrenal hyperplasia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diopathic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188" y="1199341"/>
            <a:ext cx="79930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82563" indent="-182563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 approx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5% of all infants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affected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Hx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should reflect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above.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82563" indent="-182563">
              <a:tabLst>
                <a:tab pos="6858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ncreased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viscosity causes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sludging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in microvasculature which leads to neonatal tissue ischemia, hypoxia, and hypoglycemia.  An increased risk for NEC in preterm infants is also apparent due to decreased mesenteric blood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flow.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82563" indent="-182563" eaLnBrk="0" hangingPunct="0">
              <a:tabLst>
                <a:tab pos="6858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Polycythemia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may provide for low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saturations,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yet adequate O</a:t>
            </a:r>
            <a:r>
              <a:rPr lang="en-US" sz="2400" baseline="-250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content as carrying capacity is increased.  The infant may appear cyanotic as only 5% of deoxygenated hemoglobin can present in this fashion.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11188" y="1609993"/>
            <a:ext cx="792162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Signs and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symptoms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182563" indent="-182563">
              <a:buFont typeface="Arial" pitchFamily="34" charset="0"/>
              <a:buChar char="•"/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lethoric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appearance –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Ruddy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red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Cyanosis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Acrocyanosis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not resolved with warmth</a:t>
            </a:r>
            <a:endParaRPr lang="en-CA" sz="2400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If severe,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may be difficult to distinguish from cyanotic    CHD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Respiratory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Tachypnea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dyspnea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(decreased pulmonary perfusion)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CNS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Jitteriness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lethargy,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hypotonia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apnea, seizures, cerebral infarcts, cerebral palsy,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thromboemboli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84213" y="1855778"/>
            <a:ext cx="7848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Signs and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symptoms  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685800" algn="l"/>
              </a:tabLst>
              <a:defRPr/>
            </a:pP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82563" indent="-182563">
              <a:buFont typeface="Arial" pitchFamily="34" charset="0"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Jaundice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With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increased red blood cells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there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 increased RBC destruction which equals increased bilirubin (overwhelms the liver)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NEC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CHF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Increased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heart size with pulmonary back pressure due to viscosity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 typeface="Arial" pitchFamily="34" charset="0"/>
              <a:buChar char="•"/>
              <a:tabLst>
                <a:tab pos="6858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Renal </a:t>
            </a:r>
            <a:r>
              <a:rPr lang="en-CA" sz="2400" dirty="0" smtClean="0"/>
              <a:t>–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Renal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tubular necrosis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188" y="1196752"/>
            <a:ext cx="7921625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Management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tabLst>
                <a:tab pos="1143000" algn="l"/>
              </a:tabLst>
              <a:defRPr/>
            </a:pPr>
            <a:endParaRPr lang="en-CA" sz="2400" u="sng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reated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with partial plasma exchange transfusion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reatment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 given to all symptomatic infants with a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hematocrit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&gt; 60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Transfuse with FFP or 5% albumin to drop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Hct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to normal range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11430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182563" algn="l"/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Which infants need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treatment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tabLst>
                <a:tab pos="182563" algn="l"/>
                <a:tab pos="11430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Asymptomatic –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Monitor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Hct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may require no intervention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82563" indent="-182563"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Symptomatic –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Treat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11188" y="1717109"/>
            <a:ext cx="792162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Brown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fat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is </a:t>
            </a:r>
            <a:r>
              <a:rPr lang="en-US" sz="2400" dirty="0" smtClean="0">
                <a:solidFill>
                  <a:srgbClr val="000000"/>
                </a:solidFill>
                <a:latin typeface="+mj-lt"/>
              </a:rPr>
              <a:t>stored</a:t>
            </a: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265113" indent="-265113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Around the heart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265113" indent="-265113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Nape of the neck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265113" indent="-265113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Between the scapulas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265113" indent="-265113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Around the kidneys</a:t>
            </a:r>
            <a:endParaRPr lang="en-CA" sz="2400" dirty="0">
              <a:solidFill>
                <a:srgbClr val="000000"/>
              </a:solidFill>
              <a:latin typeface="+mj-lt"/>
            </a:endParaRPr>
          </a:p>
          <a:p>
            <a:pPr marL="265113" indent="-265113" eaLnBrk="0" hangingPunct="0"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Surrounding the spinal cord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6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6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6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-612576" y="1245815"/>
            <a:ext cx="7921625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28224" bIns="0" anchor="ctr">
            <a:spAutoFit/>
          </a:bodyPr>
          <a:lstStyle/>
          <a:p>
            <a:pPr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Management</a:t>
            </a:r>
          </a:p>
          <a:p>
            <a:pPr>
              <a:tabLst>
                <a:tab pos="1143000" algn="l"/>
              </a:tabLst>
              <a:defRPr/>
            </a:pPr>
            <a:endParaRPr lang="en-CA" sz="2400" u="sng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Treated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with partial plasma exchange transfusion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reatment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 given to all symptomatic infants with a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hematocrit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&gt; 60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%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Transfuse with FFP or 5% albumin to drop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Hct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to normal range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1143000" algn="l"/>
              </a:tabLst>
              <a:defRPr/>
            </a:pP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tabLst>
                <a:tab pos="182563" algn="l"/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Which infants need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treatment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Asymptomatic –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Monitor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Hct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may require no intervention</a:t>
            </a:r>
            <a:endParaRPr lang="en-CA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buFontTx/>
              <a:buChar char="•"/>
              <a:tabLst>
                <a:tab pos="1143000" algn="l"/>
              </a:tabLst>
              <a:defRPr/>
            </a:pP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Symptomatic –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Treat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6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6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-99392"/>
            <a:ext cx="7921625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CA" b="0" dirty="0" smtClean="0"/>
              <a:t>Cold Stress </a:t>
            </a:r>
            <a:br>
              <a:rPr lang="en-CA" b="0" dirty="0" smtClean="0"/>
            </a:br>
            <a:r>
              <a:rPr lang="en-CA" sz="3100" b="0" dirty="0" smtClean="0"/>
              <a:t>(Non-Shivering </a:t>
            </a:r>
            <a:r>
              <a:rPr lang="en-CA" sz="3100" b="0" dirty="0" err="1" smtClean="0"/>
              <a:t>Thermogenesis</a:t>
            </a:r>
            <a:r>
              <a:rPr lang="en-CA" sz="3100" b="0" dirty="0" smtClean="0"/>
              <a:t>)</a:t>
            </a:r>
            <a:endParaRPr lang="en-CA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137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S</a:t>
            </a:r>
            <a:r>
              <a:rPr lang="en-US" sz="2400" kern="1200" dirty="0" smtClean="0">
                <a:latin typeface="+mj-lt"/>
              </a:rPr>
              <a:t>timulation </a:t>
            </a:r>
            <a:r>
              <a:rPr lang="en-US" sz="2400" kern="1200" dirty="0">
                <a:latin typeface="+mj-lt"/>
              </a:rPr>
              <a:t>of sympathetic</a:t>
            </a:r>
            <a:r>
              <a:rPr lang="en-CA" sz="2400" kern="1200" dirty="0">
                <a:latin typeface="+mj-lt"/>
              </a:rPr>
              <a:t> </a:t>
            </a:r>
            <a:r>
              <a:rPr lang="en-US" sz="2400" kern="1200" dirty="0">
                <a:latin typeface="+mj-lt"/>
              </a:rPr>
              <a:t>nervous system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 smtClean="0">
                <a:latin typeface="+mj-lt"/>
              </a:rPr>
              <a:t>Increased </a:t>
            </a:r>
            <a:r>
              <a:rPr lang="en-US" sz="2400" kern="1200" dirty="0">
                <a:latin typeface="+mj-lt"/>
              </a:rPr>
              <a:t>levels of </a:t>
            </a:r>
            <a:r>
              <a:rPr lang="en-US" sz="2400" kern="1200" dirty="0" err="1">
                <a:latin typeface="+mj-lt"/>
              </a:rPr>
              <a:t>norepinephrine</a:t>
            </a:r>
            <a:r>
              <a:rPr lang="en-US" sz="2400" kern="1200" dirty="0">
                <a:latin typeface="+mj-lt"/>
              </a:rPr>
              <a:t> </a:t>
            </a:r>
            <a:r>
              <a:rPr lang="en-US" sz="2400" kern="1200" dirty="0" smtClean="0">
                <a:latin typeface="+mj-lt"/>
              </a:rPr>
              <a:t>are </a:t>
            </a:r>
            <a:r>
              <a:rPr lang="en-US" sz="2400" kern="1200" dirty="0">
                <a:latin typeface="+mj-lt"/>
              </a:rPr>
              <a:t>released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T</a:t>
            </a:r>
            <a:r>
              <a:rPr lang="en-US" sz="2400" kern="1200" dirty="0" smtClean="0">
                <a:latin typeface="+mj-lt"/>
              </a:rPr>
              <a:t>his </a:t>
            </a:r>
            <a:r>
              <a:rPr lang="en-US" sz="2400" kern="1200" dirty="0">
                <a:latin typeface="+mj-lt"/>
              </a:rPr>
              <a:t>activates lipase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B</a:t>
            </a:r>
            <a:r>
              <a:rPr lang="en-US" sz="2400" kern="1200" dirty="0" smtClean="0">
                <a:latin typeface="+mj-lt"/>
              </a:rPr>
              <a:t>reaks </a:t>
            </a:r>
            <a:r>
              <a:rPr lang="en-US" sz="2400" kern="1200" dirty="0">
                <a:latin typeface="+mj-lt"/>
              </a:rPr>
              <a:t>fat down into fatty acids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A</a:t>
            </a:r>
            <a:r>
              <a:rPr lang="en-US" sz="2400" kern="1200" dirty="0" smtClean="0">
                <a:latin typeface="+mj-lt"/>
              </a:rPr>
              <a:t>cids </a:t>
            </a:r>
            <a:r>
              <a:rPr lang="en-US" sz="2400" kern="1200" dirty="0">
                <a:latin typeface="+mj-lt"/>
              </a:rPr>
              <a:t>are hydrolyzed into glycerol and </a:t>
            </a:r>
            <a:r>
              <a:rPr lang="en-US" sz="2400" kern="1200" dirty="0" err="1">
                <a:latin typeface="+mj-lt"/>
              </a:rPr>
              <a:t>nonstratified</a:t>
            </a:r>
            <a:r>
              <a:rPr lang="en-US" sz="2400" kern="1200" dirty="0">
                <a:latin typeface="+mj-lt"/>
              </a:rPr>
              <a:t> fatty acids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T</a:t>
            </a:r>
            <a:r>
              <a:rPr lang="en-US" sz="2400" kern="1200" dirty="0" smtClean="0">
                <a:latin typeface="+mj-lt"/>
              </a:rPr>
              <a:t>he </a:t>
            </a:r>
            <a:r>
              <a:rPr lang="en-US" sz="2400" kern="1200" dirty="0">
                <a:latin typeface="+mj-lt"/>
              </a:rPr>
              <a:t>oxidation of these fatty acids</a:t>
            </a:r>
            <a:r>
              <a:rPr lang="en-CA" sz="2400" kern="1200" dirty="0">
                <a:latin typeface="+mj-lt"/>
              </a:rPr>
              <a:t> </a:t>
            </a:r>
            <a:r>
              <a:rPr lang="en-US" sz="2400" kern="1200" dirty="0">
                <a:latin typeface="+mj-lt"/>
              </a:rPr>
              <a:t>produces heat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 smtClean="0"/>
              <a:t>Physiology of Heat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kern="1200" dirty="0">
                <a:latin typeface="+mj-lt"/>
              </a:rPr>
              <a:t>Internal </a:t>
            </a:r>
            <a:r>
              <a:rPr lang="en-US" sz="2400" kern="1200" dirty="0" smtClean="0">
                <a:latin typeface="+mj-lt"/>
              </a:rPr>
              <a:t>Thermal </a:t>
            </a:r>
            <a:r>
              <a:rPr lang="en-US" sz="2400" kern="1200" dirty="0">
                <a:latin typeface="+mj-lt"/>
              </a:rPr>
              <a:t>G</a:t>
            </a:r>
            <a:r>
              <a:rPr lang="en-US" sz="2400" kern="1200" dirty="0" smtClean="0">
                <a:latin typeface="+mj-lt"/>
              </a:rPr>
              <a:t>radient </a:t>
            </a:r>
            <a:r>
              <a:rPr lang="en-US" sz="2400" kern="1200" dirty="0">
                <a:latin typeface="+mj-lt"/>
              </a:rPr>
              <a:t>( ITG 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T</a:t>
            </a:r>
            <a:r>
              <a:rPr lang="en-US" sz="2400" kern="1200" dirty="0" smtClean="0">
                <a:latin typeface="+mj-lt"/>
              </a:rPr>
              <a:t>he </a:t>
            </a:r>
            <a:r>
              <a:rPr lang="en-US" sz="2400" kern="1200" dirty="0">
                <a:latin typeface="+mj-lt"/>
              </a:rPr>
              <a:t>difference between the warm body core and the cooler skin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U</a:t>
            </a:r>
            <a:r>
              <a:rPr lang="en-US" sz="2400" kern="1200" dirty="0" smtClean="0">
                <a:latin typeface="+mj-lt"/>
              </a:rPr>
              <a:t>nable </a:t>
            </a:r>
            <a:r>
              <a:rPr lang="en-US" sz="2400" kern="1200" dirty="0">
                <a:latin typeface="+mj-lt"/>
              </a:rPr>
              <a:t>to take in enough calories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F</a:t>
            </a:r>
            <a:r>
              <a:rPr lang="en-US" sz="2400" kern="1200" dirty="0" smtClean="0">
                <a:latin typeface="+mj-lt"/>
              </a:rPr>
              <a:t>requent </a:t>
            </a:r>
            <a:r>
              <a:rPr lang="en-US" sz="2400" kern="1200" dirty="0">
                <a:latin typeface="+mj-lt"/>
              </a:rPr>
              <a:t>handling a problem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kern="1200" dirty="0">
                <a:latin typeface="+mj-lt"/>
              </a:rPr>
              <a:t> 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kern="1200" dirty="0">
                <a:latin typeface="+mj-lt"/>
              </a:rPr>
              <a:t>External Thermal Gradient (ETG)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kern="1200" dirty="0">
                <a:latin typeface="+mj-lt"/>
              </a:rPr>
              <a:t>T</a:t>
            </a:r>
            <a:r>
              <a:rPr lang="en-US" sz="2400" kern="1200" dirty="0" smtClean="0">
                <a:latin typeface="+mj-lt"/>
              </a:rPr>
              <a:t>he </a:t>
            </a:r>
            <a:r>
              <a:rPr lang="en-US" sz="2400" kern="1200" dirty="0">
                <a:latin typeface="+mj-lt"/>
              </a:rPr>
              <a:t>temperature difference between the skin and the environment</a:t>
            </a:r>
            <a:endParaRPr lang="en-CA" sz="2400" kern="1200" dirty="0">
              <a:latin typeface="+mj-lt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_Theme">
  <a:themeElements>
    <a:clrScheme name="1_MI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M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Standard_Theme</Template>
  <TotalTime>278</TotalTime>
  <Words>2335</Words>
  <Application>Microsoft Office PowerPoint</Application>
  <PresentationFormat>On-screen Show (4:3)</PresentationFormat>
  <Paragraphs>447</Paragraphs>
  <Slides>70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Standard_Theme</vt:lpstr>
      <vt:lpstr>RET 203  Special Problems in the Newborn ‘Thermoregulation’</vt:lpstr>
      <vt:lpstr>Thermoregulation </vt:lpstr>
      <vt:lpstr>Slide 3</vt:lpstr>
      <vt:lpstr>Regulatory Mechanisms</vt:lpstr>
      <vt:lpstr>Neutral Thermal Environment (NTE)</vt:lpstr>
      <vt:lpstr>Thermogenesis (Heat Production)</vt:lpstr>
      <vt:lpstr>Slide 7</vt:lpstr>
      <vt:lpstr>Cold Stress  (Non-Shivering Thermogenesis)</vt:lpstr>
      <vt:lpstr>Physiology of Heat Loss</vt:lpstr>
      <vt:lpstr>Methods and Prevention of Heat Loss</vt:lpstr>
      <vt:lpstr>Slide 11</vt:lpstr>
      <vt:lpstr>Incubator</vt:lpstr>
      <vt:lpstr>Overhead Warmer</vt:lpstr>
      <vt:lpstr>Slide 14</vt:lpstr>
      <vt:lpstr>Slide 15</vt:lpstr>
      <vt:lpstr>Nutrition &amp; Metabolism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Jaundice </vt:lpstr>
      <vt:lpstr>Jaundice (Severe = Kernicterus)</vt:lpstr>
      <vt:lpstr>Slide 29</vt:lpstr>
      <vt:lpstr>Physiology</vt:lpstr>
      <vt:lpstr>Physiologic Jaundice</vt:lpstr>
      <vt:lpstr>Physiologic Jaundice</vt:lpstr>
      <vt:lpstr>Pathologic Jaundice</vt:lpstr>
      <vt:lpstr>Complications </vt:lpstr>
      <vt:lpstr>Complications </vt:lpstr>
      <vt:lpstr>Treatment</vt:lpstr>
      <vt:lpstr>Slide 37</vt:lpstr>
      <vt:lpstr>Fluid and Electrolyte Balance</vt:lpstr>
      <vt:lpstr>Fluid Balance</vt:lpstr>
      <vt:lpstr>Slide 40</vt:lpstr>
      <vt:lpstr>Slide 41</vt:lpstr>
      <vt:lpstr>Components of Intake &amp; Output </vt:lpstr>
      <vt:lpstr>Factors that ↑ IWL</vt:lpstr>
      <vt:lpstr>Assessing Fluid Deficit</vt:lpstr>
      <vt:lpstr>Slide 45</vt:lpstr>
      <vt:lpstr>Slide 46</vt:lpstr>
      <vt:lpstr>Input</vt:lpstr>
      <vt:lpstr>Maintenance and Monitoring of Electrolytes/Fluid Status</vt:lpstr>
      <vt:lpstr>Anemia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 203  Special Problems in the Newborn ‘Thermoregulation’</dc:title>
  <dc:creator>Bluekuchen</dc:creator>
  <cp:lastModifiedBy>Joel</cp:lastModifiedBy>
  <cp:revision>62</cp:revision>
  <dcterms:created xsi:type="dcterms:W3CDTF">2010-03-10T00:03:09Z</dcterms:created>
  <dcterms:modified xsi:type="dcterms:W3CDTF">2012-05-10T01:54:14Z</dcterms:modified>
</cp:coreProperties>
</file>